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sldIdLst>
    <p:sldId id="256" r:id="rId2"/>
    <p:sldId id="277" r:id="rId3"/>
    <p:sldId id="289" r:id="rId4"/>
    <p:sldId id="290" r:id="rId5"/>
    <p:sldId id="293" r:id="rId6"/>
    <p:sldId id="295" r:id="rId7"/>
    <p:sldId id="296" r:id="rId8"/>
    <p:sldId id="299" r:id="rId9"/>
    <p:sldId id="300" r:id="rId10"/>
    <p:sldId id="301" r:id="rId11"/>
    <p:sldId id="292" r:id="rId12"/>
    <p:sldId id="274" r:id="rId13"/>
    <p:sldId id="291" r:id="rId14"/>
    <p:sldId id="276" r:id="rId15"/>
    <p:sldId id="302" r:id="rId16"/>
    <p:sldId id="275" r:id="rId17"/>
    <p:sldId id="303" r:id="rId18"/>
    <p:sldId id="257" r:id="rId19"/>
    <p:sldId id="258" r:id="rId20"/>
    <p:sldId id="259" r:id="rId21"/>
    <p:sldId id="260" r:id="rId22"/>
    <p:sldId id="261" r:id="rId23"/>
    <p:sldId id="279" r:id="rId24"/>
    <p:sldId id="262" r:id="rId25"/>
    <p:sldId id="263" r:id="rId26"/>
    <p:sldId id="270" r:id="rId27"/>
    <p:sldId id="271" r:id="rId28"/>
    <p:sldId id="273" r:id="rId29"/>
    <p:sldId id="304" r:id="rId30"/>
    <p:sldId id="305" r:id="rId31"/>
    <p:sldId id="306" r:id="rId32"/>
    <p:sldId id="283" r:id="rId33"/>
    <p:sldId id="284" r:id="rId34"/>
    <p:sldId id="307" r:id="rId35"/>
    <p:sldId id="286" r:id="rId36"/>
    <p:sldId id="287" r:id="rId37"/>
    <p:sldId id="269" r:id="rId38"/>
    <p:sldId id="281" r:id="rId39"/>
    <p:sldId id="27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image" Target="../media/image50.wmf"/><Relationship Id="rId6" Type="http://schemas.openxmlformats.org/officeDocument/2006/relationships/image" Target="../media/image52.wmf"/><Relationship Id="rId5" Type="http://schemas.openxmlformats.org/officeDocument/2006/relationships/image" Target="../media/image41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38F6-C8AB-45FD-84A1-227E671A5622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BDE6-C64C-41A1-A91F-1C3F53A162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23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80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4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7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1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AEC6336-148C-482A-A6F1-F4E3AF40B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8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E4966C9-7888-48D1-9020-42EC9B844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8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EDE47F-3DAE-449E-95E6-30D8AB898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66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ADAF8B0-6C14-43EA-A269-719180C48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7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38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0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04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54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5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41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4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7.wmf"/><Relationship Id="rId9" Type="http://schemas.openxmlformats.org/officeDocument/2006/relationships/image" Target="../media/image42.png"/><Relationship Id="rId1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image" Target="../media/image42.png"/><Relationship Id="rId1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11" Type="http://schemas.openxmlformats.org/officeDocument/2006/relationships/image" Target="../media/image37.wmf"/><Relationship Id="rId5" Type="http://schemas.openxmlformats.org/officeDocument/2006/relationships/image" Target="../media/image35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50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56.wmf"/><Relationship Id="rId3" Type="http://schemas.openxmlformats.org/officeDocument/2006/relationships/image" Target="../media/image35.pn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8.jpeg"/><Relationship Id="rId3" Type="http://schemas.openxmlformats.org/officeDocument/2006/relationships/image" Target="../media/image35.png"/><Relationship Id="rId7" Type="http://schemas.openxmlformats.org/officeDocument/2006/relationships/image" Target="../media/image60.wmf"/><Relationship Id="rId12" Type="http://schemas.openxmlformats.org/officeDocument/2006/relationships/image" Target="../media/image5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35.png"/><Relationship Id="rId7" Type="http://schemas.openxmlformats.org/officeDocument/2006/relationships/image" Target="../media/image84.w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5.wmf"/><Relationship Id="rId14" Type="http://schemas.openxmlformats.org/officeDocument/2006/relationships/image" Target="../media/image8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82" y="1809945"/>
            <a:ext cx="7918329" cy="3346516"/>
          </a:xfrm>
          <a:noFill/>
        </p:spPr>
        <p:txBody>
          <a:bodyPr anchor="ctr">
            <a:noAutofit/>
          </a:bodyPr>
          <a:lstStyle/>
          <a:p>
            <a:r>
              <a:rPr lang="en-IN" sz="4000" dirty="0"/>
              <a:t>Teasing out the multi-scale representational space of cross-modal speech perception:  </a:t>
            </a:r>
            <a:r>
              <a:rPr lang="en-IN" sz="4000" dirty="0" smtClean="0"/>
              <a:t>Methods</a:t>
            </a:r>
            <a:endParaRPr lang="en-US" alt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53" y="150829"/>
            <a:ext cx="1575062" cy="155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59687" cy="1442301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2876497" y="5265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Arpan Banerjee</a:t>
            </a:r>
          </a:p>
          <a:p>
            <a:r>
              <a:rPr lang="en-US" sz="3600" b="1" dirty="0" smtClean="0"/>
              <a:t>Cognitive Brain Dynamics Lab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3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do EEG tell us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9" y="1304389"/>
            <a:ext cx="4574842" cy="5088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494" y="6392779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Traub et al 1996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25" y="259809"/>
            <a:ext cx="4184351" cy="6132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4810" y="6488668"/>
            <a:ext cx="360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Multiscale phenomena, Varella 2001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15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Concepts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Identifying events of information processing</a:t>
            </a:r>
          </a:p>
          <a:p>
            <a:endParaRPr lang="en-IN" dirty="0"/>
          </a:p>
          <a:p>
            <a:r>
              <a:rPr lang="en-IN" dirty="0" smtClean="0"/>
              <a:t>Spectro-temporal structure of information processing</a:t>
            </a:r>
          </a:p>
          <a:p>
            <a:endParaRPr lang="en-IN" dirty="0"/>
          </a:p>
          <a:p>
            <a:r>
              <a:rPr lang="en-IN" dirty="0" smtClean="0"/>
              <a:t>Source analysis: A primer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67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ERP averaging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569" t="19160" r="19576" b="22079"/>
          <a:stretch/>
        </p:blipFill>
        <p:spPr>
          <a:xfrm>
            <a:off x="2833296" y="2007209"/>
            <a:ext cx="3510955" cy="3329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592" t="30502" r="29086" b="26122"/>
          <a:stretch/>
        </p:blipFill>
        <p:spPr>
          <a:xfrm>
            <a:off x="6564870" y="1292103"/>
            <a:ext cx="5134709" cy="4759569"/>
          </a:xfrm>
          <a:prstGeom prst="rect">
            <a:avLst/>
          </a:prstGeom>
        </p:spPr>
      </p:pic>
      <p:pic>
        <p:nvPicPr>
          <p:cNvPr id="10" name="Picture 6" descr="ee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238" y="2394569"/>
            <a:ext cx="2171439" cy="25546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32224" y="6488668"/>
            <a:ext cx="17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Picton</a:t>
            </a:r>
            <a:r>
              <a:rPr lang="en-IN" dirty="0" smtClean="0"/>
              <a:t> et al 1995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02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5" y="57543"/>
            <a:ext cx="10515600" cy="1325563"/>
          </a:xfrm>
        </p:spPr>
        <p:txBody>
          <a:bodyPr/>
          <a:lstStyle/>
          <a:p>
            <a:r>
              <a:rPr lang="en-IN" dirty="0" smtClean="0"/>
              <a:t>P300 wave - oddball</a:t>
            </a:r>
            <a:endParaRPr lang="en-IN" dirty="0"/>
          </a:p>
        </p:txBody>
      </p:sp>
      <p:pic>
        <p:nvPicPr>
          <p:cNvPr id="4" name="Picture 1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r="23259"/>
          <a:stretch/>
        </p:blipFill>
        <p:spPr bwMode="auto">
          <a:xfrm>
            <a:off x="7443537" y="1383107"/>
            <a:ext cx="2422355" cy="23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23055"/>
            <a:ext cx="4192003" cy="176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5493" b="5241"/>
          <a:stretch/>
        </p:blipFill>
        <p:spPr bwMode="auto">
          <a:xfrm>
            <a:off x="7682742" y="3764083"/>
            <a:ext cx="2310061" cy="23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338336"/>
            <a:ext cx="4194584" cy="177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21969" y="1460765"/>
            <a:ext cx="511004" cy="56300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32973" y="1439141"/>
            <a:ext cx="2541006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19539" y="4109003"/>
            <a:ext cx="231006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46408" y="4109003"/>
            <a:ext cx="173131" cy="3449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3116" y="6488668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Talwar et al (in progress)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42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with ERP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Cancellation of components due to jitters: biological or measurement noise</a:t>
            </a:r>
          </a:p>
          <a:p>
            <a:endParaRPr lang="en-IN" dirty="0"/>
          </a:p>
          <a:p>
            <a:r>
              <a:rPr lang="en-IN" dirty="0" smtClean="0"/>
              <a:t>Amplitudes scales with n (sample size)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6" r="5518"/>
          <a:stretch/>
        </p:blipFill>
        <p:spPr>
          <a:xfrm>
            <a:off x="6781799" y="2197000"/>
            <a:ext cx="5334001" cy="44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Sources underlying ERP</a:t>
            </a:r>
            <a:endParaRPr lang="en-IN" dirty="0"/>
          </a:p>
        </p:txBody>
      </p:sp>
      <p:pic>
        <p:nvPicPr>
          <p:cNvPr id="4" name="Picture 5" descr="C:\Users\NightCrawler\Downloads\Visualb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3908" r="5729" b="31337"/>
          <a:stretch/>
        </p:blipFill>
        <p:spPr bwMode="auto">
          <a:xfrm>
            <a:off x="2770909" y="4152674"/>
            <a:ext cx="9421091" cy="2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Users\NightCrawler\Downloads\Audioa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24269" r="6555" b="28257"/>
          <a:stretch/>
        </p:blipFill>
        <p:spPr bwMode="auto">
          <a:xfrm>
            <a:off x="3068782" y="1548019"/>
            <a:ext cx="8451273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0911" y="5555344"/>
            <a:ext cx="1344026" cy="515401"/>
          </a:xfrm>
          <a:prstGeom prst="rect">
            <a:avLst/>
          </a:prstGeom>
          <a:noFill/>
        </p:spPr>
        <p:txBody>
          <a:bodyPr wrap="none" lIns="83695" tIns="41848" rIns="83695" bIns="41848" rtlCol="0">
            <a:spAutoFit/>
          </a:bodyPr>
          <a:lstStyle/>
          <a:p>
            <a:r>
              <a:rPr lang="en-US" sz="2800" b="1" dirty="0" smtClean="0"/>
              <a:t>Visual </a:t>
            </a:r>
            <a:r>
              <a:rPr lang="en-US" sz="2800" b="1" dirty="0"/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9311" y="5866905"/>
            <a:ext cx="13716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1634" y="6441746"/>
            <a:ext cx="137160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4939" y="6184046"/>
            <a:ext cx="1747983" cy="515401"/>
          </a:xfrm>
          <a:prstGeom prst="rect">
            <a:avLst/>
          </a:prstGeom>
          <a:noFill/>
        </p:spPr>
        <p:txBody>
          <a:bodyPr wrap="none" lIns="83695" tIns="41848" rIns="83695" bIns="41848" rtlCol="0">
            <a:spAutoFit/>
          </a:bodyPr>
          <a:lstStyle/>
          <a:p>
            <a:r>
              <a:rPr lang="en-US" sz="2800" b="1" dirty="0" smtClean="0"/>
              <a:t>Visual </a:t>
            </a:r>
            <a:r>
              <a:rPr lang="en-US" sz="2800" b="1" dirty="0" err="1" smtClean="0"/>
              <a:t>b&amp;c</a:t>
            </a:r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441746"/>
            <a:ext cx="13716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221140" y="4399317"/>
            <a:ext cx="1354823" cy="5043"/>
          </a:xfrm>
          <a:prstGeom prst="lin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75963" y="4748978"/>
            <a:ext cx="1730350" cy="515401"/>
          </a:xfrm>
          <a:prstGeom prst="rect">
            <a:avLst/>
          </a:prstGeom>
          <a:noFill/>
        </p:spPr>
        <p:txBody>
          <a:bodyPr wrap="square" lIns="83695" tIns="41848" rIns="83695" bIns="41848" rtlCol="0">
            <a:spAutoFit/>
          </a:bodyPr>
          <a:lstStyle/>
          <a:p>
            <a:r>
              <a:rPr lang="en-US" sz="2800" b="1" dirty="0" smtClean="0"/>
              <a:t>Audio </a:t>
            </a:r>
            <a:r>
              <a:rPr lang="en-US" sz="2800" b="1" dirty="0" err="1" smtClean="0"/>
              <a:t>b&amp;c</a:t>
            </a:r>
            <a:endParaRPr lang="en-US" sz="28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204363" y="5060539"/>
            <a:ext cx="1371600" cy="0"/>
          </a:xfrm>
          <a:prstGeom prst="line">
            <a:avLst/>
          </a:prstGeom>
          <a:ln w="88900">
            <a:solidFill>
              <a:srgbClr val="5B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580684" y="5320478"/>
            <a:ext cx="2161558" cy="515401"/>
          </a:xfrm>
          <a:prstGeom prst="rect">
            <a:avLst/>
          </a:prstGeom>
          <a:noFill/>
        </p:spPr>
        <p:txBody>
          <a:bodyPr wrap="square" lIns="83695" tIns="41848" rIns="83695" bIns="41848" rtlCol="0">
            <a:spAutoFit/>
          </a:bodyPr>
          <a:lstStyle/>
          <a:p>
            <a:r>
              <a:rPr lang="en-US" sz="2800" b="1" dirty="0" smtClean="0"/>
              <a:t>Audio </a:t>
            </a:r>
            <a:r>
              <a:rPr lang="en-US" sz="2800" b="1" dirty="0" err="1" smtClean="0"/>
              <a:t>a&amp;b&amp;c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209084" y="5670139"/>
            <a:ext cx="1371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34774" y="306313"/>
            <a:ext cx="1354823" cy="5043"/>
          </a:xfrm>
          <a:prstGeom prst="lin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689597" y="655974"/>
            <a:ext cx="1730350" cy="515401"/>
          </a:xfrm>
          <a:prstGeom prst="rect">
            <a:avLst/>
          </a:prstGeom>
          <a:noFill/>
        </p:spPr>
        <p:txBody>
          <a:bodyPr wrap="square" lIns="83695" tIns="41848" rIns="83695" bIns="41848" rtlCol="0">
            <a:spAutoFit/>
          </a:bodyPr>
          <a:lstStyle/>
          <a:p>
            <a:r>
              <a:rPr lang="en-US" sz="2800" b="1" dirty="0" smtClean="0"/>
              <a:t>Audio </a:t>
            </a:r>
            <a:r>
              <a:rPr lang="en-US" sz="2800" b="1" dirty="0" err="1" smtClean="0"/>
              <a:t>b&amp;c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8317997" y="967535"/>
            <a:ext cx="1371600" cy="0"/>
          </a:xfrm>
          <a:prstGeom prst="line">
            <a:avLst/>
          </a:prstGeom>
          <a:ln w="88900">
            <a:solidFill>
              <a:srgbClr val="5B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94318" y="1227474"/>
            <a:ext cx="2161558" cy="515401"/>
          </a:xfrm>
          <a:prstGeom prst="rect">
            <a:avLst/>
          </a:prstGeom>
          <a:noFill/>
        </p:spPr>
        <p:txBody>
          <a:bodyPr wrap="square" lIns="83695" tIns="41848" rIns="83695" bIns="41848" rtlCol="0">
            <a:spAutoFit/>
          </a:bodyPr>
          <a:lstStyle/>
          <a:p>
            <a:r>
              <a:rPr lang="en-US" sz="2800" b="1" dirty="0" smtClean="0"/>
              <a:t>Audio </a:t>
            </a:r>
            <a:r>
              <a:rPr lang="en-US" sz="2800" b="1" dirty="0" err="1" smtClean="0"/>
              <a:t>a&amp;b&amp;c</a:t>
            </a:r>
            <a:endParaRPr lang="en-US" sz="28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322718" y="1577135"/>
            <a:ext cx="1371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06578" y="107424"/>
            <a:ext cx="1730350" cy="515401"/>
          </a:xfrm>
          <a:prstGeom prst="rect">
            <a:avLst/>
          </a:prstGeom>
          <a:noFill/>
        </p:spPr>
        <p:txBody>
          <a:bodyPr wrap="square" lIns="83695" tIns="41848" rIns="83695" bIns="41848" rtlCol="0">
            <a:spAutoFit/>
          </a:bodyPr>
          <a:lstStyle/>
          <a:p>
            <a:r>
              <a:rPr lang="en-US" sz="2800" b="1" dirty="0" smtClean="0"/>
              <a:t>Audio c&amp;d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6138" y="1766030"/>
            <a:ext cx="1311966" cy="515401"/>
          </a:xfrm>
          <a:prstGeom prst="rect">
            <a:avLst/>
          </a:prstGeom>
          <a:noFill/>
        </p:spPr>
        <p:txBody>
          <a:bodyPr wrap="none" lIns="83695" tIns="41848" rIns="83695" bIns="41848" rtlCol="0">
            <a:spAutoFit/>
          </a:bodyPr>
          <a:lstStyle/>
          <a:p>
            <a:r>
              <a:rPr lang="en-US" sz="2800" b="1" dirty="0" smtClean="0"/>
              <a:t>Audio a</a:t>
            </a:r>
            <a:endParaRPr lang="en-US" sz="28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-555462" y="2077591"/>
            <a:ext cx="13716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35872" y="1766030"/>
            <a:ext cx="1326393" cy="515401"/>
          </a:xfrm>
          <a:prstGeom prst="rect">
            <a:avLst/>
          </a:prstGeom>
          <a:noFill/>
        </p:spPr>
        <p:txBody>
          <a:bodyPr wrap="none" lIns="83695" tIns="41848" rIns="83695" bIns="41848" rtlCol="0">
            <a:spAutoFit/>
          </a:bodyPr>
          <a:lstStyle/>
          <a:p>
            <a:r>
              <a:rPr lang="en-US" sz="2800" b="1" dirty="0" smtClean="0"/>
              <a:t>Audio b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64272" y="2077591"/>
            <a:ext cx="137160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6138" y="2389152"/>
            <a:ext cx="1757601" cy="515401"/>
          </a:xfrm>
          <a:prstGeom prst="rect">
            <a:avLst/>
          </a:prstGeom>
          <a:noFill/>
        </p:spPr>
        <p:txBody>
          <a:bodyPr wrap="none" lIns="83695" tIns="41848" rIns="83695" bIns="41848" rtlCol="0">
            <a:spAutoFit/>
          </a:bodyPr>
          <a:lstStyle/>
          <a:p>
            <a:r>
              <a:rPr lang="en-US" sz="2800" b="1" dirty="0" smtClean="0"/>
              <a:t>Audio </a:t>
            </a:r>
            <a:r>
              <a:rPr lang="en-US" sz="2800" b="1" dirty="0" err="1" smtClean="0"/>
              <a:t>a&amp;b</a:t>
            </a:r>
            <a:endParaRPr lang="en-US" sz="28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-555462" y="2700713"/>
            <a:ext cx="13716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5111" y="3778399"/>
            <a:ext cx="1371600" cy="0"/>
          </a:xfrm>
          <a:prstGeom prst="line">
            <a:avLst/>
          </a:prstGeom>
          <a:ln w="88900">
            <a:solidFill>
              <a:srgbClr val="E93C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Brain oscillations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11" y="2370788"/>
            <a:ext cx="3573546" cy="88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145" y="1737663"/>
            <a:ext cx="27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Discrete Fourier transforms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2" y="3887465"/>
            <a:ext cx="5543747" cy="1151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144" y="3564036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Multi-taper estimates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88" y="5038937"/>
            <a:ext cx="5377494" cy="166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10" y="1233073"/>
            <a:ext cx="3571875" cy="4371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5961" y="609693"/>
            <a:ext cx="613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Joseph Fourier – Dude from three centuries ago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844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Induced vs evoked power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72479" y="861867"/>
            <a:ext cx="2368864" cy="4026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39432" y="3149273"/>
            <a:ext cx="2509903" cy="415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68" y="2053912"/>
            <a:ext cx="1879369" cy="191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580" y="4393859"/>
            <a:ext cx="1980957" cy="19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38200"/>
          </a:xfr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The problem of connectivity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9144000" cy="1828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    Information processing occurs in distributed brain network during ongoing behavior. Simultaneously activated networks can be functionally connected if their activity is statistically inter-dependent over time.</a:t>
            </a:r>
          </a:p>
        </p:txBody>
      </p:sp>
      <p:pic>
        <p:nvPicPr>
          <p:cNvPr id="5125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1"/>
            <a:ext cx="55626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948114"/>
            <a:ext cx="11001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90925"/>
            <a:ext cx="9477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019800" y="3962401"/>
            <a:ext cx="533400" cy="238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5638800" y="4038600"/>
            <a:ext cx="1779588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7239000" y="4505325"/>
            <a:ext cx="304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1" y="564832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Input</a:t>
            </a:r>
          </a:p>
        </p:txBody>
      </p:sp>
      <p:pic>
        <p:nvPicPr>
          <p:cNvPr id="5133" name="Picture 1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43526"/>
            <a:ext cx="11001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0526"/>
            <a:ext cx="11001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4191000" y="3819525"/>
            <a:ext cx="9144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136" name="Picture 1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91125"/>
            <a:ext cx="9477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7" name="Line 17"/>
          <p:cNvSpPr>
            <a:spLocks noChangeShapeType="1"/>
          </p:cNvSpPr>
          <p:nvPr/>
        </p:nvSpPr>
        <p:spPr bwMode="auto">
          <a:xfrm flipH="1" flipV="1">
            <a:off x="6019800" y="5267325"/>
            <a:ext cx="990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 flipV="1">
            <a:off x="4343400" y="4581525"/>
            <a:ext cx="914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4267200" y="3962400"/>
            <a:ext cx="914400" cy="381000"/>
          </a:xfrm>
          <a:prstGeom prst="line">
            <a:avLst/>
          </a:prstGeom>
          <a:noFill/>
          <a:ln w="1079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7010400" y="4419600"/>
            <a:ext cx="304800" cy="9144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5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5" grpId="0" animBg="1"/>
      <p:bldP spid="5139" grpId="0" animBg="1"/>
      <p:bldP spid="51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bg1"/>
          </a:solidFill>
          <a:ln cap="flat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/>
              <a:t>Major classification of connectivity measures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Non-parametric measures (Model free). No explicit models are required.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Ex: Correlation, Coherence, Partial Coh, Relative phase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Pros: Not committed to a model, Cons: General statements, inference requires hypotheses ~ models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Parametric measures (Model based) “Effective Connectivity”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Ex: Chronometry, Cognitive subtraction and MLCS,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DCM, Granger.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Pros: Specific questions can be answered with suitable statistics (if available), Cons: Results dependent on choice of model, Hence different paradigms may require different models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39200" y="6172200"/>
            <a:ext cx="1295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Friston 1994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Horwitz 2003</a:t>
            </a:r>
          </a:p>
        </p:txBody>
      </p:sp>
    </p:spTree>
    <p:extLst>
      <p:ext uri="{BB962C8B-B14F-4D97-AF65-F5344CB8AC3E}">
        <p14:creationId xmlns:p14="http://schemas.microsoft.com/office/powerpoint/2010/main" val="226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87" y="421687"/>
            <a:ext cx="10515600" cy="1325563"/>
          </a:xfrm>
        </p:spPr>
        <p:txBody>
          <a:bodyPr/>
          <a:lstStyle/>
          <a:p>
            <a:r>
              <a:rPr lang="en-IN" dirty="0" smtClean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EEG/ MEG: Origins and signals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Key concepts: Times series and spectral estimates</a:t>
            </a:r>
          </a:p>
          <a:p>
            <a:endParaRPr lang="en-IN" dirty="0"/>
          </a:p>
          <a:p>
            <a:r>
              <a:rPr lang="en-IN" dirty="0" smtClean="0"/>
              <a:t>Extracting functional and effective networks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5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86800" cy="1401762"/>
          </a:xfr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/>
              <a:t>Classifications based on “what is measured across 2 or more areas”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057401"/>
            <a:ext cx="8686800" cy="44497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Linear relationships (</a:t>
            </a:r>
            <a:r>
              <a:rPr lang="en-US" altLang="en-US" u="sng"/>
              <a:t>coupling</a:t>
            </a:r>
            <a:r>
              <a:rPr lang="en-US" altLang="en-US"/>
              <a:t>) among </a:t>
            </a:r>
            <a:r>
              <a:rPr lang="en-US" altLang="en-US" u="sng">
                <a:solidFill>
                  <a:srgbClr val="FF0000"/>
                </a:solidFill>
              </a:rPr>
              <a:t>information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FF0000"/>
                </a:solidFill>
              </a:rPr>
              <a:t>processing modules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u="sng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Non-linear relationships (</a:t>
            </a:r>
            <a:r>
              <a:rPr lang="en-US" altLang="en-US" u="sng"/>
              <a:t>coupling</a:t>
            </a:r>
            <a:r>
              <a:rPr lang="en-US" altLang="en-US"/>
              <a:t>) among </a:t>
            </a:r>
            <a:r>
              <a:rPr lang="en-US" altLang="en-US" u="sng">
                <a:solidFill>
                  <a:srgbClr val="FF0000"/>
                </a:solidFill>
              </a:rPr>
              <a:t>information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FF0000"/>
                </a:solidFill>
              </a:rPr>
              <a:t>processing modules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Directionality of </a:t>
            </a:r>
            <a:r>
              <a:rPr lang="en-US" altLang="en-US" u="sng">
                <a:solidFill>
                  <a:srgbClr val="FF0000"/>
                </a:solidFill>
              </a:rPr>
              <a:t>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36337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944562"/>
          </a:xfr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Non-parametric </a:t>
            </a:r>
            <a:r>
              <a:rPr lang="en-US" altLang="en-US" dirty="0" smtClean="0"/>
              <a:t>measure</a:t>
            </a:r>
            <a:endParaRPr lang="en-US" altLang="en-US" dirty="0"/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5900" y="2747963"/>
          <a:ext cx="3603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747963"/>
                        <a:ext cx="3603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95950" y="4667250"/>
          <a:ext cx="323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4667250"/>
                        <a:ext cx="323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171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209926"/>
            <a:ext cx="823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911475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095750" y="3230564"/>
            <a:ext cx="342900" cy="1920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3810000" y="3294064"/>
            <a:ext cx="1066800" cy="1049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4953000" y="3614738"/>
            <a:ext cx="228600" cy="766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157" name="Picture 13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25450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2265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2724150" y="3101976"/>
            <a:ext cx="685800" cy="320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160" name="Picture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54500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4038600" y="4446588"/>
            <a:ext cx="742950" cy="12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2838450" y="3741738"/>
            <a:ext cx="68580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791200" y="2209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Cross correlation (Bivariate)</a:t>
            </a:r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5867400" y="2667001"/>
          <a:ext cx="4572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" name="Equation" r:id="rId10" imgW="2590560" imgH="469800" progId="Equation.DSMT4">
                  <p:embed/>
                </p:oleObj>
              </mc:Choice>
              <mc:Fallback>
                <p:oleObj name="Equation" r:id="rId10" imgW="2590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1"/>
                        <a:ext cx="4572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791200" y="52578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Partial correlation (Multivariate)</a:t>
            </a:r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5791200" y="5791200"/>
          <a:ext cx="434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" name="Equation" r:id="rId12" imgW="2400120" imgH="469800" progId="Equation.DSMT4">
                  <p:embed/>
                </p:oleObj>
              </mc:Choice>
              <mc:Fallback>
                <p:oleObj name="Equation" r:id="rId12" imgW="2400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91200"/>
                        <a:ext cx="434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981200" y="2362200"/>
            <a:ext cx="2438400" cy="2895600"/>
          </a:xfrm>
          <a:prstGeom prst="ellipse">
            <a:avLst/>
          </a:prstGeom>
          <a:noFill/>
          <a:ln w="158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1981201" y="5181600"/>
          <a:ext cx="41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181600"/>
                        <a:ext cx="415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828800" y="1447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 Measuring linear relationships (time domain)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553200" y="4038601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Assuming stationarity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524000" y="634047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Andersen, T. W: An Introduction to Multivariate Statistics</a:t>
            </a:r>
          </a:p>
        </p:txBody>
      </p:sp>
    </p:spTree>
    <p:extLst>
      <p:ext uri="{BB962C8B-B14F-4D97-AF65-F5344CB8AC3E}">
        <p14:creationId xmlns:p14="http://schemas.microsoft.com/office/powerpoint/2010/main" val="22433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  <p:bldP spid="6159" grpId="0" animBg="1"/>
      <p:bldP spid="6161" grpId="0" animBg="1"/>
      <p:bldP spid="6162" grpId="0" animBg="1"/>
      <p:bldP spid="6166" grpId="0"/>
      <p:bldP spid="6168" grpId="0"/>
      <p:bldP spid="61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715962"/>
          </a:xfr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dirty="0"/>
              <a:t>Non-parametric measure </a:t>
            </a:r>
          </a:p>
        </p:txBody>
      </p:sp>
      <p:graphicFrame>
        <p:nvGraphicFramePr>
          <p:cNvPr id="9237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5486400"/>
          <a:ext cx="5156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" name="Equation" r:id="rId3" imgW="2565360" imgH="495000" progId="Equation.DSMT4">
                  <p:embed/>
                </p:oleObj>
              </mc:Choice>
              <mc:Fallback>
                <p:oleObj name="Equation" r:id="rId3" imgW="25653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5156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48400" y="3886200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609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171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209926"/>
            <a:ext cx="823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911475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095750" y="3230564"/>
            <a:ext cx="342900" cy="1920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3810000" y="3294064"/>
            <a:ext cx="1066800" cy="1049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4953000" y="3614738"/>
            <a:ext cx="228600" cy="766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9226" name="Picture 10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25450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2265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724150" y="3101976"/>
            <a:ext cx="685800" cy="320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9229" name="Picture 13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54500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4038600" y="4446588"/>
            <a:ext cx="742950" cy="12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2838450" y="3741738"/>
            <a:ext cx="68580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695950" y="4638676"/>
          <a:ext cx="323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4638676"/>
                        <a:ext cx="323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5295901" y="2719388"/>
          <a:ext cx="3603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1" y="2719388"/>
                        <a:ext cx="3603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791200" y="2209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Cross coherence (Bivariate)</a:t>
            </a:r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867401" y="2590801"/>
          <a:ext cx="42068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" name="Equation" r:id="rId14" imgW="2501640" imgH="533160" progId="Equation.DSMT4">
                  <p:embed/>
                </p:oleObj>
              </mc:Choice>
              <mc:Fallback>
                <p:oleObj name="Equation" r:id="rId14" imgW="2501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590801"/>
                        <a:ext cx="42068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867400" y="5105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Partial coherence (Multivariate)</a:t>
            </a:r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1981200" y="2362200"/>
            <a:ext cx="2438400" cy="2895600"/>
          </a:xfrm>
          <a:prstGeom prst="ellipse">
            <a:avLst/>
          </a:prstGeom>
          <a:noFill/>
          <a:ln w="158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1981201" y="5181600"/>
          <a:ext cx="41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181600"/>
                        <a:ext cx="415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781800" y="38862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 </a:t>
            </a:r>
            <a:r>
              <a:rPr lang="en-US" altLang="en-US"/>
              <a:t>is the spectrum of</a:t>
            </a:r>
          </a:p>
        </p:txBody>
      </p:sp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8839200" y="381000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" name="Equation" r:id="rId18" imgW="152280" imgH="228600" progId="Equation.DSMT4">
                  <p:embed/>
                </p:oleObj>
              </mc:Choice>
              <mc:Fallback>
                <p:oleObj name="Equation" r:id="rId18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810000"/>
                        <a:ext cx="355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828800" y="1447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Measuring linear relationships (frequency domain)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6002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Percival &amp; Walden 1993</a:t>
            </a:r>
          </a:p>
        </p:txBody>
      </p:sp>
    </p:spTree>
    <p:extLst>
      <p:ext uri="{BB962C8B-B14F-4D97-AF65-F5344CB8AC3E}">
        <p14:creationId xmlns:p14="http://schemas.microsoft.com/office/powerpoint/2010/main" val="40220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8" grpId="0" animBg="1"/>
      <p:bldP spid="9230" grpId="0" animBg="1"/>
      <p:bldP spid="9231" grpId="0" animBg="1"/>
      <p:bldP spid="9234" grpId="0"/>
      <p:bldP spid="9236" grpId="0"/>
      <p:bldP spid="9239" grpId="0" animBg="1"/>
      <p:bldP spid="92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Communication though coherence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9" y="2190308"/>
            <a:ext cx="11001082" cy="38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65635" y="1092200"/>
            <a:ext cx="82296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/>
              <a:t>Time averaged correlations and coherence across frequencies assume </a:t>
            </a:r>
            <a:r>
              <a:rPr lang="en-US" altLang="en-US" sz="2400" dirty="0">
                <a:solidFill>
                  <a:srgbClr val="FF0000"/>
                </a:solidFill>
              </a:rPr>
              <a:t>stationarity</a:t>
            </a:r>
            <a:r>
              <a:rPr lang="en-US" altLang="en-US" sz="2400" dirty="0"/>
              <a:t> of the signal </a:t>
            </a:r>
            <a:r>
              <a:rPr lang="en-US" altLang="en-US" sz="2400" dirty="0">
                <a:solidFill>
                  <a:srgbClr val="FF0000"/>
                </a:solidFill>
              </a:rPr>
              <a:t>within the observed time window</a:t>
            </a:r>
            <a:r>
              <a:rPr lang="en-US" altLang="en-US" sz="2400" dirty="0"/>
              <a:t>. For measuring functional connectivity during </a:t>
            </a:r>
            <a:r>
              <a:rPr lang="en-US" altLang="en-US" sz="2400" dirty="0">
                <a:solidFill>
                  <a:srgbClr val="FF0000"/>
                </a:solidFill>
              </a:rPr>
              <a:t>resting state this is ok</a:t>
            </a:r>
            <a:r>
              <a:rPr lang="en-US" altLang="en-US" sz="2400" dirty="0"/>
              <a:t>. But we can relax this assumption to quantify functional connectivity during task by implementing </a:t>
            </a:r>
            <a:r>
              <a:rPr lang="en-US" altLang="en-US" sz="2400" dirty="0">
                <a:solidFill>
                  <a:srgbClr val="FF0000"/>
                </a:solidFill>
              </a:rPr>
              <a:t>time-frequency measures.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Time frequency spectrogram using a wavelet transform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Concept: Resting vs task</a:t>
            </a:r>
          </a:p>
        </p:txBody>
      </p:sp>
      <p:graphicFrame>
        <p:nvGraphicFramePr>
          <p:cNvPr id="1229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0234002"/>
              </p:ext>
            </p:extLst>
          </p:nvPr>
        </p:nvGraphicFramePr>
        <p:xfrm>
          <a:off x="3471160" y="3971023"/>
          <a:ext cx="3286248" cy="1007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3" imgW="1574640" imgH="482400" progId="Equation.DSMT4">
                  <p:embed/>
                </p:oleObj>
              </mc:Choice>
              <mc:Fallback>
                <p:oleObj name="Equation" r:id="rId3" imgW="1574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160" y="3971023"/>
                        <a:ext cx="3286248" cy="1007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1988" y="5468938"/>
          <a:ext cx="52546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5" imgW="2654280" imgH="393480" progId="Equation.DSMT4">
                  <p:embed/>
                </p:oleObj>
              </mc:Choice>
              <mc:Fallback>
                <p:oleObj name="Equation" r:id="rId5" imgW="2654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5468938"/>
                        <a:ext cx="52546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5001" y="5105401"/>
            <a:ext cx="3908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where Morlet wavelet equals,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96200" y="64770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Daubechies, I. 1990</a:t>
            </a:r>
          </a:p>
        </p:txBody>
      </p:sp>
    </p:spTree>
    <p:extLst>
      <p:ext uri="{BB962C8B-B14F-4D97-AF65-F5344CB8AC3E}">
        <p14:creationId xmlns:p14="http://schemas.microsoft.com/office/powerpoint/2010/main" val="538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905000" y="13716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Measuring linear relationships among  non-stationary signals (time-frequency)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868362"/>
          </a:xfr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Non-parametric </a:t>
            </a:r>
            <a:r>
              <a:rPr lang="en-US" altLang="en-US" dirty="0" smtClean="0"/>
              <a:t>measures</a:t>
            </a:r>
            <a:endParaRPr lang="en-US" altLang="en-US" dirty="0"/>
          </a:p>
        </p:txBody>
      </p:sp>
      <p:graphicFrame>
        <p:nvGraphicFramePr>
          <p:cNvPr id="14361" name="Object 2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24600" y="4038600"/>
          <a:ext cx="36560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2" name="Equation" r:id="rId3" imgW="2286000" imgH="685800" progId="Equation.DSMT4">
                  <p:embed/>
                </p:oleObj>
              </mc:Choice>
              <mc:Fallback>
                <p:oleObj name="Equation" r:id="rId3" imgW="2286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365601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171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209926"/>
            <a:ext cx="823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911475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095750" y="3230564"/>
            <a:ext cx="342900" cy="1920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3810000" y="3294064"/>
            <a:ext cx="1066800" cy="1049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4953000" y="3614738"/>
            <a:ext cx="228600" cy="766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4346" name="Picture 10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25450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2265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2724150" y="3101976"/>
            <a:ext cx="685800" cy="320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4349" name="Picture 13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54500"/>
            <a:ext cx="71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4038600" y="4446588"/>
            <a:ext cx="742950" cy="12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 flipV="1">
            <a:off x="2838450" y="3741738"/>
            <a:ext cx="68580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5695950" y="4638676"/>
          <a:ext cx="323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3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4638676"/>
                        <a:ext cx="323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5295901" y="2719388"/>
          <a:ext cx="3603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1" y="2719388"/>
                        <a:ext cx="3603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943600" y="19812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Wavelet coherence (Bivariate)</a:t>
            </a:r>
          </a:p>
        </p:txBody>
      </p:sp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6021389" y="2438400"/>
          <a:ext cx="38639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" name="Equation" r:id="rId12" imgW="2298600" imgH="482400" progId="Equation.DSMT4">
                  <p:embed/>
                </p:oleObj>
              </mc:Choice>
              <mc:Fallback>
                <p:oleObj name="Equation" r:id="rId12" imgW="2298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9" y="2438400"/>
                        <a:ext cx="38639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495800" y="51054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Partial wavelet coherence (Multivariate) Yet to be applied and developed</a:t>
            </a:r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1981200" y="2362200"/>
            <a:ext cx="2438400" cy="2895600"/>
          </a:xfrm>
          <a:prstGeom prst="ellipse">
            <a:avLst/>
          </a:prstGeom>
          <a:noFill/>
          <a:ln w="158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1981201" y="5181600"/>
          <a:ext cx="41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181600"/>
                        <a:ext cx="415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248400" y="3352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SW </a:t>
            </a:r>
            <a:r>
              <a:rPr lang="en-US" altLang="en-US"/>
              <a:t>is the wavelet transformed spectral matrix</a:t>
            </a:r>
          </a:p>
        </p:txBody>
      </p:sp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3619500" y="5683251"/>
          <a:ext cx="6477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" name="Equation" r:id="rId16" imgW="3238200" imgH="533160" progId="Equation.DSMT4">
                  <p:embed/>
                </p:oleObj>
              </mc:Choice>
              <mc:Fallback>
                <p:oleObj name="Equation" r:id="rId16" imgW="3238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5683251"/>
                        <a:ext cx="6477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524001" y="6553201"/>
            <a:ext cx="1584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Lachaux, et al 2004</a:t>
            </a:r>
          </a:p>
        </p:txBody>
      </p:sp>
    </p:spTree>
    <p:extLst>
      <p:ext uri="{BB962C8B-B14F-4D97-AF65-F5344CB8AC3E}">
        <p14:creationId xmlns:p14="http://schemas.microsoft.com/office/powerpoint/2010/main" val="5445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8" grpId="0" animBg="1"/>
      <p:bldP spid="14350" grpId="0" animBg="1"/>
      <p:bldP spid="14351" grpId="0" animBg="1"/>
      <p:bldP spid="14354" grpId="0"/>
      <p:bldP spid="14356" grpId="0"/>
      <p:bldP spid="14358" grpId="0" animBg="1"/>
      <p:bldP spid="143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8194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Parametric measure </a:t>
            </a:r>
            <a:r>
              <a:rPr lang="en-US" altLang="en-US" dirty="0" smtClean="0"/>
              <a:t>4</a:t>
            </a:r>
            <a:endParaRPr lang="en-US" altLang="en-US" dirty="0"/>
          </a:p>
        </p:txBody>
      </p:sp>
      <p:graphicFrame>
        <p:nvGraphicFramePr>
          <p:cNvPr id="3892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5562600" y="1905000"/>
          <a:ext cx="487680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2" name="Equation" r:id="rId4" imgW="2222280" imgH="888840" progId="Equation.DSMT4">
                  <p:embed/>
                </p:oleObj>
              </mc:Choice>
              <mc:Fallback>
                <p:oleObj name="Equation" r:id="rId4" imgW="2222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05000"/>
                        <a:ext cx="487680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9800" y="4267200"/>
          <a:ext cx="3200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3" name="Equation" r:id="rId6" imgW="1447560" imgH="444240" progId="Equation.DSMT4">
                  <p:embed/>
                </p:oleObj>
              </mc:Choice>
              <mc:Fallback>
                <p:oleObj name="Equation" r:id="rId6" imgW="1447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32004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Granger causality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077200" y="6078538"/>
            <a:ext cx="23622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Granger, C 1969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Kaminski, M et al 2001</a:t>
            </a:r>
          </a:p>
        </p:txBody>
      </p:sp>
      <p:pic>
        <p:nvPicPr>
          <p:cNvPr id="38919" name="Picture 7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67001"/>
            <a:ext cx="5556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1"/>
            <a:ext cx="558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876801" y="3124200"/>
          <a:ext cx="549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3124200"/>
                        <a:ext cx="5492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419600" y="2362200"/>
          <a:ext cx="401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5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4016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4114800" y="29718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0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28194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Parametric </a:t>
            </a:r>
            <a:r>
              <a:rPr lang="en-US" altLang="en-US" dirty="0" smtClean="0"/>
              <a:t>measure</a:t>
            </a:r>
            <a:endParaRPr lang="en-US" altLang="en-US" dirty="0"/>
          </a:p>
        </p:txBody>
      </p:sp>
      <p:graphicFrame>
        <p:nvGraphicFramePr>
          <p:cNvPr id="49165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6553200" y="2133600"/>
          <a:ext cx="33528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5" name="Equation" r:id="rId4" imgW="1574640" imgH="368280" progId="Equation.DSMT4">
                  <p:embed/>
                </p:oleObj>
              </mc:Choice>
              <mc:Fallback>
                <p:oleObj name="Equation" r:id="rId4" imgW="1574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33600"/>
                        <a:ext cx="33528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34100" y="3657600"/>
          <a:ext cx="33512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6" name="Equation" r:id="rId6" imgW="1625400" imgH="545760" progId="Equation.DSMT4">
                  <p:embed/>
                </p:oleObj>
              </mc:Choice>
              <mc:Fallback>
                <p:oleObj name="Equation" r:id="rId6" imgW="16254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657600"/>
                        <a:ext cx="33512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5029200"/>
          <a:ext cx="19796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7" name="Equation" r:id="rId8" imgW="863280" imgH="457200" progId="Equation.DSMT4">
                  <p:embed/>
                </p:oleObj>
              </mc:Choice>
              <mc:Fallback>
                <p:oleObj name="Equation" r:id="rId8" imgW="863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97961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981200" y="1371601"/>
            <a:ext cx="3474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Coupled oscillator entropy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543801" y="6324600"/>
            <a:ext cx="2516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Rosenblum &amp; Pikovsky 2001</a:t>
            </a: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495801" y="2819400"/>
          <a:ext cx="15478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" name="Equation" r:id="rId10" imgW="1257120" imgH="241200" progId="Equation.DSMT4">
                  <p:embed/>
                </p:oleObj>
              </mc:Choice>
              <mc:Fallback>
                <p:oleObj name="Equation" r:id="rId10" imgW="1257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2819400"/>
                        <a:ext cx="15478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1" name="Picture 9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38401"/>
            <a:ext cx="5556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3" name="Picture 11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1"/>
            <a:ext cx="558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4038600" y="2133600"/>
          <a:ext cx="165258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" name="Equation" r:id="rId14" imgW="1269720" imgH="228600" progId="Equation.DSMT4">
                  <p:embed/>
                </p:oleObj>
              </mc:Choice>
              <mc:Fallback>
                <p:oleObj name="Equation" r:id="rId14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165258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105400" y="3276600"/>
            <a:ext cx="1896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Cross dependency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524000" y="4953000"/>
            <a:ext cx="46389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Directionality index (0: bidirectional symmetric)</a:t>
            </a:r>
          </a:p>
          <a:p>
            <a:r>
              <a:rPr lang="en-US" altLang="en-US"/>
              <a:t>                                1: For x     y</a:t>
            </a:r>
          </a:p>
          <a:p>
            <a:r>
              <a:rPr lang="en-US" altLang="en-US"/>
              <a:t>                               -1: For y     x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V="1">
            <a:off x="44196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449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3886200" y="2743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 flipV="1">
            <a:off x="4114800" y="2743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5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/>
              <a:t>Summary: Connectivity measures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819400" y="18288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Functional</a:t>
            </a:r>
            <a:r>
              <a:rPr lang="en-US" altLang="en-US" sz="2000"/>
              <a:t> 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467600" y="18288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Effective 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905000" y="25146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Linear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267200" y="2514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General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895600" y="2514600"/>
            <a:ext cx="1111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Nonlinear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324600" y="25908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Linear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9220200" y="2590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General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7543800" y="2590800"/>
            <a:ext cx="1111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Nonlinear</a:t>
            </a:r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2286000" y="2286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3581400" y="22860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H="1">
            <a:off x="6781800" y="2209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8153400" y="2209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8001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3505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2286000" y="2971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1981200" y="4191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8402" name="Group 34"/>
          <p:cNvGrpSpPr>
            <a:grpSpLocks/>
          </p:cNvGrpSpPr>
          <p:nvPr/>
        </p:nvGrpSpPr>
        <p:grpSpPr bwMode="auto">
          <a:xfrm>
            <a:off x="1981200" y="4191000"/>
            <a:ext cx="2895600" cy="228600"/>
            <a:chOff x="288" y="3072"/>
            <a:chExt cx="1968" cy="480"/>
          </a:xfrm>
        </p:grpSpPr>
        <p:sp>
          <p:nvSpPr>
            <p:cNvPr id="58400" name="Line 32"/>
            <p:cNvSpPr>
              <a:spLocks noChangeShapeType="1"/>
            </p:cNvSpPr>
            <p:nvPr/>
          </p:nvSpPr>
          <p:spPr bwMode="auto">
            <a:xfrm>
              <a:off x="2256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401" name="Line 33"/>
            <p:cNvSpPr>
              <a:spLocks noChangeShapeType="1"/>
            </p:cNvSpPr>
            <p:nvPr/>
          </p:nvSpPr>
          <p:spPr bwMode="auto">
            <a:xfrm>
              <a:off x="288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1676401" y="4419600"/>
            <a:ext cx="1142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Stationary</a:t>
            </a: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4038600" y="4419600"/>
            <a:ext cx="1587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Non-stationary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1524000" y="4800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Correl/ Partial</a:t>
            </a:r>
          </a:p>
          <a:p>
            <a:r>
              <a:rPr lang="en-US" altLang="en-US">
                <a:solidFill>
                  <a:srgbClr val="FF0000"/>
                </a:solidFill>
              </a:rPr>
              <a:t>Coherence/ Partial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3733800" y="4724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Wavelet coherence</a:t>
            </a:r>
          </a:p>
          <a:p>
            <a:r>
              <a:rPr lang="en-US" altLang="en-US" b="1">
                <a:solidFill>
                  <a:srgbClr val="009900"/>
                </a:solidFill>
              </a:rPr>
              <a:t>Partial wavelet coh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2895601" y="2895601"/>
            <a:ext cx="1139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Rel phase </a:t>
            </a:r>
          </a:p>
          <a:p>
            <a:r>
              <a:rPr lang="en-US" altLang="en-US">
                <a:solidFill>
                  <a:srgbClr val="FF0000"/>
                </a:solidFill>
              </a:rPr>
              <a:t>distbn</a:t>
            </a:r>
            <a:endParaRPr lang="en-US" altLang="en-US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4251325" y="2932113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Mutual </a:t>
            </a:r>
          </a:p>
          <a:p>
            <a:r>
              <a:rPr lang="en-US" altLang="en-US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943601" y="5486400"/>
            <a:ext cx="941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SEM</a:t>
            </a:r>
          </a:p>
          <a:p>
            <a:r>
              <a:rPr lang="en-US" altLang="en-US">
                <a:solidFill>
                  <a:srgbClr val="FF0000"/>
                </a:solidFill>
              </a:rPr>
              <a:t>Granger</a:t>
            </a:r>
          </a:p>
          <a:p>
            <a:r>
              <a:rPr lang="en-US" altLang="en-US">
                <a:solidFill>
                  <a:srgbClr val="FF0000"/>
                </a:solidFill>
              </a:rPr>
              <a:t>DICS</a:t>
            </a:r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6705600" y="2895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8411" name="Group 43"/>
          <p:cNvGrpSpPr>
            <a:grpSpLocks/>
          </p:cNvGrpSpPr>
          <p:nvPr/>
        </p:nvGrpSpPr>
        <p:grpSpPr bwMode="auto">
          <a:xfrm>
            <a:off x="6400800" y="4953000"/>
            <a:ext cx="3124200" cy="228600"/>
            <a:chOff x="288" y="3072"/>
            <a:chExt cx="1968" cy="480"/>
          </a:xfrm>
        </p:grpSpPr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>
              <a:off x="2256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413" name="Line 45"/>
            <p:cNvSpPr>
              <a:spLocks noChangeShapeType="1"/>
            </p:cNvSpPr>
            <p:nvPr/>
          </p:nvSpPr>
          <p:spPr bwMode="auto">
            <a:xfrm>
              <a:off x="288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6400800" y="4953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943601" y="5181600"/>
            <a:ext cx="1142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Stationary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9128125" y="2932114"/>
            <a:ext cx="14328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Chronometry</a:t>
            </a:r>
          </a:p>
          <a:p>
            <a:r>
              <a:rPr lang="en-US" altLang="en-US">
                <a:solidFill>
                  <a:srgbClr val="FF0000"/>
                </a:solidFill>
              </a:rPr>
              <a:t>CS &amp; MLCS</a:t>
            </a:r>
          </a:p>
          <a:p>
            <a:r>
              <a:rPr lang="en-US" altLang="en-US">
                <a:solidFill>
                  <a:srgbClr val="FF0000"/>
                </a:solidFill>
              </a:rPr>
              <a:t>DCM</a:t>
            </a:r>
          </a:p>
          <a:p>
            <a:r>
              <a:rPr lang="en-US" altLang="en-US">
                <a:solidFill>
                  <a:srgbClr val="FF0000"/>
                </a:solidFill>
              </a:rPr>
              <a:t>DTF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7467600" y="3124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7543800" y="2971800"/>
            <a:ext cx="14478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DCM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Coupled oscillator entropy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8915400" y="5486400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009900"/>
                </a:solidFill>
              </a:rPr>
              <a:t>TF</a:t>
            </a:r>
            <a:endParaRPr lang="en-US" altLang="en-US" b="1" dirty="0">
              <a:solidFill>
                <a:srgbClr val="009900"/>
              </a:solidFill>
            </a:endParaRPr>
          </a:p>
          <a:p>
            <a:r>
              <a:rPr lang="en-US" altLang="en-US" b="1" dirty="0">
                <a:solidFill>
                  <a:srgbClr val="009900"/>
                </a:solidFill>
              </a:rPr>
              <a:t>(based on Wavelets)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8763000" y="5105400"/>
            <a:ext cx="1587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Non-stationary</a:t>
            </a:r>
          </a:p>
        </p:txBody>
      </p:sp>
    </p:spTree>
    <p:extLst>
      <p:ext uri="{BB962C8B-B14F-4D97-AF65-F5344CB8AC3E}">
        <p14:creationId xmlns:p14="http://schemas.microsoft.com/office/powerpoint/2010/main" val="25579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Phase-amplitude cross-frequency coupling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13" y="1518807"/>
            <a:ext cx="6223288" cy="509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7" y="1896213"/>
            <a:ext cx="51562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Hans Berger 1924 – The Dude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26" y="2109462"/>
            <a:ext cx="3073613" cy="408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2109462"/>
            <a:ext cx="5332720" cy="39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Where are we going with EEG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2" y="1690688"/>
            <a:ext cx="8060191" cy="47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1878" y="6455038"/>
            <a:ext cx="222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Cole and Voytek 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58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0"/>
            <a:ext cx="11525820" cy="1325563"/>
          </a:xfrm>
        </p:spPr>
        <p:txBody>
          <a:bodyPr/>
          <a:lstStyle/>
          <a:p>
            <a:r>
              <a:rPr lang="en-IN" dirty="0" smtClean="0"/>
              <a:t>Neuromarkers of social coordination (phi rhythm)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06465"/>
            <a:ext cx="5450542" cy="2435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46095"/>
            <a:ext cx="3331539" cy="2602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80" y="3537639"/>
            <a:ext cx="4224678" cy="281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46" y="1310693"/>
            <a:ext cx="1980957" cy="1611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9032" y="6349022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Tognoli et al 2007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44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/>
          </p:cNvSpPr>
          <p:nvPr/>
        </p:nvSpPr>
        <p:spPr bwMode="auto">
          <a:xfrm>
            <a:off x="9336088" y="6337300"/>
            <a:ext cx="1008062" cy="287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fld id="{6E80E1C4-14BA-43BD-B216-8F6F1D8211F2}" type="slidenum">
              <a:rPr lang="en-US" altLang="en-US" sz="1400"/>
              <a:pPr algn="r"/>
              <a:t>32</a:t>
            </a:fld>
            <a:endParaRPr lang="en-US" altLang="en-US"/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1960563" y="231775"/>
            <a:ext cx="8229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 smtClean="0">
                <a:latin typeface="Calibri" panose="020F0502020204030204" pitchFamily="34" charset="0"/>
                <a:sym typeface="Calibri" panose="020F0502020204030204" pitchFamily="34" charset="0"/>
              </a:rPr>
              <a:t>Source analysis: Why </a:t>
            </a:r>
            <a:r>
              <a:rPr lang="en-US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it is so challenging?</a:t>
            </a:r>
            <a:endParaRPr lang="en-US" altLang="en-US" dirty="0"/>
          </a:p>
        </p:txBody>
      </p:sp>
      <p:pic>
        <p:nvPicPr>
          <p:cNvPr id="20483" name="Picture 3" descr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454150"/>
            <a:ext cx="22479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 descr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9" y="3984626"/>
            <a:ext cx="24352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AutoShape 5"/>
          <p:cNvSpPr>
            <a:spLocks/>
          </p:cNvSpPr>
          <p:nvPr/>
        </p:nvSpPr>
        <p:spPr bwMode="auto">
          <a:xfrm>
            <a:off x="7772400" y="3230564"/>
            <a:ext cx="2332038" cy="369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Smearing and distortion</a:t>
            </a:r>
            <a:endParaRPr lang="en-US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5218113" y="3230564"/>
            <a:ext cx="889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5461000" y="3055939"/>
            <a:ext cx="889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5765800" y="3055939"/>
            <a:ext cx="889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6057900" y="3055939"/>
            <a:ext cx="889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438900" y="3055939"/>
            <a:ext cx="1397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665913" y="3208339"/>
            <a:ext cx="292100" cy="1087437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4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9336088" y="6337300"/>
            <a:ext cx="1008062" cy="287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fld id="{9AD0FFB5-9FB9-4DA1-8B1C-34FF810F9D4D}" type="slidenum">
              <a:rPr lang="en-US" altLang="en-US" sz="1400"/>
              <a:pPr algn="r"/>
              <a:t>33</a:t>
            </a:fld>
            <a:endParaRPr lang="en-US" altLang="en-US"/>
          </a:p>
        </p:txBody>
      </p:sp>
      <p:sp>
        <p:nvSpPr>
          <p:cNvPr id="21506" name="AutoShape 2"/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Calibri" panose="020F0502020204030204" pitchFamily="34" charset="0"/>
                <a:sym typeface="Calibri" panose="020F0502020204030204" pitchFamily="34" charset="0"/>
              </a:rPr>
              <a:t>Inverse Problem</a:t>
            </a:r>
            <a:endParaRPr lang="en-US" altLang="en-US"/>
          </a:p>
        </p:txBody>
      </p:sp>
      <p:pic>
        <p:nvPicPr>
          <p:cNvPr id="21507" name="Picture 3" descr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89164"/>
            <a:ext cx="3119438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 descr="imag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2189164"/>
            <a:ext cx="3138487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>
            <a:off x="2805114" y="5575301"/>
            <a:ext cx="706437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Data </a:t>
            </a:r>
            <a:r>
              <a:rPr lang="en-US" altLang="en-US" b="1">
                <a:latin typeface="Calibri" panose="020F0502020204030204" pitchFamily="34" charset="0"/>
                <a:sym typeface="Calibri" panose="020F0502020204030204" pitchFamily="34" charset="0"/>
              </a:rPr>
              <a:t>Y</a:t>
            </a:r>
            <a:endParaRPr lang="en-US" altLang="en-US"/>
          </a:p>
        </p:txBody>
      </p:sp>
      <p:sp>
        <p:nvSpPr>
          <p:cNvPr id="21510" name="AutoShape 6"/>
          <p:cNvSpPr>
            <a:spLocks/>
          </p:cNvSpPr>
          <p:nvPr/>
        </p:nvSpPr>
        <p:spPr bwMode="auto">
          <a:xfrm>
            <a:off x="7918450" y="5635626"/>
            <a:ext cx="1665288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Current density </a:t>
            </a:r>
            <a:r>
              <a:rPr lang="en-US" altLang="en-US" b="1">
                <a:latin typeface="Calibri" panose="020F0502020204030204" pitchFamily="34" charset="0"/>
                <a:sym typeface="Calibri" panose="020F0502020204030204" pitchFamily="34" charset="0"/>
              </a:rPr>
              <a:t>J</a:t>
            </a:r>
            <a:endParaRPr lang="en-US" altLang="en-US"/>
          </a:p>
        </p:txBody>
      </p:sp>
      <p:sp>
        <p:nvSpPr>
          <p:cNvPr id="21511" name="AutoShape 7"/>
          <p:cNvSpPr>
            <a:spLocks/>
          </p:cNvSpPr>
          <p:nvPr/>
        </p:nvSpPr>
        <p:spPr bwMode="auto">
          <a:xfrm>
            <a:off x="4576764" y="2005014"/>
            <a:ext cx="2916237" cy="369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Forward problem (well-posed)</a:t>
            </a:r>
            <a:endParaRPr lang="en-US" altLang="en-US"/>
          </a:p>
        </p:txBody>
      </p:sp>
      <p:sp>
        <p:nvSpPr>
          <p:cNvPr id="21512" name="AutoShape 8"/>
          <p:cNvSpPr>
            <a:spLocks/>
          </p:cNvSpPr>
          <p:nvPr/>
        </p:nvSpPr>
        <p:spPr bwMode="auto">
          <a:xfrm>
            <a:off x="4740275" y="5451475"/>
            <a:ext cx="2590800" cy="3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Inverse problem (ill-posed)</a:t>
            </a:r>
            <a:endParaRPr lang="en-US" altLang="en-US"/>
          </a:p>
        </p:txBody>
      </p: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740275" y="4638676"/>
            <a:ext cx="2611438" cy="779463"/>
            <a:chOff x="0" y="0"/>
            <a:chExt cx="2611088" cy="780023"/>
          </a:xfrm>
        </p:grpSpPr>
        <p:sp>
          <p:nvSpPr>
            <p:cNvPr id="21514" name="AutoShape 10"/>
            <p:cNvSpPr>
              <a:spLocks/>
            </p:cNvSpPr>
            <p:nvPr/>
          </p:nvSpPr>
          <p:spPr bwMode="auto">
            <a:xfrm rot="16200000">
              <a:off x="915533" y="-915533"/>
              <a:ext cx="780022" cy="2611087"/>
            </a:xfrm>
            <a:custGeom>
              <a:avLst/>
              <a:gdLst>
                <a:gd name="T0" fmla="+- 0 11237 875"/>
                <a:gd name="T1" fmla="*/ T0 w 20725"/>
                <a:gd name="T2" fmla="*/ 10800 h 21600"/>
                <a:gd name="T3" fmla="+- 0 11237 875"/>
                <a:gd name="T4" fmla="*/ T3 w 20725"/>
                <a:gd name="T5" fmla="*/ 10800 h 21600"/>
                <a:gd name="T6" fmla="+- 0 11237 875"/>
                <a:gd name="T7" fmla="*/ T6 w 20725"/>
                <a:gd name="T8" fmla="*/ 10800 h 21600"/>
                <a:gd name="T9" fmla="+- 0 11237 875"/>
                <a:gd name="T10" fmla="*/ T9 w 20725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25" h="21600">
                  <a:moveTo>
                    <a:pt x="1" y="9744"/>
                  </a:moveTo>
                  <a:cubicBezTo>
                    <a:pt x="1" y="14188"/>
                    <a:pt x="6394" y="18069"/>
                    <a:pt x="15544" y="19180"/>
                  </a:cubicBezTo>
                  <a:lnTo>
                    <a:pt x="15544" y="18373"/>
                  </a:lnTo>
                  <a:lnTo>
                    <a:pt x="20725" y="20296"/>
                  </a:lnTo>
                  <a:lnTo>
                    <a:pt x="15544" y="21600"/>
                  </a:lnTo>
                  <a:lnTo>
                    <a:pt x="15544" y="20793"/>
                  </a:lnTo>
                  <a:cubicBezTo>
                    <a:pt x="6394" y="19682"/>
                    <a:pt x="1" y="15801"/>
                    <a:pt x="1" y="11357"/>
                  </a:cubicBezTo>
                  <a:close/>
                  <a:moveTo>
                    <a:pt x="20725" y="1613"/>
                  </a:moveTo>
                  <a:cubicBezTo>
                    <a:pt x="9944" y="1613"/>
                    <a:pt x="964" y="5499"/>
                    <a:pt x="72" y="10551"/>
                  </a:cubicBezTo>
                  <a:cubicBezTo>
                    <a:pt x="-875" y="5187"/>
                    <a:pt x="7603" y="478"/>
                    <a:pt x="19009" y="33"/>
                  </a:cubicBezTo>
                  <a:cubicBezTo>
                    <a:pt x="19580" y="11"/>
                    <a:pt x="20152" y="0"/>
                    <a:pt x="2072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A2C3FF"/>
                </a:gs>
                <a:gs pos="100000">
                  <a:srgbClr val="3F80CE"/>
                </a:gs>
              </a:gsLst>
              <a:lin ang="5400000"/>
            </a:gra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515" name="AutoShape 11"/>
            <p:cNvSpPr>
              <a:spLocks/>
            </p:cNvSpPr>
            <p:nvPr/>
          </p:nvSpPr>
          <p:spPr bwMode="auto">
            <a:xfrm rot="16200000">
              <a:off x="247738" y="-247738"/>
              <a:ext cx="780022" cy="1275498"/>
            </a:xfrm>
            <a:custGeom>
              <a:avLst/>
              <a:gdLst>
                <a:gd name="T0" fmla="+- 0 11237 875"/>
                <a:gd name="T1" fmla="*/ T0 w 20725"/>
                <a:gd name="T2" fmla="*/ 10800 h 21600"/>
                <a:gd name="T3" fmla="+- 0 11237 875"/>
                <a:gd name="T4" fmla="*/ T3 w 20725"/>
                <a:gd name="T5" fmla="*/ 10800 h 21600"/>
                <a:gd name="T6" fmla="+- 0 11237 875"/>
                <a:gd name="T7" fmla="*/ T6 w 20725"/>
                <a:gd name="T8" fmla="*/ 10800 h 21600"/>
                <a:gd name="T9" fmla="+- 0 11237 875"/>
                <a:gd name="T10" fmla="*/ T9 w 20725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25" h="21600">
                  <a:moveTo>
                    <a:pt x="20725" y="3302"/>
                  </a:moveTo>
                  <a:cubicBezTo>
                    <a:pt x="9944" y="3302"/>
                    <a:pt x="964" y="11258"/>
                    <a:pt x="72" y="21599"/>
                  </a:cubicBezTo>
                  <a:cubicBezTo>
                    <a:pt x="-875" y="10620"/>
                    <a:pt x="7603" y="980"/>
                    <a:pt x="19009" y="68"/>
                  </a:cubicBezTo>
                  <a:cubicBezTo>
                    <a:pt x="19580" y="22"/>
                    <a:pt x="20152" y="0"/>
                    <a:pt x="2072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516" name="AutoShape 12"/>
            <p:cNvSpPr>
              <a:spLocks/>
            </p:cNvSpPr>
            <p:nvPr/>
          </p:nvSpPr>
          <p:spPr bwMode="auto">
            <a:xfrm rot="16200000">
              <a:off x="915554" y="-915554"/>
              <a:ext cx="779980" cy="261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744"/>
                  </a:moveTo>
                  <a:cubicBezTo>
                    <a:pt x="0" y="14188"/>
                    <a:pt x="6663" y="18069"/>
                    <a:pt x="16199" y="19180"/>
                  </a:cubicBezTo>
                  <a:lnTo>
                    <a:pt x="16199" y="18373"/>
                  </a:lnTo>
                  <a:lnTo>
                    <a:pt x="21600" y="20296"/>
                  </a:lnTo>
                  <a:lnTo>
                    <a:pt x="16199" y="21599"/>
                  </a:lnTo>
                  <a:lnTo>
                    <a:pt x="16199" y="20793"/>
                  </a:lnTo>
                  <a:cubicBezTo>
                    <a:pt x="6663" y="19682"/>
                    <a:pt x="0" y="15801"/>
                    <a:pt x="0" y="11357"/>
                  </a:cubicBezTo>
                  <a:lnTo>
                    <a:pt x="0" y="9744"/>
                  </a:lnTo>
                  <a:cubicBezTo>
                    <a:pt x="0" y="4362"/>
                    <a:pt x="9670" y="0"/>
                    <a:pt x="21600" y="0"/>
                  </a:cubicBezTo>
                  <a:lnTo>
                    <a:pt x="21600" y="1613"/>
                  </a:lnTo>
                  <a:cubicBezTo>
                    <a:pt x="10363" y="1613"/>
                    <a:pt x="1004" y="5499"/>
                    <a:pt x="74" y="10551"/>
                  </a:cubicBezTo>
                </a:path>
              </a:pathLst>
            </a:custGeom>
            <a:noFill/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4835525" y="2479676"/>
            <a:ext cx="2427288" cy="779463"/>
            <a:chOff x="-1" y="-1"/>
            <a:chExt cx="2427857" cy="780031"/>
          </a:xfrm>
        </p:grpSpPr>
        <p:sp>
          <p:nvSpPr>
            <p:cNvPr id="21518" name="AutoShape 14"/>
            <p:cNvSpPr>
              <a:spLocks/>
            </p:cNvSpPr>
            <p:nvPr/>
          </p:nvSpPr>
          <p:spPr bwMode="auto">
            <a:xfrm rot="5400000">
              <a:off x="823913" y="-823913"/>
              <a:ext cx="780030" cy="2427855"/>
            </a:xfrm>
            <a:custGeom>
              <a:avLst/>
              <a:gdLst>
                <a:gd name="T0" fmla="+- 0 11270 940"/>
                <a:gd name="T1" fmla="*/ T0 w 20660"/>
                <a:gd name="T2" fmla="*/ 10800 h 21600"/>
                <a:gd name="T3" fmla="+- 0 11270 940"/>
                <a:gd name="T4" fmla="*/ T3 w 20660"/>
                <a:gd name="T5" fmla="*/ 10800 h 21600"/>
                <a:gd name="T6" fmla="+- 0 11270 940"/>
                <a:gd name="T7" fmla="*/ T6 w 20660"/>
                <a:gd name="T8" fmla="*/ 10800 h 21600"/>
                <a:gd name="T9" fmla="+- 0 11270 940"/>
                <a:gd name="T10" fmla="*/ T9 w 2066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60" h="21600">
                  <a:moveTo>
                    <a:pt x="1" y="9652"/>
                  </a:moveTo>
                  <a:cubicBezTo>
                    <a:pt x="1" y="14053"/>
                    <a:pt x="6374" y="17897"/>
                    <a:pt x="15495" y="18997"/>
                  </a:cubicBezTo>
                  <a:lnTo>
                    <a:pt x="15495" y="18130"/>
                  </a:lnTo>
                  <a:lnTo>
                    <a:pt x="20659" y="20171"/>
                  </a:lnTo>
                  <a:lnTo>
                    <a:pt x="15495" y="21600"/>
                  </a:lnTo>
                  <a:lnTo>
                    <a:pt x="15495" y="20732"/>
                  </a:lnTo>
                  <a:cubicBezTo>
                    <a:pt x="6374" y="19632"/>
                    <a:pt x="1" y="15788"/>
                    <a:pt x="1" y="11386"/>
                  </a:cubicBezTo>
                  <a:close/>
                  <a:moveTo>
                    <a:pt x="20659" y="1734"/>
                  </a:moveTo>
                  <a:cubicBezTo>
                    <a:pt x="9970" y="1734"/>
                    <a:pt x="1045" y="5545"/>
                    <a:pt x="85" y="10519"/>
                  </a:cubicBezTo>
                  <a:cubicBezTo>
                    <a:pt x="-940" y="5210"/>
                    <a:pt x="7440" y="518"/>
                    <a:pt x="18803" y="39"/>
                  </a:cubicBezTo>
                  <a:cubicBezTo>
                    <a:pt x="19420" y="13"/>
                    <a:pt x="20040" y="0"/>
                    <a:pt x="206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A2C3FF"/>
                </a:gs>
                <a:gs pos="100000">
                  <a:srgbClr val="3F80CE"/>
                </a:gs>
              </a:gsLst>
              <a:lin ang="5400000"/>
            </a:gra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519" name="AutoShape 15"/>
            <p:cNvSpPr>
              <a:spLocks/>
            </p:cNvSpPr>
            <p:nvPr/>
          </p:nvSpPr>
          <p:spPr bwMode="auto">
            <a:xfrm rot="5400000">
              <a:off x="1446638" y="-201187"/>
              <a:ext cx="780030" cy="1182404"/>
            </a:xfrm>
            <a:custGeom>
              <a:avLst/>
              <a:gdLst>
                <a:gd name="T0" fmla="+- 0 11270 940"/>
                <a:gd name="T1" fmla="*/ T0 w 20660"/>
                <a:gd name="T2" fmla="*/ 10800 h 21600"/>
                <a:gd name="T3" fmla="+- 0 11270 940"/>
                <a:gd name="T4" fmla="*/ T3 w 20660"/>
                <a:gd name="T5" fmla="*/ 10800 h 21600"/>
                <a:gd name="T6" fmla="+- 0 11270 940"/>
                <a:gd name="T7" fmla="*/ T6 w 20660"/>
                <a:gd name="T8" fmla="*/ 10800 h 21600"/>
                <a:gd name="T9" fmla="+- 0 11270 940"/>
                <a:gd name="T10" fmla="*/ T9 w 2066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60" h="21600">
                  <a:moveTo>
                    <a:pt x="20659" y="3562"/>
                  </a:moveTo>
                  <a:cubicBezTo>
                    <a:pt x="9970" y="3562"/>
                    <a:pt x="1045" y="11385"/>
                    <a:pt x="85" y="21600"/>
                  </a:cubicBezTo>
                  <a:cubicBezTo>
                    <a:pt x="-940" y="10698"/>
                    <a:pt x="7440" y="1063"/>
                    <a:pt x="18803" y="80"/>
                  </a:cubicBezTo>
                  <a:cubicBezTo>
                    <a:pt x="19420" y="26"/>
                    <a:pt x="20040" y="0"/>
                    <a:pt x="2065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520" name="AutoShape 16"/>
            <p:cNvSpPr>
              <a:spLocks/>
            </p:cNvSpPr>
            <p:nvPr/>
          </p:nvSpPr>
          <p:spPr bwMode="auto">
            <a:xfrm rot="5400000">
              <a:off x="823937" y="-823889"/>
              <a:ext cx="779981" cy="24278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52"/>
                  </a:moveTo>
                  <a:cubicBezTo>
                    <a:pt x="0" y="14053"/>
                    <a:pt x="6663" y="17897"/>
                    <a:pt x="16199" y="18997"/>
                  </a:cubicBezTo>
                  <a:lnTo>
                    <a:pt x="16200" y="18130"/>
                  </a:lnTo>
                  <a:lnTo>
                    <a:pt x="21600" y="20171"/>
                  </a:lnTo>
                  <a:lnTo>
                    <a:pt x="16200" y="21600"/>
                  </a:lnTo>
                  <a:lnTo>
                    <a:pt x="16200" y="20732"/>
                  </a:lnTo>
                  <a:cubicBezTo>
                    <a:pt x="6663" y="19632"/>
                    <a:pt x="0" y="15788"/>
                    <a:pt x="0" y="11386"/>
                  </a:cubicBezTo>
                  <a:lnTo>
                    <a:pt x="0" y="9652"/>
                  </a:lnTo>
                  <a:cubicBezTo>
                    <a:pt x="0" y="4321"/>
                    <a:pt x="9670" y="0"/>
                    <a:pt x="21600" y="0"/>
                  </a:cubicBezTo>
                  <a:lnTo>
                    <a:pt x="21600" y="1734"/>
                  </a:lnTo>
                  <a:cubicBezTo>
                    <a:pt x="10422" y="1734"/>
                    <a:pt x="1091" y="5545"/>
                    <a:pt x="87" y="10519"/>
                  </a:cubicBezTo>
                </a:path>
              </a:pathLst>
            </a:custGeom>
            <a:noFill/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192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41" y="359666"/>
            <a:ext cx="12170491" cy="1325563"/>
          </a:xfrm>
        </p:spPr>
        <p:txBody>
          <a:bodyPr/>
          <a:lstStyle/>
          <a:p>
            <a:r>
              <a:rPr lang="en-IN" dirty="0" smtClean="0"/>
              <a:t>The electrostatic forward problem (1shell, </a:t>
            </a:r>
            <a:r>
              <a:rPr lang="en-IN" dirty="0" err="1" smtClean="0"/>
              <a:t>multishell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358" y="1916333"/>
            <a:ext cx="3455696" cy="181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59" y="2009013"/>
            <a:ext cx="5542961" cy="51383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1" y="4189764"/>
            <a:ext cx="3455696" cy="1816682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80051" y="4189764"/>
            <a:ext cx="3455696" cy="1643146"/>
          </a:xfrm>
          <a:custGeom>
            <a:avLst/>
            <a:gdLst>
              <a:gd name="connsiteX0" fmla="*/ 0 w 3648174"/>
              <a:gd name="connsiteY0" fmla="*/ 1488054 h 1488054"/>
              <a:gd name="connsiteX1" fmla="*/ 216817 w 3648174"/>
              <a:gd name="connsiteY1" fmla="*/ 865885 h 1488054"/>
              <a:gd name="connsiteX2" fmla="*/ 763572 w 3648174"/>
              <a:gd name="connsiteY2" fmla="*/ 281423 h 1488054"/>
              <a:gd name="connsiteX3" fmla="*/ 1564850 w 3648174"/>
              <a:gd name="connsiteY3" fmla="*/ 17473 h 1488054"/>
              <a:gd name="connsiteX4" fmla="*/ 2328421 w 3648174"/>
              <a:gd name="connsiteY4" fmla="*/ 55180 h 1488054"/>
              <a:gd name="connsiteX5" fmla="*/ 2865749 w 3648174"/>
              <a:gd name="connsiteY5" fmla="*/ 300277 h 1488054"/>
              <a:gd name="connsiteX6" fmla="*/ 3233394 w 3648174"/>
              <a:gd name="connsiteY6" fmla="*/ 601935 h 1488054"/>
              <a:gd name="connsiteX7" fmla="*/ 3544479 w 3648174"/>
              <a:gd name="connsiteY7" fmla="*/ 1148689 h 1488054"/>
              <a:gd name="connsiteX8" fmla="*/ 3648174 w 3648174"/>
              <a:gd name="connsiteY8" fmla="*/ 1422067 h 1488054"/>
              <a:gd name="connsiteX9" fmla="*/ 3648174 w 3648174"/>
              <a:gd name="connsiteY9" fmla="*/ 1422067 h 1488054"/>
              <a:gd name="connsiteX10" fmla="*/ 3610466 w 3648174"/>
              <a:gd name="connsiteY10" fmla="*/ 1412640 h 1488054"/>
              <a:gd name="connsiteX11" fmla="*/ 3629320 w 3648174"/>
              <a:gd name="connsiteY11" fmla="*/ 1431493 h 14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174" h="1488054">
                <a:moveTo>
                  <a:pt x="0" y="1488054"/>
                </a:moveTo>
                <a:cubicBezTo>
                  <a:pt x="44777" y="1277522"/>
                  <a:pt x="89555" y="1066990"/>
                  <a:pt x="216817" y="865885"/>
                </a:cubicBezTo>
                <a:cubicBezTo>
                  <a:pt x="344079" y="664780"/>
                  <a:pt x="538900" y="422825"/>
                  <a:pt x="763572" y="281423"/>
                </a:cubicBezTo>
                <a:cubicBezTo>
                  <a:pt x="988244" y="140021"/>
                  <a:pt x="1304042" y="55180"/>
                  <a:pt x="1564850" y="17473"/>
                </a:cubicBezTo>
                <a:cubicBezTo>
                  <a:pt x="1825658" y="-20234"/>
                  <a:pt x="2111605" y="8046"/>
                  <a:pt x="2328421" y="55180"/>
                </a:cubicBezTo>
                <a:cubicBezTo>
                  <a:pt x="2545237" y="102314"/>
                  <a:pt x="2714920" y="209151"/>
                  <a:pt x="2865749" y="300277"/>
                </a:cubicBezTo>
                <a:cubicBezTo>
                  <a:pt x="3016578" y="391403"/>
                  <a:pt x="3120272" y="460533"/>
                  <a:pt x="3233394" y="601935"/>
                </a:cubicBezTo>
                <a:cubicBezTo>
                  <a:pt x="3346516" y="743337"/>
                  <a:pt x="3475349" y="1012000"/>
                  <a:pt x="3544479" y="1148689"/>
                </a:cubicBezTo>
                <a:cubicBezTo>
                  <a:pt x="3613609" y="1285378"/>
                  <a:pt x="3648174" y="1422067"/>
                  <a:pt x="3648174" y="1422067"/>
                </a:cubicBezTo>
                <a:lnTo>
                  <a:pt x="3648174" y="1422067"/>
                </a:lnTo>
                <a:cubicBezTo>
                  <a:pt x="3641889" y="1420496"/>
                  <a:pt x="3613608" y="1411069"/>
                  <a:pt x="3610466" y="1412640"/>
                </a:cubicBezTo>
                <a:cubicBezTo>
                  <a:pt x="3607324" y="1414211"/>
                  <a:pt x="3629320" y="1431493"/>
                  <a:pt x="3629320" y="14314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465358" y="3958660"/>
            <a:ext cx="3729570" cy="1643146"/>
          </a:xfrm>
          <a:custGeom>
            <a:avLst/>
            <a:gdLst>
              <a:gd name="connsiteX0" fmla="*/ 0 w 3648174"/>
              <a:gd name="connsiteY0" fmla="*/ 1488054 h 1488054"/>
              <a:gd name="connsiteX1" fmla="*/ 216817 w 3648174"/>
              <a:gd name="connsiteY1" fmla="*/ 865885 h 1488054"/>
              <a:gd name="connsiteX2" fmla="*/ 763572 w 3648174"/>
              <a:gd name="connsiteY2" fmla="*/ 281423 h 1488054"/>
              <a:gd name="connsiteX3" fmla="*/ 1564850 w 3648174"/>
              <a:gd name="connsiteY3" fmla="*/ 17473 h 1488054"/>
              <a:gd name="connsiteX4" fmla="*/ 2328421 w 3648174"/>
              <a:gd name="connsiteY4" fmla="*/ 55180 h 1488054"/>
              <a:gd name="connsiteX5" fmla="*/ 2865749 w 3648174"/>
              <a:gd name="connsiteY5" fmla="*/ 300277 h 1488054"/>
              <a:gd name="connsiteX6" fmla="*/ 3233394 w 3648174"/>
              <a:gd name="connsiteY6" fmla="*/ 601935 h 1488054"/>
              <a:gd name="connsiteX7" fmla="*/ 3544479 w 3648174"/>
              <a:gd name="connsiteY7" fmla="*/ 1148689 h 1488054"/>
              <a:gd name="connsiteX8" fmla="*/ 3648174 w 3648174"/>
              <a:gd name="connsiteY8" fmla="*/ 1422067 h 1488054"/>
              <a:gd name="connsiteX9" fmla="*/ 3648174 w 3648174"/>
              <a:gd name="connsiteY9" fmla="*/ 1422067 h 1488054"/>
              <a:gd name="connsiteX10" fmla="*/ 3610466 w 3648174"/>
              <a:gd name="connsiteY10" fmla="*/ 1412640 h 1488054"/>
              <a:gd name="connsiteX11" fmla="*/ 3629320 w 3648174"/>
              <a:gd name="connsiteY11" fmla="*/ 1431493 h 14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174" h="1488054">
                <a:moveTo>
                  <a:pt x="0" y="1488054"/>
                </a:moveTo>
                <a:cubicBezTo>
                  <a:pt x="44777" y="1277522"/>
                  <a:pt x="89555" y="1066990"/>
                  <a:pt x="216817" y="865885"/>
                </a:cubicBezTo>
                <a:cubicBezTo>
                  <a:pt x="344079" y="664780"/>
                  <a:pt x="538900" y="422825"/>
                  <a:pt x="763572" y="281423"/>
                </a:cubicBezTo>
                <a:cubicBezTo>
                  <a:pt x="988244" y="140021"/>
                  <a:pt x="1304042" y="55180"/>
                  <a:pt x="1564850" y="17473"/>
                </a:cubicBezTo>
                <a:cubicBezTo>
                  <a:pt x="1825658" y="-20234"/>
                  <a:pt x="2111605" y="8046"/>
                  <a:pt x="2328421" y="55180"/>
                </a:cubicBezTo>
                <a:cubicBezTo>
                  <a:pt x="2545237" y="102314"/>
                  <a:pt x="2714920" y="209151"/>
                  <a:pt x="2865749" y="300277"/>
                </a:cubicBezTo>
                <a:cubicBezTo>
                  <a:pt x="3016578" y="391403"/>
                  <a:pt x="3120272" y="460533"/>
                  <a:pt x="3233394" y="601935"/>
                </a:cubicBezTo>
                <a:cubicBezTo>
                  <a:pt x="3346516" y="743337"/>
                  <a:pt x="3475349" y="1012000"/>
                  <a:pt x="3544479" y="1148689"/>
                </a:cubicBezTo>
                <a:cubicBezTo>
                  <a:pt x="3613609" y="1285378"/>
                  <a:pt x="3648174" y="1422067"/>
                  <a:pt x="3648174" y="1422067"/>
                </a:cubicBezTo>
                <a:lnTo>
                  <a:pt x="3648174" y="1422067"/>
                </a:lnTo>
                <a:cubicBezTo>
                  <a:pt x="3641889" y="1420496"/>
                  <a:pt x="3613608" y="1411069"/>
                  <a:pt x="3610466" y="1412640"/>
                </a:cubicBezTo>
                <a:cubicBezTo>
                  <a:pt x="3607324" y="1414211"/>
                  <a:pt x="3629320" y="1431493"/>
                  <a:pt x="3629320" y="14314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242" y="2824674"/>
            <a:ext cx="4900461" cy="18036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59" y="4951258"/>
            <a:ext cx="5766880" cy="1664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3682" y="6064014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Multishell</a:t>
            </a:r>
            <a:r>
              <a:rPr lang="en-IN" dirty="0" smtClean="0"/>
              <a:t> model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3363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9336088" y="6337300"/>
            <a:ext cx="1008062" cy="287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fld id="{E4227BE9-AFB3-4276-8BD7-E6875EBF25E1}" type="slidenum">
              <a:rPr lang="en-US" altLang="en-US" sz="1400"/>
              <a:pPr algn="r"/>
              <a:t>35</a:t>
            </a:fld>
            <a:endParaRPr lang="en-US" altLang="en-US"/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2120900" y="223838"/>
            <a:ext cx="8229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900">
                <a:latin typeface="Calibri" panose="020F0502020204030204" pitchFamily="34" charset="0"/>
                <a:sym typeface="Calibri" panose="020F0502020204030204" pitchFamily="34" charset="0"/>
              </a:rPr>
              <a:t>How We Deal with Inverse Problem</a:t>
            </a:r>
            <a:endParaRPr lang="en-US" altLang="en-US"/>
          </a:p>
        </p:txBody>
      </p:sp>
      <p:sp>
        <p:nvSpPr>
          <p:cNvPr id="23555" name="AutoShape 3"/>
          <p:cNvSpPr>
            <a:spLocks/>
          </p:cNvSpPr>
          <p:nvPr/>
        </p:nvSpPr>
        <p:spPr bwMode="auto">
          <a:xfrm>
            <a:off x="1979614" y="1103314"/>
            <a:ext cx="7881937" cy="1844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ct val="100000"/>
              <a:buFontTx/>
              <a:buAutoNum type="arabicPeriod"/>
            </a:pPr>
            <a:r>
              <a:rPr lang="en-US" altLang="en-US" sz="2400">
                <a:latin typeface="Calibri" panose="020F0502020204030204" pitchFamily="34" charset="0"/>
                <a:sym typeface="Calibri" panose="020F0502020204030204" pitchFamily="34" charset="0"/>
              </a:rPr>
              <a:t>Setting up Assumptions(Constraints)</a:t>
            </a:r>
          </a:p>
          <a:p>
            <a:pPr>
              <a:buSzPct val="100000"/>
              <a:buFontTx/>
              <a:buAutoNum type="arabicPeriod"/>
            </a:pPr>
            <a:r>
              <a:rPr lang="en-US" altLang="en-US" sz="2400">
                <a:latin typeface="Calibri" panose="020F0502020204030204" pitchFamily="34" charset="0"/>
                <a:sym typeface="Calibri" panose="020F0502020204030204" pitchFamily="34" charset="0"/>
              </a:rPr>
              <a:t>Two Basic Approaches </a:t>
            </a:r>
          </a:p>
          <a:p>
            <a:r>
              <a:rPr lang="en-US" altLang="en-US" sz="2400">
                <a:latin typeface="Calibri" panose="020F0502020204030204" pitchFamily="34" charset="0"/>
                <a:sym typeface="Calibri" panose="020F0502020204030204" pitchFamily="34" charset="0"/>
              </a:rPr>
              <a:t>    A. Discrete Source Analysis</a:t>
            </a:r>
          </a:p>
          <a:p>
            <a:r>
              <a:rPr lang="en-US" altLang="en-US" sz="2400">
                <a:latin typeface="Calibri" panose="020F0502020204030204" pitchFamily="34" charset="0"/>
                <a:sym typeface="Calibri" panose="020F0502020204030204" pitchFamily="34" charset="0"/>
              </a:rPr>
              <a:t>    B. Distributed Source Analysis</a:t>
            </a:r>
          </a:p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endParaRPr lang="en-US" altLang="en-US"/>
          </a:p>
        </p:txBody>
      </p:sp>
      <p:pic>
        <p:nvPicPr>
          <p:cNvPr id="23556" name="Picture 4" descr="imag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4" y="4094163"/>
            <a:ext cx="1546225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094164"/>
            <a:ext cx="12144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 descr="image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1" y="2928938"/>
            <a:ext cx="135572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 descr="image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1" y="5426075"/>
            <a:ext cx="1439863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0" name="AutoShape 8"/>
          <p:cNvSpPr>
            <a:spLocks/>
          </p:cNvSpPr>
          <p:nvPr/>
        </p:nvSpPr>
        <p:spPr bwMode="auto">
          <a:xfrm>
            <a:off x="6265863" y="3248026"/>
            <a:ext cx="1263650" cy="650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Anatomical</a:t>
            </a:r>
          </a:p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constraints</a:t>
            </a:r>
            <a:endParaRPr lang="en-US" altLang="en-US"/>
          </a:p>
        </p:txBody>
      </p:sp>
      <p:sp>
        <p:nvSpPr>
          <p:cNvPr id="23561" name="AutoShape 9"/>
          <p:cNvSpPr>
            <a:spLocks/>
          </p:cNvSpPr>
          <p:nvPr/>
        </p:nvSpPr>
        <p:spPr bwMode="auto">
          <a:xfrm>
            <a:off x="6897689" y="5907089"/>
            <a:ext cx="1292225" cy="650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Functional</a:t>
            </a:r>
          </a:p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constraints</a:t>
            </a:r>
            <a:endParaRPr lang="en-US" altLang="en-US"/>
          </a:p>
        </p:txBody>
      </p:sp>
      <p:sp>
        <p:nvSpPr>
          <p:cNvPr id="23562" name="AutoShape 10"/>
          <p:cNvSpPr>
            <a:spLocks/>
          </p:cNvSpPr>
          <p:nvPr/>
        </p:nvSpPr>
        <p:spPr bwMode="auto">
          <a:xfrm>
            <a:off x="8135938" y="3360739"/>
            <a:ext cx="2178050" cy="650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Final Product: Reconstructed Source</a:t>
            </a:r>
            <a:endParaRPr lang="en-US" altLang="en-US"/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>
            <a:off x="2463800" y="5870576"/>
            <a:ext cx="1360488" cy="650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EEG/MEG</a:t>
            </a:r>
          </a:p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Data</a:t>
            </a:r>
            <a:endParaRPr lang="en-US" altLang="en-US"/>
          </a:p>
        </p:txBody>
      </p:sp>
      <p:sp>
        <p:nvSpPr>
          <p:cNvPr id="23564" name="AutoShape 12"/>
          <p:cNvSpPr>
            <a:spLocks/>
          </p:cNvSpPr>
          <p:nvPr/>
        </p:nvSpPr>
        <p:spPr bwMode="auto">
          <a:xfrm>
            <a:off x="4333875" y="4708526"/>
            <a:ext cx="2662238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sym typeface="Calibri" panose="020F0502020204030204" pitchFamily="34" charset="0"/>
              </a:rPr>
              <a:t>ill-posed inverse problem</a:t>
            </a:r>
            <a:endParaRPr lang="en-US" altLang="en-US"/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>
            <a:off x="3824289" y="4899025"/>
            <a:ext cx="509587" cy="1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cubicBezTo>
                  <a:pt x="7199" y="14399"/>
                  <a:pt x="14400" y="7200"/>
                  <a:pt x="21600" y="0"/>
                </a:cubicBezTo>
              </a:path>
            </a:pathLst>
          </a:cu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541963" y="4400551"/>
            <a:ext cx="0" cy="392113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 flipV="1">
            <a:off x="5541963" y="5078413"/>
            <a:ext cx="42862" cy="347662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897689" y="4903788"/>
            <a:ext cx="746125" cy="0"/>
          </a:xfrm>
          <a:prstGeom prst="line">
            <a:avLst/>
          </a:prstGeom>
          <a:noFill/>
          <a:ln w="25400" cap="flat" cmpd="sng">
            <a:solidFill>
              <a:srgbClr val="4F81BD"/>
            </a:solidFill>
            <a:prstDash val="solid"/>
            <a:round/>
            <a:headEnd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569" name="AutoShape 17"/>
          <p:cNvSpPr>
            <a:spLocks/>
          </p:cNvSpPr>
          <p:nvPr/>
        </p:nvSpPr>
        <p:spPr bwMode="auto">
          <a:xfrm>
            <a:off x="7734301" y="4792664"/>
            <a:ext cx="227013" cy="111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A2C3FF">
                  <a:alpha val="0"/>
                </a:srgbClr>
              </a:gs>
              <a:gs pos="100000">
                <a:srgbClr val="3F80CE">
                  <a:alpha val="0"/>
                </a:srgbClr>
              </a:gs>
            </a:gsLst>
            <a:lin ang="5400000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70" name="AutoShape 18"/>
          <p:cNvSpPr>
            <a:spLocks/>
          </p:cNvSpPr>
          <p:nvPr/>
        </p:nvSpPr>
        <p:spPr bwMode="auto">
          <a:xfrm>
            <a:off x="7961313" y="5078414"/>
            <a:ext cx="228600" cy="230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A2C3FF">
                  <a:alpha val="0"/>
                </a:srgbClr>
              </a:gs>
              <a:gs pos="100000">
                <a:srgbClr val="3F80CE">
                  <a:alpha val="0"/>
                </a:srgbClr>
              </a:gs>
            </a:gsLst>
            <a:lin ang="5400000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05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2" grpId="0" autoUpdateAnimBg="0"/>
      <p:bldP spid="23563" grpId="0" autoUpdateAnimBg="0"/>
      <p:bldP spid="23565" grpId="0" animBg="1"/>
      <p:bldP spid="23566" grpId="0" animBg="1" autoUpdateAnimBg="0"/>
      <p:bldP spid="23567" grpId="0" animBg="1" autoUpdateAnimBg="0"/>
      <p:bldP spid="23568" grpId="0" animBg="1" autoUpdateAnimBg="0"/>
      <p:bldP spid="23569" grpId="0" animBg="1" autoUpdateAnimBg="0"/>
      <p:bldP spid="2357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9336088" y="6337300"/>
            <a:ext cx="1008062" cy="287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fld id="{DD066A71-A98F-4F60-8432-9647B88F769A}" type="slidenum">
              <a:rPr lang="en-US" altLang="en-US" sz="1400"/>
              <a:pPr algn="r"/>
              <a:t>36</a:t>
            </a:fld>
            <a:endParaRPr lang="en-US" altLang="en-US"/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1981200" y="719138"/>
            <a:ext cx="8229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900">
                <a:latin typeface="Calibri" panose="020F0502020204030204" pitchFamily="34" charset="0"/>
                <a:sym typeface="Calibri" panose="020F0502020204030204" pitchFamily="34" charset="0"/>
              </a:rPr>
              <a:t>Constraints</a:t>
            </a:r>
            <a:br>
              <a:rPr lang="en-US" altLang="en-US" sz="3900"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400">
                <a:latin typeface="Calibri" panose="020F0502020204030204" pitchFamily="34" charset="0"/>
                <a:sym typeface="Calibri" panose="020F0502020204030204" pitchFamily="34" charset="0"/>
              </a:rPr>
              <a:t>Assumptions about the nature of the sources </a:t>
            </a:r>
            <a:endParaRPr lang="en-US" alt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2206625" y="2247900"/>
            <a:ext cx="7620000" cy="3443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Three Types of Constraints:</a:t>
            </a:r>
          </a:p>
          <a:p>
            <a:endParaRPr lang="en-US" altLang="en-US" sz="20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1. Mathematic Constraints( e.g., minimum norm, maximum</a:t>
            </a:r>
          </a:p>
          <a:p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smoothness, optimal resolution, temporal independence)</a:t>
            </a:r>
          </a:p>
          <a:p>
            <a:endParaRPr lang="en-US" altLang="en-US" sz="20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2. Anatomical Constraints (e.g., Normally use the subject’s MRI scan, if not, it is possible to use standardized MRI brain atlas (e.g., MNI) can be </a:t>
            </a:r>
            <a:r>
              <a:rPr lang="en-US" altLang="en-US" sz="2000" dirty="0" err="1">
                <a:latin typeface="Calibri" panose="020F0502020204030204" pitchFamily="34" charset="0"/>
                <a:sym typeface="Calibri" panose="020F0502020204030204" pitchFamily="34" charset="0"/>
              </a:rPr>
              <a:t>be</a:t>
            </a:r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 warped to optimally fit the subject's anatomy based on the subject's digitized head shape.)</a:t>
            </a:r>
          </a:p>
          <a:p>
            <a:endParaRPr lang="en-US" altLang="en-US" sz="20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3. Functional Constraints </a:t>
            </a:r>
            <a:r>
              <a:rPr lang="en-US" altLang="en-US" sz="2000" dirty="0" smtClean="0">
                <a:latin typeface="Calibri" panose="020F0502020204030204" pitchFamily="34" charset="0"/>
                <a:sym typeface="Calibri" panose="020F0502020204030204" pitchFamily="34" charset="0"/>
              </a:rPr>
              <a:t>e.g</a:t>
            </a:r>
            <a:r>
              <a:rPr lang="en-US" altLang="en-US" sz="2000" dirty="0">
                <a:latin typeface="Calibri" panose="020F0502020204030204" pitchFamily="34" charset="0"/>
                <a:sym typeface="Calibri" panose="020F0502020204030204" pitchFamily="34" charset="0"/>
              </a:rPr>
              <a:t>., </a:t>
            </a:r>
            <a:r>
              <a:rPr lang="en-US" altLang="en-US" sz="2000" dirty="0" smtClean="0">
                <a:latin typeface="Calibri" panose="020F0502020204030204" pitchFamily="34" charset="0"/>
                <a:sym typeface="Calibri" panose="020F0502020204030204" pitchFamily="34" charset="0"/>
              </a:rPr>
              <a:t> Coherence (DICS), correlation (SAM)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19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171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7146" name="Object 4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9588" y="1905000"/>
          <a:ext cx="26638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7" name="Equation" r:id="rId4" imgW="1358640" imgH="279360" progId="Equation.DSMT4">
                  <p:embed/>
                </p:oleObj>
              </mc:Choice>
              <mc:Fallback>
                <p:oleObj name="Equation" r:id="rId4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1905000"/>
                        <a:ext cx="26638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9" name="Object 4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772400" y="2841625"/>
          <a:ext cx="1143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8" name="Equation" r:id="rId6" imgW="647640" imgH="203040" progId="Equation.DSMT4">
                  <p:embed/>
                </p:oleObj>
              </mc:Choice>
              <mc:Fallback>
                <p:oleObj name="Equation" r:id="rId6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841625"/>
                        <a:ext cx="1143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1" name="Object 4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29400" y="3505200"/>
          <a:ext cx="4038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9" name="Equation" r:id="rId8" imgW="2539800" imgH="241200" progId="Equation.DSMT4">
                  <p:embed/>
                </p:oleObj>
              </mc:Choice>
              <mc:Fallback>
                <p:oleObj name="Equation" r:id="rId8" imgW="253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05200"/>
                        <a:ext cx="4038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3" name="Object 4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481763" y="4267200"/>
          <a:ext cx="39512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0" name="Equation" r:id="rId10" imgW="2184120" imgH="241200" progId="Equation.DSMT4">
                  <p:embed/>
                </p:oleObj>
              </mc:Choice>
              <mc:Fallback>
                <p:oleObj name="Equation" r:id="rId10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4267200"/>
                        <a:ext cx="39512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52600" y="1752601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458200" y="6248400"/>
            <a:ext cx="1689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Gross et al 2001</a:t>
            </a:r>
          </a:p>
        </p:txBody>
      </p:sp>
      <p:pic>
        <p:nvPicPr>
          <p:cNvPr id="47116" name="Picture 12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1" y="2981326"/>
            <a:ext cx="823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0" name="Line 16"/>
          <p:cNvSpPr>
            <a:spLocks noChangeShapeType="1"/>
          </p:cNvSpPr>
          <p:nvPr/>
        </p:nvSpPr>
        <p:spPr bwMode="auto">
          <a:xfrm flipH="1" flipV="1">
            <a:off x="5105400" y="3386138"/>
            <a:ext cx="228600" cy="766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7121" name="Picture 17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025901"/>
            <a:ext cx="825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2" name="AutoShape 28"/>
          <p:cNvSpPr>
            <a:spLocks noChangeArrowheads="1"/>
          </p:cNvSpPr>
          <p:nvPr/>
        </p:nvSpPr>
        <p:spPr bwMode="auto">
          <a:xfrm>
            <a:off x="1905000" y="25908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auto">
          <a:xfrm>
            <a:off x="2667000" y="22098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auto">
          <a:xfrm>
            <a:off x="2286000" y="23622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5" name="AutoShape 31"/>
          <p:cNvSpPr>
            <a:spLocks noChangeArrowheads="1"/>
          </p:cNvSpPr>
          <p:nvPr/>
        </p:nvSpPr>
        <p:spPr bwMode="auto">
          <a:xfrm>
            <a:off x="3048000" y="20574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6" name="AutoShape 32"/>
          <p:cNvSpPr>
            <a:spLocks noChangeArrowheads="1"/>
          </p:cNvSpPr>
          <p:nvPr/>
        </p:nvSpPr>
        <p:spPr bwMode="auto">
          <a:xfrm>
            <a:off x="3429000" y="19812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7" name="AutoShape 33"/>
          <p:cNvSpPr>
            <a:spLocks noChangeArrowheads="1"/>
          </p:cNvSpPr>
          <p:nvPr/>
        </p:nvSpPr>
        <p:spPr bwMode="auto">
          <a:xfrm>
            <a:off x="3810000" y="19050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8" name="AutoShape 34"/>
          <p:cNvSpPr>
            <a:spLocks noChangeArrowheads="1"/>
          </p:cNvSpPr>
          <p:nvPr/>
        </p:nvSpPr>
        <p:spPr bwMode="auto">
          <a:xfrm>
            <a:off x="4648200" y="20574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39" name="AutoShape 35"/>
          <p:cNvSpPr>
            <a:spLocks noChangeArrowheads="1"/>
          </p:cNvSpPr>
          <p:nvPr/>
        </p:nvSpPr>
        <p:spPr bwMode="auto">
          <a:xfrm>
            <a:off x="4267200" y="19050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0" name="AutoShape 36"/>
          <p:cNvSpPr>
            <a:spLocks noChangeArrowheads="1"/>
          </p:cNvSpPr>
          <p:nvPr/>
        </p:nvSpPr>
        <p:spPr bwMode="auto">
          <a:xfrm>
            <a:off x="5715000" y="26670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1" name="AutoShape 37"/>
          <p:cNvSpPr>
            <a:spLocks noChangeArrowheads="1"/>
          </p:cNvSpPr>
          <p:nvPr/>
        </p:nvSpPr>
        <p:spPr bwMode="auto">
          <a:xfrm>
            <a:off x="5410200" y="24384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2" name="AutoShape 38"/>
          <p:cNvSpPr>
            <a:spLocks noChangeArrowheads="1"/>
          </p:cNvSpPr>
          <p:nvPr/>
        </p:nvSpPr>
        <p:spPr bwMode="auto">
          <a:xfrm>
            <a:off x="5029200" y="22098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3" name="AutoShape 39"/>
          <p:cNvSpPr>
            <a:spLocks noChangeArrowheads="1"/>
          </p:cNvSpPr>
          <p:nvPr/>
        </p:nvSpPr>
        <p:spPr bwMode="auto">
          <a:xfrm>
            <a:off x="6172200" y="35814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4" name="AutoShape 40"/>
          <p:cNvSpPr>
            <a:spLocks noChangeArrowheads="1"/>
          </p:cNvSpPr>
          <p:nvPr/>
        </p:nvSpPr>
        <p:spPr bwMode="auto">
          <a:xfrm>
            <a:off x="6019800" y="3048000"/>
            <a:ext cx="152400" cy="381000"/>
          </a:xfrm>
          <a:prstGeom prst="can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5257800" y="1905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6705600" y="2895601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where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495801" y="4495801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114801" y="3276601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47157" name="Object 53"/>
          <p:cNvGraphicFramePr>
            <a:graphicFrameLocks noChangeAspect="1"/>
          </p:cNvGraphicFramePr>
          <p:nvPr/>
        </p:nvGraphicFramePr>
        <p:xfrm>
          <a:off x="5486400" y="5105400"/>
          <a:ext cx="4267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1" name="Equation" r:id="rId13" imgW="2120760" imgH="482400" progId="Equation.DSMT4">
                  <p:embed/>
                </p:oleObj>
              </mc:Choice>
              <mc:Fallback>
                <p:oleObj name="Equation" r:id="rId13" imgW="2120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42672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3200401" y="5410200"/>
            <a:ext cx="1859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Source coherence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Dynamic imaging of coherent sources (DICS)</a:t>
            </a:r>
            <a:br>
              <a:rPr lang="en-US" alt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25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5" grpId="0"/>
      <p:bldP spid="47156" grpId="0"/>
      <p:bldP spid="471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Highly recommended methods papers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1417638"/>
            <a:ext cx="6674178" cy="203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79" y="3357711"/>
            <a:ext cx="6014301" cy="189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33" y="5004657"/>
            <a:ext cx="5286362" cy="16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175"/>
            <a:ext cx="10515600" cy="1325563"/>
          </a:xfrm>
        </p:spPr>
        <p:txBody>
          <a:bodyPr/>
          <a:lstStyle/>
          <a:p>
            <a:r>
              <a:rPr lang="en-IN" dirty="0" smtClean="0"/>
              <a:t>Problem for the future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26738"/>
            <a:ext cx="10515600" cy="4351338"/>
          </a:xfrm>
        </p:spPr>
        <p:txBody>
          <a:bodyPr>
            <a:normAutofit/>
          </a:bodyPr>
          <a:lstStyle/>
          <a:p>
            <a:r>
              <a:rPr lang="en-IN" dirty="0" smtClean="0"/>
              <a:t>Relationship between ERP and spontaneous oscillations</a:t>
            </a:r>
          </a:p>
          <a:p>
            <a:endParaRPr lang="en-IN" dirty="0"/>
          </a:p>
          <a:p>
            <a:r>
              <a:rPr lang="en-IN" dirty="0" smtClean="0"/>
              <a:t>Traditional approach: ERP is a transient response (input arriving at a particular location)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Somewhat acknowledged possibility: a stimulus reset the phase of endogenous oscillations</a:t>
            </a:r>
          </a:p>
          <a:p>
            <a:endParaRPr lang="en-IN" dirty="0"/>
          </a:p>
          <a:p>
            <a:r>
              <a:rPr lang="en-IN" dirty="0" smtClean="0"/>
              <a:t>The provocative proposition: slow cortical components e.g. CNV are resulting from  amplitude asymmetry  (</a:t>
            </a:r>
            <a:r>
              <a:rPr lang="en-IN" dirty="0" err="1" smtClean="0"/>
              <a:t>Mazaheri</a:t>
            </a:r>
            <a:r>
              <a:rPr lang="en-IN" dirty="0" smtClean="0"/>
              <a:t> &amp; Jensen, 2010)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44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EEG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What is EEG</a:t>
            </a:r>
          </a:p>
          <a:p>
            <a:pPr marL="0" indent="0">
              <a:buNone/>
            </a:pPr>
            <a:r>
              <a:rPr lang="en-IN" dirty="0" smtClean="0"/>
              <a:t>      Almost 100 years of research.. No clear generator identified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What does EEG inform us?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Lot actually in terms of information processing during tasks,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segregation as well as integration measures, brain networks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72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2" y="130559"/>
            <a:ext cx="10515600" cy="1325563"/>
          </a:xfrm>
        </p:spPr>
        <p:txBody>
          <a:bodyPr/>
          <a:lstStyle/>
          <a:p>
            <a:r>
              <a:rPr lang="en-IN" dirty="0" smtClean="0"/>
              <a:t>What is EEG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82" y="3980282"/>
            <a:ext cx="2947662" cy="2439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860" y="6488668"/>
            <a:ext cx="188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Cohen TICS  2017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82" y="1456122"/>
            <a:ext cx="3430081" cy="2633556"/>
          </a:xfrm>
          <a:prstGeom prst="rect">
            <a:avLst/>
          </a:prstGeom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4696326" y="2445257"/>
            <a:ext cx="7173646" cy="328884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70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do EEG tell us </a:t>
            </a:r>
          </a:p>
        </p:txBody>
      </p:sp>
      <p:pic>
        <p:nvPicPr>
          <p:cNvPr id="78851" name="Picture 3" descr="019852403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05001"/>
            <a:ext cx="4800600" cy="4570413"/>
          </a:xfrm>
        </p:spPr>
      </p:pic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6629400" y="55626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6629400" y="48768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V="1">
            <a:off x="6629400" y="3886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6629400" y="3200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6629400" y="2286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391400" y="3124200"/>
            <a:ext cx="20716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Alpha     7-12 Hz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391400" y="1828800"/>
            <a:ext cx="20780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Beta    16-25 Hz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i="1"/>
              <a:t>Gamma  &gt; 25 Hz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91401" y="3760788"/>
            <a:ext cx="1762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Theta   4-7 Hz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467600" y="5132388"/>
            <a:ext cx="16970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Delta   &lt; 4 Hz</a:t>
            </a:r>
          </a:p>
        </p:txBody>
      </p:sp>
    </p:spTree>
    <p:extLst>
      <p:ext uri="{BB962C8B-B14F-4D97-AF65-F5344CB8AC3E}">
        <p14:creationId xmlns:p14="http://schemas.microsoft.com/office/powerpoint/2010/main" val="14881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16" y="240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do EEG tell us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64" y="1872797"/>
            <a:ext cx="4399736" cy="27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EEG tell 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3551"/>
            <a:ext cx="5729288" cy="48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0" y="6205357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Rodriguez et al 1999</a:t>
            </a:r>
          </a:p>
        </p:txBody>
      </p:sp>
    </p:spTree>
    <p:extLst>
      <p:ext uri="{BB962C8B-B14F-4D97-AF65-F5344CB8AC3E}">
        <p14:creationId xmlns:p14="http://schemas.microsoft.com/office/powerpoint/2010/main" val="25554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neurocognitive networks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2" r="72383" b="8055"/>
          <a:stretch/>
        </p:blipFill>
        <p:spPr bwMode="auto">
          <a:xfrm>
            <a:off x="2133601" y="1600200"/>
            <a:ext cx="1582271" cy="473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74" y="4290275"/>
            <a:ext cx="1797826" cy="20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75" y="1919019"/>
            <a:ext cx="1784379" cy="20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9529" y="633470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0-180 </a:t>
            </a:r>
            <a:r>
              <a:rPr lang="en-US" sz="2000" dirty="0" err="1"/>
              <a:t>ms</a:t>
            </a:r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19019"/>
            <a:ext cx="2021832" cy="20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90274"/>
            <a:ext cx="2044432" cy="20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340329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180 - 360 </a:t>
            </a:r>
            <a:r>
              <a:rPr lang="en-US" sz="2000" dirty="0" err="1"/>
              <a:t>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5902</TotalTime>
  <Words>975</Words>
  <Application>Microsoft Office PowerPoint</Application>
  <PresentationFormat>Widescreen</PresentationFormat>
  <Paragraphs>211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Times New Roman</vt:lpstr>
      <vt:lpstr>Office Theme</vt:lpstr>
      <vt:lpstr>Equation</vt:lpstr>
      <vt:lpstr>Teasing out the multi-scale representational space of cross-modal speech perception:  Methods</vt:lpstr>
      <vt:lpstr>Overview</vt:lpstr>
      <vt:lpstr>Hans Berger 1924 – The Dude</vt:lpstr>
      <vt:lpstr>EEG</vt:lpstr>
      <vt:lpstr>What is EEG</vt:lpstr>
      <vt:lpstr>What do EEG tell us </vt:lpstr>
      <vt:lpstr>What do EEG tell us </vt:lpstr>
      <vt:lpstr>What do EEG tell us</vt:lpstr>
      <vt:lpstr>Why neurocognitive networks</vt:lpstr>
      <vt:lpstr>What do EEG tell us</vt:lpstr>
      <vt:lpstr>Key Concepts</vt:lpstr>
      <vt:lpstr>ERP averaging</vt:lpstr>
      <vt:lpstr>P300 wave - oddball</vt:lpstr>
      <vt:lpstr>Issues with ERP</vt:lpstr>
      <vt:lpstr>Sources underlying ERP</vt:lpstr>
      <vt:lpstr>Brain oscillations </vt:lpstr>
      <vt:lpstr>Induced vs evoked power</vt:lpstr>
      <vt:lpstr>The problem of connectivity</vt:lpstr>
      <vt:lpstr>Major classification of connectivity measures</vt:lpstr>
      <vt:lpstr>Classifications based on “what is measured across 2 or more areas”</vt:lpstr>
      <vt:lpstr>Non-parametric measure</vt:lpstr>
      <vt:lpstr>Non-parametric measure </vt:lpstr>
      <vt:lpstr>Communication though coherence</vt:lpstr>
      <vt:lpstr>Concept: Resting vs task</vt:lpstr>
      <vt:lpstr>Non-parametric measures</vt:lpstr>
      <vt:lpstr>Parametric measure 4</vt:lpstr>
      <vt:lpstr>Parametric measure</vt:lpstr>
      <vt:lpstr>Summary: Connectivity measures</vt:lpstr>
      <vt:lpstr>Phase-amplitude cross-frequency coupling</vt:lpstr>
      <vt:lpstr>Where are we going with EEG</vt:lpstr>
      <vt:lpstr>Neuromarkers of social coordination (phi rhythm)</vt:lpstr>
      <vt:lpstr>PowerPoint Presentation</vt:lpstr>
      <vt:lpstr>PowerPoint Presentation</vt:lpstr>
      <vt:lpstr>The electrostatic forward problem (1shell, multishell)</vt:lpstr>
      <vt:lpstr>PowerPoint Presentation</vt:lpstr>
      <vt:lpstr>PowerPoint Presentation</vt:lpstr>
      <vt:lpstr>Dynamic imaging of coherent sources (DICS) </vt:lpstr>
      <vt:lpstr>Highly recommended methods papers</vt:lpstr>
      <vt:lpstr>Problem for the future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correlates of multisensory perception</dc:title>
  <dc:creator>arpan</dc:creator>
  <cp:lastModifiedBy>Arpan Banerjee</cp:lastModifiedBy>
  <cp:revision>128</cp:revision>
  <dcterms:created xsi:type="dcterms:W3CDTF">2016-06-20T08:27:47Z</dcterms:created>
  <dcterms:modified xsi:type="dcterms:W3CDTF">2018-07-13T07:02:59Z</dcterms:modified>
</cp:coreProperties>
</file>