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4" r:id="rId10"/>
    <p:sldId id="266" r:id="rId11"/>
    <p:sldId id="267" r:id="rId12"/>
    <p:sldId id="263" r:id="rId13"/>
    <p:sldId id="271" r:id="rId14"/>
    <p:sldId id="272" r:id="rId15"/>
    <p:sldId id="273" r:id="rId16"/>
    <p:sldId id="270" r:id="rId17"/>
    <p:sldId id="281" r:id="rId18"/>
    <p:sldId id="274" r:id="rId19"/>
    <p:sldId id="277" r:id="rId20"/>
    <p:sldId id="278" r:id="rId21"/>
    <p:sldId id="286" r:id="rId22"/>
    <p:sldId id="287" r:id="rId23"/>
    <p:sldId id="288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60" autoAdjust="0"/>
  </p:normalViewPr>
  <p:slideViewPr>
    <p:cSldViewPr snapToGrid="0">
      <p:cViewPr varScale="1">
        <p:scale>
          <a:sx n="65" d="100"/>
          <a:sy n="65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89F-0C4B-40F3-A8F1-898973B1FC21}" type="datetimeFigureOut">
              <a:rPr lang="en-IN" smtClean="0"/>
              <a:t>23-07-2015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E0BC-0516-4511-8BB7-12CDFBE9A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722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89F-0C4B-40F3-A8F1-898973B1FC21}" type="datetimeFigureOut">
              <a:rPr lang="en-IN" smtClean="0"/>
              <a:t>23-07-2015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E0BC-0516-4511-8BB7-12CDFBE9A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7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89F-0C4B-40F3-A8F1-898973B1FC21}" type="datetimeFigureOut">
              <a:rPr lang="en-IN" smtClean="0"/>
              <a:t>23-07-2015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E0BC-0516-4511-8BB7-12CDFBE9A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504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89F-0C4B-40F3-A8F1-898973B1FC21}" type="datetimeFigureOut">
              <a:rPr lang="en-IN" smtClean="0"/>
              <a:t>23-07-2015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E0BC-0516-4511-8BB7-12CDFBE9A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120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89F-0C4B-40F3-A8F1-898973B1FC21}" type="datetimeFigureOut">
              <a:rPr lang="en-IN" smtClean="0"/>
              <a:t>23-07-2015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E0BC-0516-4511-8BB7-12CDFBE9A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42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89F-0C4B-40F3-A8F1-898973B1FC21}" type="datetimeFigureOut">
              <a:rPr lang="en-IN" smtClean="0"/>
              <a:t>23-07-2015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E0BC-0516-4511-8BB7-12CDFBE9A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81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89F-0C4B-40F3-A8F1-898973B1FC21}" type="datetimeFigureOut">
              <a:rPr lang="en-IN" smtClean="0"/>
              <a:t>23-07-2015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E0BC-0516-4511-8BB7-12CDFBE9A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07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89F-0C4B-40F3-A8F1-898973B1FC21}" type="datetimeFigureOut">
              <a:rPr lang="en-IN" smtClean="0"/>
              <a:t>23-07-2015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E0BC-0516-4511-8BB7-12CDFBE9A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42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89F-0C4B-40F3-A8F1-898973B1FC21}" type="datetimeFigureOut">
              <a:rPr lang="en-IN" smtClean="0"/>
              <a:t>23-07-2015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E0BC-0516-4511-8BB7-12CDFBE9A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107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89F-0C4B-40F3-A8F1-898973B1FC21}" type="datetimeFigureOut">
              <a:rPr lang="en-IN" smtClean="0"/>
              <a:t>23-07-2015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E0BC-0516-4511-8BB7-12CDFBE9A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299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F89F-0C4B-40F3-A8F1-898973B1FC21}" type="datetimeFigureOut">
              <a:rPr lang="en-IN" smtClean="0"/>
              <a:t>23-07-2015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E0BC-0516-4511-8BB7-12CDFBE9A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0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F89F-0C4B-40F3-A8F1-898973B1FC21}" type="datetimeFigureOut">
              <a:rPr lang="en-IN" smtClean="0"/>
              <a:t>23-07-2015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E0BC-0516-4511-8BB7-12CDFBE9AEE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61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0.WMF"/><Relationship Id="rId17" Type="http://schemas.openxmlformats.org/officeDocument/2006/relationships/image" Target="../media/image25.png"/><Relationship Id="rId2" Type="http://schemas.openxmlformats.org/officeDocument/2006/relationships/tags" Target="../tags/tag1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0.png"/><Relationship Id="rId5" Type="http://schemas.openxmlformats.org/officeDocument/2006/relationships/tags" Target="../tags/tag21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7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tags" Target="../tags/tag28.xml"/><Relationship Id="rId21" Type="http://schemas.openxmlformats.org/officeDocument/2006/relationships/image" Target="../media/image34.png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1.png"/><Relationship Id="rId2" Type="http://schemas.openxmlformats.org/officeDocument/2006/relationships/tags" Target="../tags/tag27.xml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37.png"/><Relationship Id="rId5" Type="http://schemas.openxmlformats.org/officeDocument/2006/relationships/tags" Target="../tags/tag30.xml"/><Relationship Id="rId15" Type="http://schemas.openxmlformats.org/officeDocument/2006/relationships/image" Target="../media/image30.png"/><Relationship Id="rId23" Type="http://schemas.openxmlformats.org/officeDocument/2006/relationships/image" Target="../media/image36.png"/><Relationship Id="rId10" Type="http://schemas.openxmlformats.org/officeDocument/2006/relationships/tags" Target="../tags/tag35.xml"/><Relationship Id="rId19" Type="http://schemas.openxmlformats.org/officeDocument/2006/relationships/image" Target="../media/image33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0.WMF"/><Relationship Id="rId2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1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40.png"/><Relationship Id="rId5" Type="http://schemas.openxmlformats.org/officeDocument/2006/relationships/tags" Target="../tags/tag41.xml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tags" Target="../tags/tag40.xml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14.png"/><Relationship Id="rId5" Type="http://schemas.openxmlformats.org/officeDocument/2006/relationships/tags" Target="../tags/tag48.xml"/><Relationship Id="rId10" Type="http://schemas.openxmlformats.org/officeDocument/2006/relationships/image" Target="../media/image46.png"/><Relationship Id="rId4" Type="http://schemas.openxmlformats.org/officeDocument/2006/relationships/tags" Target="../tags/tag47.xml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9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46.png"/><Relationship Id="rId5" Type="http://schemas.openxmlformats.org/officeDocument/2006/relationships/tags" Target="../tags/tag54.xml"/><Relationship Id="rId15" Type="http://schemas.openxmlformats.org/officeDocument/2006/relationships/image" Target="../media/image51.png"/><Relationship Id="rId10" Type="http://schemas.openxmlformats.org/officeDocument/2006/relationships/image" Target="../media/image45.png"/><Relationship Id="rId4" Type="http://schemas.openxmlformats.org/officeDocument/2006/relationships/tags" Target="../tags/tag53.xml"/><Relationship Id="rId9" Type="http://schemas.openxmlformats.org/officeDocument/2006/relationships/image" Target="../media/image44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14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../media/image46.png"/><Relationship Id="rId17" Type="http://schemas.openxmlformats.org/officeDocument/2006/relationships/image" Target="../media/image54.png"/><Relationship Id="rId2" Type="http://schemas.openxmlformats.org/officeDocument/2006/relationships/tags" Target="../tags/tag58.xml"/><Relationship Id="rId16" Type="http://schemas.openxmlformats.org/officeDocument/2006/relationships/image" Target="../media/image53.pn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45.png"/><Relationship Id="rId5" Type="http://schemas.openxmlformats.org/officeDocument/2006/relationships/tags" Target="../tags/tag61.xml"/><Relationship Id="rId15" Type="http://schemas.openxmlformats.org/officeDocument/2006/relationships/image" Target="../media/image52.png"/><Relationship Id="rId10" Type="http://schemas.openxmlformats.org/officeDocument/2006/relationships/image" Target="../media/image44.png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9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58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57.png"/><Relationship Id="rId5" Type="http://schemas.openxmlformats.org/officeDocument/2006/relationships/tags" Target="../tags/tag69.xm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tags" Target="../tags/tag68.xml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0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69.png"/><Relationship Id="rId5" Type="http://schemas.openxmlformats.org/officeDocument/2006/relationships/tags" Target="../tags/tag76.xml"/><Relationship Id="rId10" Type="http://schemas.openxmlformats.org/officeDocument/2006/relationships/image" Target="../media/image68.png"/><Relationship Id="rId4" Type="http://schemas.openxmlformats.org/officeDocument/2006/relationships/tags" Target="../tags/tag75.xml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82.xml"/><Relationship Id="rId7" Type="http://schemas.openxmlformats.org/officeDocument/2006/relationships/image" Target="../media/image74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8.png"/><Relationship Id="rId5" Type="http://schemas.openxmlformats.org/officeDocument/2006/relationships/tags" Target="../tags/tag84.xml"/><Relationship Id="rId10" Type="http://schemas.openxmlformats.org/officeDocument/2006/relationships/image" Target="../media/image77.png"/><Relationship Id="rId4" Type="http://schemas.openxmlformats.org/officeDocument/2006/relationships/tags" Target="../tags/tag83.xml"/><Relationship Id="rId9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87.xml"/><Relationship Id="rId7" Type="http://schemas.openxmlformats.org/officeDocument/2006/relationships/image" Target="../media/image75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7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8.xml"/><Relationship Id="rId9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0.WMF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9.png"/><Relationship Id="rId1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tags" Target="../tags/tag9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7.png"/><Relationship Id="rId5" Type="http://schemas.openxmlformats.org/officeDocument/2006/relationships/tags" Target="../tags/tag1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8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433" y="891189"/>
            <a:ext cx="11464119" cy="2674971"/>
          </a:xfrm>
        </p:spPr>
        <p:txBody>
          <a:bodyPr>
            <a:normAutofit/>
          </a:bodyPr>
          <a:lstStyle/>
          <a:p>
            <a:r>
              <a:rPr lang="en-IN" dirty="0" smtClean="0"/>
              <a:t>Outage events in power grids: A large deviations approach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80214"/>
            <a:ext cx="9144000" cy="1655762"/>
          </a:xfrm>
        </p:spPr>
        <p:txBody>
          <a:bodyPr>
            <a:normAutofit/>
          </a:bodyPr>
          <a:lstStyle/>
          <a:p>
            <a:r>
              <a:rPr lang="en-IN" sz="2800" b="1" dirty="0"/>
              <a:t>Jayakrishnan Nair (IIT </a:t>
            </a:r>
            <a:r>
              <a:rPr lang="en-IN" sz="2800" b="1" dirty="0" smtClean="0"/>
              <a:t>Bombay)</a:t>
            </a:r>
            <a:endParaRPr lang="en-IN" sz="2800" b="1" dirty="0"/>
          </a:p>
          <a:p>
            <a:r>
              <a:rPr lang="en-IN" sz="2800" dirty="0" err="1" smtClean="0">
                <a:solidFill>
                  <a:schemeClr val="bg1">
                    <a:lumMod val="50000"/>
                  </a:schemeClr>
                </a:solidFill>
              </a:rPr>
              <a:t>Joost</a:t>
            </a:r>
            <a:r>
              <a:rPr lang="en-IN" sz="2800" dirty="0" smtClean="0">
                <a:solidFill>
                  <a:schemeClr val="bg1">
                    <a:lumMod val="50000"/>
                  </a:schemeClr>
                </a:solidFill>
              </a:rPr>
              <a:t> Bosman (CWI, Netherlands)</a:t>
            </a:r>
          </a:p>
          <a:p>
            <a:r>
              <a:rPr lang="en-IN" sz="2800" dirty="0" smtClean="0">
                <a:solidFill>
                  <a:schemeClr val="bg1">
                    <a:lumMod val="50000"/>
                  </a:schemeClr>
                </a:solidFill>
              </a:rPr>
              <a:t>Bert </a:t>
            </a:r>
            <a:r>
              <a:rPr lang="en-IN" sz="2800" dirty="0" err="1" smtClean="0">
                <a:solidFill>
                  <a:schemeClr val="bg1">
                    <a:lumMod val="50000"/>
                  </a:schemeClr>
                </a:solidFill>
              </a:rPr>
              <a:t>Zwart</a:t>
            </a:r>
            <a:r>
              <a:rPr lang="en-IN" sz="2800" dirty="0" smtClean="0">
                <a:solidFill>
                  <a:schemeClr val="bg1">
                    <a:lumMod val="50000"/>
                  </a:schemeClr>
                </a:solidFill>
              </a:rPr>
              <a:t> (CWI, Netherlands)</a:t>
            </a:r>
            <a:endParaRPr lang="en-IN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045527" y="817418"/>
            <a:ext cx="3851564" cy="263237"/>
            <a:chOff x="4045527" y="817418"/>
            <a:chExt cx="3851564" cy="263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045527" y="942109"/>
              <a:ext cx="3851564" cy="1385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652655" y="817418"/>
              <a:ext cx="207818" cy="12469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652655" y="942109"/>
              <a:ext cx="207818" cy="13854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06" y="1205347"/>
            <a:ext cx="550469" cy="303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66" y="222268"/>
            <a:ext cx="450470" cy="657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36" y="265299"/>
            <a:ext cx="535838" cy="303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0" y="1872841"/>
            <a:ext cx="4915814" cy="272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539999"/>
            <a:ext cx="4845406" cy="354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41" y="3310967"/>
            <a:ext cx="3529584" cy="303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615738"/>
            <a:ext cx="2752344" cy="251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98" y="5160962"/>
            <a:ext cx="3753003" cy="4288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95" y="5978384"/>
            <a:ext cx="3744468" cy="4288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31" y="3842326"/>
            <a:ext cx="1412596" cy="3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3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045527" y="817418"/>
            <a:ext cx="3851564" cy="263237"/>
            <a:chOff x="4045527" y="817418"/>
            <a:chExt cx="3851564" cy="263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045527" y="942109"/>
              <a:ext cx="3851564" cy="1385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652655" y="817418"/>
              <a:ext cx="207818" cy="12469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652655" y="942109"/>
              <a:ext cx="207818" cy="13854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07" y="1205348"/>
            <a:ext cx="599847" cy="303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66" y="222268"/>
            <a:ext cx="450470" cy="657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36" y="265300"/>
            <a:ext cx="652881" cy="303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60" y="1872841"/>
            <a:ext cx="4915814" cy="272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539999"/>
            <a:ext cx="5400142" cy="375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41" y="3310967"/>
            <a:ext cx="3578962" cy="3035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31" y="3842326"/>
            <a:ext cx="1537412" cy="3546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615738"/>
            <a:ext cx="2752344" cy="251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98" y="5160962"/>
            <a:ext cx="3810610" cy="428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96" y="5978384"/>
            <a:ext cx="3878885" cy="4288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553200" y="2382982"/>
            <a:ext cx="540327" cy="65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38" y="5213920"/>
            <a:ext cx="2113941" cy="33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0" y="6017484"/>
            <a:ext cx="2177339" cy="3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4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6514" y="139242"/>
            <a:ext cx="1771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Current</a:t>
            </a:r>
            <a:endParaRPr lang="en-IN" sz="40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3" y="1223822"/>
            <a:ext cx="6617209" cy="338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19" y="1791841"/>
            <a:ext cx="5034686" cy="760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39" y="3426698"/>
            <a:ext cx="3187750" cy="392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8504" y="2747819"/>
            <a:ext cx="499755" cy="314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38" y="3458386"/>
            <a:ext cx="3986174" cy="364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4" y="4645887"/>
            <a:ext cx="3140202" cy="485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0" y="6377704"/>
            <a:ext cx="2976372" cy="2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693" y="139242"/>
            <a:ext cx="2856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Temperature</a:t>
            </a:r>
            <a:endParaRPr lang="en-IN" sz="40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3" y="1223822"/>
            <a:ext cx="6559754" cy="299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5" y="1805704"/>
            <a:ext cx="7471105" cy="863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39" y="3426696"/>
            <a:ext cx="3243224" cy="392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8504" y="2872514"/>
            <a:ext cx="499755" cy="314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38" y="3458386"/>
            <a:ext cx="3976268" cy="3645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38" y="4743533"/>
            <a:ext cx="2886608" cy="3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1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693" y="139242"/>
            <a:ext cx="2856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Temperature</a:t>
            </a:r>
            <a:endParaRPr lang="en-IN" sz="40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3" y="1223822"/>
            <a:ext cx="6559754" cy="299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5" y="1805704"/>
            <a:ext cx="7471105" cy="863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39" y="3426696"/>
            <a:ext cx="3243224" cy="392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8504" y="2872514"/>
            <a:ext cx="499755" cy="314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38" y="3458384"/>
            <a:ext cx="3972306" cy="364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2" y="4784439"/>
            <a:ext cx="4614062" cy="3035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24" y="5249200"/>
            <a:ext cx="3542385" cy="31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693" y="139242"/>
            <a:ext cx="2856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Temperature</a:t>
            </a:r>
            <a:endParaRPr lang="en-IN" sz="40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3" y="1223822"/>
            <a:ext cx="6559754" cy="299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25" y="1805704"/>
            <a:ext cx="7471105" cy="863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39" y="3426696"/>
            <a:ext cx="3243224" cy="392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8504" y="2872514"/>
            <a:ext cx="499755" cy="314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38" y="3458384"/>
            <a:ext cx="3972306" cy="364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3" y="4784440"/>
            <a:ext cx="2896819" cy="303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96" y="5249200"/>
            <a:ext cx="5689396" cy="116128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784188" y="5640471"/>
            <a:ext cx="2181729" cy="634666"/>
            <a:chOff x="10546188" y="5640471"/>
            <a:chExt cx="2181729" cy="634666"/>
          </a:xfrm>
        </p:grpSpPr>
        <p:pic>
          <p:nvPicPr>
            <p:cNvPr id="21" name="Picture 2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2661" y="5804498"/>
              <a:ext cx="1730045" cy="274320"/>
            </a:xfrm>
            <a:prstGeom prst="rect">
              <a:avLst/>
            </a:prstGeom>
          </p:spPr>
        </p:pic>
        <p:sp>
          <p:nvSpPr>
            <p:cNvPr id="14" name="Rectangular Callout 13"/>
            <p:cNvSpPr/>
            <p:nvPr/>
          </p:nvSpPr>
          <p:spPr>
            <a:xfrm>
              <a:off x="10546188" y="5640471"/>
              <a:ext cx="2181729" cy="634666"/>
            </a:xfrm>
            <a:prstGeom prst="wedgeRectCallout">
              <a:avLst>
                <a:gd name="adj1" fmla="val -85662"/>
                <a:gd name="adj2" fmla="val -1447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0573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3549" y="139242"/>
            <a:ext cx="293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Capacity gain</a:t>
            </a:r>
            <a:endParaRPr lang="en-IN" sz="4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9" y="1376218"/>
            <a:ext cx="3722674" cy="392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3" y="2249046"/>
            <a:ext cx="2904439" cy="344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57" y="1390067"/>
            <a:ext cx="4132782" cy="394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39" y="2249041"/>
            <a:ext cx="3621633" cy="3288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52" y="3592952"/>
            <a:ext cx="3803904" cy="3288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7" y="4659741"/>
            <a:ext cx="5616702" cy="3288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7" y="5532572"/>
            <a:ext cx="9129370" cy="32887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277257" y="2577920"/>
            <a:ext cx="4072507" cy="681508"/>
            <a:chOff x="1277257" y="2577920"/>
            <a:chExt cx="4072507" cy="681508"/>
          </a:xfrm>
        </p:grpSpPr>
        <p:sp>
          <p:nvSpPr>
            <p:cNvPr id="17" name="TextBox 16"/>
            <p:cNvSpPr txBox="1"/>
            <p:nvPr/>
          </p:nvSpPr>
          <p:spPr>
            <a:xfrm>
              <a:off x="1669141" y="2859318"/>
              <a:ext cx="3680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 smtClean="0">
                  <a:solidFill>
                    <a:srgbClr val="FF0000"/>
                  </a:solidFill>
                </a:rPr>
                <a:t>Capacity set by current constraint</a:t>
              </a:r>
              <a:endParaRPr lang="en-IN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277257" y="2577920"/>
              <a:ext cx="377372" cy="4265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164289" y="2570660"/>
            <a:ext cx="3921633" cy="681508"/>
            <a:chOff x="1277257" y="2577920"/>
            <a:chExt cx="3921633" cy="681508"/>
          </a:xfrm>
        </p:grpSpPr>
        <p:sp>
          <p:nvSpPr>
            <p:cNvPr id="23" name="TextBox 22"/>
            <p:cNvSpPr txBox="1"/>
            <p:nvPr/>
          </p:nvSpPr>
          <p:spPr>
            <a:xfrm>
              <a:off x="1669141" y="2859318"/>
              <a:ext cx="3529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000" dirty="0" smtClean="0">
                  <a:solidFill>
                    <a:srgbClr val="FF0000"/>
                  </a:solidFill>
                </a:rPr>
                <a:t>Capacity set by temp. constraint</a:t>
              </a:r>
              <a:endParaRPr lang="en-IN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277257" y="2577920"/>
              <a:ext cx="377372" cy="4265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39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0517" y="2713397"/>
            <a:ext cx="7604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 smtClean="0"/>
              <a:t>Network of transmission lines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864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53240" y="4226354"/>
            <a:ext cx="507364" cy="34274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 anchorCtr="0"/>
          <a:lstStyle/>
          <a:p>
            <a:pPr algn="ctr"/>
            <a:endParaRPr lang="en-US" sz="2400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2764971" y="892447"/>
            <a:ext cx="7776380" cy="3421924"/>
            <a:chOff x="2764971" y="892447"/>
            <a:chExt cx="7776380" cy="3421924"/>
          </a:xfrm>
        </p:grpSpPr>
        <p:sp>
          <p:nvSpPr>
            <p:cNvPr id="12" name="Cloud 11"/>
            <p:cNvSpPr/>
            <p:nvPr/>
          </p:nvSpPr>
          <p:spPr>
            <a:xfrm>
              <a:off x="4136571" y="1436914"/>
              <a:ext cx="4136572" cy="1886857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971" y="892447"/>
              <a:ext cx="1061912" cy="114468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350" y="3048000"/>
              <a:ext cx="1266371" cy="1266371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>
              <a:stCxn id="22" idx="3"/>
            </p:cNvCxnSpPr>
            <p:nvPr/>
          </p:nvCxnSpPr>
          <p:spPr>
            <a:xfrm>
              <a:off x="3826883" y="1464790"/>
              <a:ext cx="707017" cy="36401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8273143" y="1769590"/>
              <a:ext cx="816428" cy="267542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6991350" y="3238500"/>
              <a:ext cx="190500" cy="275771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753100" y="1962150"/>
              <a:ext cx="7936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4800" dirty="0" smtClean="0"/>
                <a:t>V,I</a:t>
              </a:r>
              <a:endParaRPr lang="en-IN" sz="480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7671" y="965384"/>
              <a:ext cx="1413680" cy="1412264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712954" y="4800600"/>
            <a:ext cx="58925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Power flow equations highly non-linear</a:t>
            </a:r>
          </a:p>
          <a:p>
            <a:endParaRPr lang="en-IN" sz="2800" dirty="0" smtClean="0"/>
          </a:p>
          <a:p>
            <a:r>
              <a:rPr lang="en-IN" sz="2800" dirty="0" smtClean="0"/>
              <a:t>Linearized model: DC approximation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" y="5533570"/>
            <a:ext cx="713295" cy="94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9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21" y="745491"/>
            <a:ext cx="1411605" cy="2276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" y="1743710"/>
            <a:ext cx="2306955" cy="280035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4549140" y="731520"/>
            <a:ext cx="354330" cy="86868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ight Brace 8"/>
          <p:cNvSpPr/>
          <p:nvPr/>
        </p:nvSpPr>
        <p:spPr>
          <a:xfrm>
            <a:off x="4549140" y="1640840"/>
            <a:ext cx="354330" cy="138112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28" y="1007745"/>
            <a:ext cx="704850" cy="3162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3281" y="2048715"/>
            <a:ext cx="899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/>
              <a:t>r</a:t>
            </a:r>
            <a:r>
              <a:rPr lang="en-IN" dirty="0" smtClean="0"/>
              <a:t>emain </a:t>
            </a:r>
          </a:p>
          <a:p>
            <a:pPr algn="ctr"/>
            <a:r>
              <a:rPr lang="en-IN" dirty="0" smtClean="0"/>
              <a:t>fixed</a:t>
            </a:r>
            <a:endParaRPr lang="en-IN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66" y="3979437"/>
            <a:ext cx="5461254" cy="4137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05" y="4509652"/>
            <a:ext cx="2988945" cy="316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10" y="5519479"/>
            <a:ext cx="5398770" cy="3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19921" y="729692"/>
            <a:ext cx="4776006" cy="3012392"/>
            <a:chOff x="2054235" y="1273524"/>
            <a:chExt cx="4776006" cy="3012392"/>
          </a:xfrm>
        </p:grpSpPr>
        <p:grpSp>
          <p:nvGrpSpPr>
            <p:cNvPr id="7" name="Group 6"/>
            <p:cNvGrpSpPr/>
            <p:nvPr/>
          </p:nvGrpSpPr>
          <p:grpSpPr>
            <a:xfrm>
              <a:off x="2058390" y="1273524"/>
              <a:ext cx="4479361" cy="3012392"/>
              <a:chOff x="2058390" y="617910"/>
              <a:chExt cx="4944765" cy="343546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058390" y="617910"/>
                <a:ext cx="4944765" cy="3435464"/>
                <a:chOff x="207523" y="120805"/>
                <a:chExt cx="4944765" cy="3435464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207523" y="120805"/>
                  <a:ext cx="4944765" cy="3435464"/>
                  <a:chOff x="70634" y="543877"/>
                  <a:chExt cx="4944765" cy="3435464"/>
                </a:xfrm>
              </p:grpSpPr>
              <p:pic>
                <p:nvPicPr>
                  <p:cNvPr id="22" name="Picture 4" descr="https://encrypted-tbn1.google.com/images?q=tbn:ANd9GcTJVhZE4G0OxyhQp7jqRUK8617lM4L-DOOLB6SatHZwRMYEHE0r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3356" y="543877"/>
                    <a:ext cx="4645887" cy="343546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3" name="Rectangle 22"/>
                  <p:cNvSpPr/>
                  <p:nvPr/>
                </p:nvSpPr>
                <p:spPr>
                  <a:xfrm>
                    <a:off x="2773635" y="670560"/>
                    <a:ext cx="2241764" cy="1591049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bg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sz="2400" dirty="0" smtClean="0"/>
                  </a:p>
                </p:txBody>
              </p:sp>
              <p:pic>
                <p:nvPicPr>
                  <p:cNvPr id="24" name="Picture 1162" descr="j021504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96463" y="2071823"/>
                    <a:ext cx="1101008" cy="3795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5" name="Rectangle 24"/>
                  <p:cNvSpPr/>
                  <p:nvPr/>
                </p:nvSpPr>
                <p:spPr>
                  <a:xfrm>
                    <a:off x="3106806" y="3384898"/>
                    <a:ext cx="507364" cy="342743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bg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sz="2400" dirty="0" smtClean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70634" y="1040982"/>
                    <a:ext cx="507364" cy="342743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bg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sz="2400" dirty="0" smtClean="0"/>
                  </a:p>
                </p:txBody>
              </p:sp>
            </p:grpSp>
            <p:pic>
              <p:nvPicPr>
                <p:cNvPr id="20" name="Picture 1162" descr="j021504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2331" y="1231656"/>
                  <a:ext cx="890257" cy="3069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1162" descr="j021504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30197" y="1362317"/>
                  <a:ext cx="820298" cy="2827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Rectangle 15"/>
              <p:cNvSpPr/>
              <p:nvPr/>
            </p:nvSpPr>
            <p:spPr>
              <a:xfrm>
                <a:off x="5625162" y="2818301"/>
                <a:ext cx="1326549" cy="62181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pPr algn="ctr"/>
                <a:endParaRPr lang="en-US" sz="2400" dirty="0" smtClean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49812" y="3003554"/>
                <a:ext cx="507364" cy="34274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pPr algn="ctr"/>
                <a:endParaRPr lang="en-US" sz="2400" dirty="0" smtClean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060842" y="1920400"/>
                <a:ext cx="2114918" cy="1239286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pPr algn="ctr"/>
                <a:endParaRPr lang="en-US" sz="2400" dirty="0" smtClean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054235" y="2795344"/>
              <a:ext cx="1205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Generation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06352" y="285071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Load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920360" y="2552015"/>
              <a:ext cx="173360" cy="36940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6164458" y="2699653"/>
              <a:ext cx="263502" cy="2636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2216005" y="1320168"/>
              <a:ext cx="2620599" cy="1225262"/>
              <a:chOff x="3696372" y="5692110"/>
              <a:chExt cx="2630415" cy="1272570"/>
            </a:xfrm>
          </p:grpSpPr>
          <p:pic>
            <p:nvPicPr>
              <p:cNvPr id="13" name="Picture 4" descr="https://encrypted-tbn1.google.com/images?q=tbn:ANd9GcTJVhZE4G0OxyhQp7jqRUK8617lM4L-DOOLB6SatHZwRMYEHE0r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44259" b="62958"/>
              <a:stretch/>
            </p:blipFill>
            <p:spPr bwMode="auto">
              <a:xfrm>
                <a:off x="3737143" y="5692110"/>
                <a:ext cx="2589644" cy="1272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3696372" y="6096000"/>
                <a:ext cx="357468" cy="45720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pPr algn="ctr"/>
                <a:endParaRPr lang="en-US" sz="2400" dirty="0" smtClean="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867890" y="2651032"/>
            <a:ext cx="2945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dirty="0">
                <a:solidFill>
                  <a:srgbClr val="FF0000"/>
                </a:solidFill>
              </a:rPr>
              <a:t>c</a:t>
            </a:r>
            <a:r>
              <a:rPr lang="en-IN" sz="2400" i="1" dirty="0" smtClean="0">
                <a:solidFill>
                  <a:srgbClr val="FF0000"/>
                </a:solidFill>
              </a:rPr>
              <a:t>ontrollable &amp;</a:t>
            </a:r>
            <a:r>
              <a:rPr lang="en-IN" sz="2400" i="1" dirty="0">
                <a:solidFill>
                  <a:srgbClr val="FF0000"/>
                </a:solidFill>
              </a:rPr>
              <a:t> </a:t>
            </a:r>
            <a:r>
              <a:rPr lang="en-IN" sz="2400" i="1" dirty="0" smtClean="0">
                <a:solidFill>
                  <a:srgbClr val="FF0000"/>
                </a:solidFill>
              </a:rPr>
              <a:t>reliable</a:t>
            </a:r>
            <a:endParaRPr lang="en-IN" sz="24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13392" y="2803432"/>
            <a:ext cx="158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i="1" dirty="0" smtClean="0">
                <a:solidFill>
                  <a:srgbClr val="FF0000"/>
                </a:solidFill>
              </a:rPr>
              <a:t>predictable</a:t>
            </a:r>
            <a:endParaRPr lang="en-IN" sz="24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546" y="4053898"/>
            <a:ext cx="11166840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sz="28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Constraint</a:t>
            </a:r>
            <a:r>
              <a:rPr lang="en-IN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r>
              <a:rPr lang="en-IN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Generation = Demand, meeting physical line </a:t>
            </a:r>
            <a:r>
              <a:rPr lang="en-IN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limits</a:t>
            </a:r>
          </a:p>
          <a:p>
            <a:pPr lvl="0"/>
            <a:endParaRPr lang="en-IN" sz="1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IN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Operators make control actions every 5-10 </a:t>
            </a:r>
            <a:r>
              <a:rPr lang="en-IN" sz="2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mins</a:t>
            </a:r>
            <a:r>
              <a:rPr lang="en-IN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to enforce these</a:t>
            </a:r>
          </a:p>
          <a:p>
            <a:pPr lvl="0"/>
            <a:endParaRPr lang="en-IN" sz="1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I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Little short-term uncertainty</a:t>
            </a:r>
          </a:p>
          <a:p>
            <a:pPr lvl="0"/>
            <a:endParaRPr lang="en-IN" sz="1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IN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assume grid is `static’ between control instants</a:t>
            </a:r>
            <a:endParaRPr lang="en-IN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0831" y="57165"/>
            <a:ext cx="5323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Conventiona</a:t>
            </a:r>
            <a:r>
              <a:rPr lang="en-IN" sz="4000" dirty="0"/>
              <a:t>l</a:t>
            </a:r>
            <a:r>
              <a:rPr lang="en-IN" sz="4000" dirty="0" smtClean="0"/>
              <a:t> power grid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2771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62" y="1243634"/>
            <a:ext cx="3868293" cy="490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53" y="3500698"/>
            <a:ext cx="2211514" cy="65874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682157" y="4178692"/>
            <a:ext cx="0" cy="8622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98279" y="5122989"/>
            <a:ext cx="84414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Vector OU case =&gt; closed form</a:t>
            </a:r>
          </a:p>
          <a:p>
            <a:r>
              <a:rPr lang="en-IN" sz="3200" dirty="0">
                <a:solidFill>
                  <a:srgbClr val="FF0000"/>
                </a:solidFill>
              </a:rPr>
              <a:t> </a:t>
            </a:r>
            <a:r>
              <a:rPr lang="en-IN" sz="3200" dirty="0" smtClean="0">
                <a:solidFill>
                  <a:srgbClr val="FF0000"/>
                </a:solidFill>
              </a:rPr>
              <a:t>                           =&gt; closed form for capacity region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4721025" y="993084"/>
            <a:ext cx="472296" cy="192596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/>
          <p:cNvSpPr txBox="1"/>
          <p:nvPr/>
        </p:nvSpPr>
        <p:spPr>
          <a:xfrm>
            <a:off x="2672872" y="2285999"/>
            <a:ext cx="54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p</a:t>
            </a:r>
            <a:r>
              <a:rPr lang="en-IN" sz="2800" dirty="0" smtClean="0">
                <a:solidFill>
                  <a:srgbClr val="FF0000"/>
                </a:solidFill>
              </a:rPr>
              <a:t>robability of overflow on </a:t>
            </a:r>
            <a:r>
              <a:rPr lang="en-IN" sz="2800" i="1" dirty="0" smtClean="0">
                <a:solidFill>
                  <a:srgbClr val="FF0000"/>
                </a:solidFill>
              </a:rPr>
              <a:t>some</a:t>
            </a:r>
            <a:r>
              <a:rPr lang="en-IN" sz="2800" dirty="0" smtClean="0">
                <a:solidFill>
                  <a:srgbClr val="FF0000"/>
                </a:solidFill>
              </a:rPr>
              <a:t> link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30721" y="68904"/>
            <a:ext cx="1771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Current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5393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693" y="139242"/>
            <a:ext cx="2856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Temperature</a:t>
            </a:r>
            <a:endParaRPr lang="en-IN" sz="4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39" y="1243635"/>
            <a:ext cx="3937635" cy="490347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5400000">
            <a:off x="4721025" y="993084"/>
            <a:ext cx="472296" cy="192596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672872" y="2285999"/>
            <a:ext cx="54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p</a:t>
            </a:r>
            <a:r>
              <a:rPr lang="en-IN" sz="2800" dirty="0" smtClean="0">
                <a:solidFill>
                  <a:srgbClr val="FF0000"/>
                </a:solidFill>
              </a:rPr>
              <a:t>robability of overflow on </a:t>
            </a:r>
            <a:r>
              <a:rPr lang="en-IN" sz="2800" i="1" dirty="0" smtClean="0">
                <a:solidFill>
                  <a:srgbClr val="FF0000"/>
                </a:solidFill>
              </a:rPr>
              <a:t>some</a:t>
            </a:r>
            <a:r>
              <a:rPr lang="en-IN" sz="2800" dirty="0" smtClean="0">
                <a:solidFill>
                  <a:srgbClr val="FF0000"/>
                </a:solidFill>
              </a:rPr>
              <a:t> link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02" y="3149601"/>
            <a:ext cx="2201608" cy="700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0" y="4522097"/>
            <a:ext cx="7488937" cy="4457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5" y="5207832"/>
            <a:ext cx="3601822" cy="596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06" y="6225350"/>
            <a:ext cx="3912870" cy="4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8693" y="139242"/>
            <a:ext cx="2856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Temperature</a:t>
            </a:r>
            <a:endParaRPr lang="en-IN" sz="40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39" y="1243635"/>
            <a:ext cx="3937635" cy="490347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5400000">
            <a:off x="4721025" y="993084"/>
            <a:ext cx="472296" cy="192596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672872" y="2285999"/>
            <a:ext cx="5423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p</a:t>
            </a:r>
            <a:r>
              <a:rPr lang="en-IN" sz="2800" dirty="0" smtClean="0">
                <a:solidFill>
                  <a:srgbClr val="FF0000"/>
                </a:solidFill>
              </a:rPr>
              <a:t>robability of overflow on </a:t>
            </a:r>
            <a:r>
              <a:rPr lang="en-IN" sz="2800" i="1" dirty="0" smtClean="0">
                <a:solidFill>
                  <a:srgbClr val="FF0000"/>
                </a:solidFill>
              </a:rPr>
              <a:t>some</a:t>
            </a:r>
            <a:r>
              <a:rPr lang="en-IN" sz="2800" dirty="0" smtClean="0">
                <a:solidFill>
                  <a:srgbClr val="FF0000"/>
                </a:solidFill>
              </a:rPr>
              <a:t> link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02" y="3149601"/>
            <a:ext cx="2201608" cy="700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9232" y="6072555"/>
            <a:ext cx="1063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Vector OU case =&gt; closed form lower bound on capacity region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0" y="4522097"/>
            <a:ext cx="7488937" cy="4457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5" y="5207832"/>
            <a:ext cx="3601822" cy="59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526" y="750281"/>
            <a:ext cx="1088952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latin typeface="Comic Sans MS" panose="030F0702030302020204" pitchFamily="66" charset="0"/>
              </a:rPr>
              <a:t>Under the DC approximation, can characterize capacity regions </a:t>
            </a:r>
          </a:p>
          <a:p>
            <a:r>
              <a:rPr lang="en-IN" sz="2800" dirty="0">
                <a:latin typeface="Comic Sans MS" panose="030F0702030302020204" pitchFamily="66" charset="0"/>
              </a:rPr>
              <a:t>	</a:t>
            </a:r>
            <a:r>
              <a:rPr lang="en-IN" sz="2800" dirty="0" smtClean="0">
                <a:latin typeface="Comic Sans MS" panose="030F0702030302020204" pitchFamily="66" charset="0"/>
              </a:rPr>
              <a:t>for the network</a:t>
            </a:r>
          </a:p>
          <a:p>
            <a:endParaRPr lang="en-IN" sz="2800" dirty="0">
              <a:latin typeface="Comic Sans MS" panose="030F0702030302020204" pitchFamily="66" charset="0"/>
            </a:endParaRPr>
          </a:p>
          <a:p>
            <a:endParaRPr lang="en-IN" sz="2800" dirty="0" smtClean="0">
              <a:latin typeface="Comic Sans MS" panose="030F0702030302020204" pitchFamily="66" charset="0"/>
            </a:endParaRPr>
          </a:p>
          <a:p>
            <a:r>
              <a:rPr lang="en-IN" sz="2800" dirty="0" smtClean="0">
                <a:latin typeface="Comic Sans MS" panose="030F0702030302020204" pitchFamily="66" charset="0"/>
              </a:rPr>
              <a:t>Future work:</a:t>
            </a:r>
          </a:p>
          <a:p>
            <a:r>
              <a:rPr lang="en-IN" sz="2800" dirty="0" smtClean="0">
                <a:latin typeface="Comic Sans MS" panose="030F0702030302020204" pitchFamily="66" charset="0"/>
              </a:rPr>
              <a:t>	1. Validate DC approximation via Monte Carlo</a:t>
            </a:r>
          </a:p>
          <a:p>
            <a:r>
              <a:rPr lang="en-IN" sz="2800" dirty="0">
                <a:latin typeface="Comic Sans MS" panose="030F0702030302020204" pitchFamily="66" charset="0"/>
              </a:rPr>
              <a:t>	</a:t>
            </a:r>
            <a:r>
              <a:rPr lang="en-IN" sz="2800" dirty="0" smtClean="0">
                <a:latin typeface="Comic Sans MS" panose="030F0702030302020204" pitchFamily="66" charset="0"/>
              </a:rPr>
              <a:t>2. </a:t>
            </a:r>
            <a:r>
              <a:rPr lang="en-I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DC approximation to speed Monte Carlo </a:t>
            </a:r>
          </a:p>
        </p:txBody>
      </p:sp>
    </p:spTree>
    <p:extLst>
      <p:ext uri="{BB962C8B-B14F-4D97-AF65-F5344CB8AC3E}">
        <p14:creationId xmlns:p14="http://schemas.microsoft.com/office/powerpoint/2010/main" val="32454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433" y="891189"/>
            <a:ext cx="11464119" cy="2674971"/>
          </a:xfrm>
        </p:spPr>
        <p:txBody>
          <a:bodyPr>
            <a:normAutofit/>
          </a:bodyPr>
          <a:lstStyle/>
          <a:p>
            <a:r>
              <a:rPr lang="en-IN" dirty="0" smtClean="0"/>
              <a:t>Outage events in power grids: A large deviations approach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80214"/>
            <a:ext cx="9144000" cy="1655762"/>
          </a:xfrm>
        </p:spPr>
        <p:txBody>
          <a:bodyPr>
            <a:normAutofit/>
          </a:bodyPr>
          <a:lstStyle/>
          <a:p>
            <a:r>
              <a:rPr lang="en-IN" sz="2800" b="1" dirty="0"/>
              <a:t>Jayakrishnan Nair (IIT </a:t>
            </a:r>
            <a:r>
              <a:rPr lang="en-IN" sz="2800" b="1" dirty="0" smtClean="0"/>
              <a:t>Bombay)</a:t>
            </a:r>
            <a:endParaRPr lang="en-IN" sz="2800" b="1" dirty="0"/>
          </a:p>
          <a:p>
            <a:r>
              <a:rPr lang="en-IN" sz="2800" dirty="0" err="1" smtClean="0">
                <a:solidFill>
                  <a:schemeClr val="bg1">
                    <a:lumMod val="50000"/>
                  </a:schemeClr>
                </a:solidFill>
              </a:rPr>
              <a:t>Joost</a:t>
            </a:r>
            <a:r>
              <a:rPr lang="en-IN" sz="2800" dirty="0" smtClean="0">
                <a:solidFill>
                  <a:schemeClr val="bg1">
                    <a:lumMod val="50000"/>
                  </a:schemeClr>
                </a:solidFill>
              </a:rPr>
              <a:t> Bosman (CWI, Netherlands)</a:t>
            </a:r>
          </a:p>
          <a:p>
            <a:r>
              <a:rPr lang="en-IN" sz="2800" dirty="0" smtClean="0">
                <a:solidFill>
                  <a:schemeClr val="bg1">
                    <a:lumMod val="50000"/>
                  </a:schemeClr>
                </a:solidFill>
              </a:rPr>
              <a:t>Bert </a:t>
            </a:r>
            <a:r>
              <a:rPr lang="en-IN" sz="2800" dirty="0" err="1" smtClean="0">
                <a:solidFill>
                  <a:schemeClr val="bg1">
                    <a:lumMod val="50000"/>
                  </a:schemeClr>
                </a:solidFill>
              </a:rPr>
              <a:t>Zwart</a:t>
            </a:r>
            <a:r>
              <a:rPr lang="en-IN" sz="2800" dirty="0" smtClean="0">
                <a:solidFill>
                  <a:schemeClr val="bg1">
                    <a:lumMod val="50000"/>
                  </a:schemeClr>
                </a:solidFill>
              </a:rPr>
              <a:t> (CWI, Netherlands)</a:t>
            </a:r>
            <a:endParaRPr lang="en-IN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4639" y="436728"/>
            <a:ext cx="7760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Now, </a:t>
            </a:r>
            <a:r>
              <a:rPr lang="en-IN" sz="4000" dirty="0"/>
              <a:t>r</a:t>
            </a:r>
            <a:r>
              <a:rPr lang="en-IN" sz="4000" dirty="0" smtClean="0"/>
              <a:t>enewable energy is exploding</a:t>
            </a:r>
            <a:endParaRPr lang="en-IN" sz="4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043625" y="4501801"/>
            <a:ext cx="7565837" cy="2214947"/>
            <a:chOff x="1424808" y="2208045"/>
            <a:chExt cx="7565837" cy="2214947"/>
          </a:xfrm>
        </p:grpSpPr>
        <p:pic>
          <p:nvPicPr>
            <p:cNvPr id="31" name="Picture 5" descr="http://www.gwec.net/wp-content/uploads/2014/04/6_21-2_global-cumulative-installed-wind-capacity-1996-201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61" t="11437" r="393" b="5010"/>
            <a:stretch/>
          </p:blipFill>
          <p:spPr bwMode="auto">
            <a:xfrm>
              <a:off x="2837615" y="2214947"/>
              <a:ext cx="5412473" cy="220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" descr="http://www.gwec.net/wp-content/uploads/2014/04/6_21-2_global-cumulative-installed-wind-capacity-1996-201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" t="11437" r="93307" b="5010"/>
            <a:stretch/>
          </p:blipFill>
          <p:spPr bwMode="auto">
            <a:xfrm>
              <a:off x="2312997" y="2208045"/>
              <a:ext cx="410087" cy="2208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620559" y="2306470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MW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29512" y="3165231"/>
              <a:ext cx="8611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5"/>
                  </a:solidFill>
                </a:rPr>
                <a:t>Worldwide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242661" y="4194168"/>
              <a:ext cx="90435" cy="20268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 anchorCtr="0"/>
            <a:lstStyle/>
            <a:p>
              <a:pPr algn="ctr"/>
              <a:endParaRPr lang="en-US" sz="2400" dirty="0" smtClean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24808" y="2903621"/>
              <a:ext cx="8178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+mj-lt"/>
                </a:rPr>
                <a:t>Wind: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62161" y="1586476"/>
            <a:ext cx="7225613" cy="2379713"/>
            <a:chOff x="1018898" y="4179787"/>
            <a:chExt cx="7352217" cy="2379713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2" t="36213" r="3465" b="27227"/>
            <a:stretch/>
          </p:blipFill>
          <p:spPr bwMode="auto">
            <a:xfrm>
              <a:off x="2079989" y="4220309"/>
              <a:ext cx="5790477" cy="233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2656654" y="4179787"/>
              <a:ext cx="389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MW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31843" y="5667549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</a:rPr>
                <a:t>Europe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10971" y="4712679"/>
              <a:ext cx="760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</a:rPr>
                <a:t>Americas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11421" y="4573546"/>
              <a:ext cx="518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6"/>
                  </a:solidFill>
                </a:rPr>
                <a:t>China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18898" y="4912100"/>
              <a:ext cx="11031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+mj-lt"/>
                </a:rPr>
                <a:t>Solar PV: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7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799532" y="559301"/>
            <a:ext cx="5338763" cy="3643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4205" r="5814"/>
          <a:stretch>
            <a:fillRect/>
          </a:stretch>
        </p:blipFill>
        <p:spPr bwMode="auto">
          <a:xfrm>
            <a:off x="7066643" y="1028521"/>
            <a:ext cx="4241800" cy="2617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93372" y="3719140"/>
            <a:ext cx="165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Solar PV output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729133" y="1070087"/>
            <a:ext cx="3909670" cy="326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2257806" y="4660790"/>
            <a:ext cx="7938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Considerable short-term uncertainty!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3038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578" y="436728"/>
            <a:ext cx="501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Tomorrow’s power grid</a:t>
            </a:r>
            <a:endParaRPr lang="en-IN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152897" y="1116677"/>
            <a:ext cx="4944765" cy="3435464"/>
            <a:chOff x="207523" y="120805"/>
            <a:chExt cx="4944765" cy="3435464"/>
          </a:xfrm>
        </p:grpSpPr>
        <p:grpSp>
          <p:nvGrpSpPr>
            <p:cNvPr id="4" name="Group 3"/>
            <p:cNvGrpSpPr/>
            <p:nvPr/>
          </p:nvGrpSpPr>
          <p:grpSpPr>
            <a:xfrm>
              <a:off x="207523" y="120805"/>
              <a:ext cx="4944765" cy="3435464"/>
              <a:chOff x="70634" y="543877"/>
              <a:chExt cx="4944765" cy="3435464"/>
            </a:xfrm>
          </p:grpSpPr>
          <p:pic>
            <p:nvPicPr>
              <p:cNvPr id="7" name="Picture 4" descr="https://encrypted-tbn1.google.com/images?q=tbn:ANd9GcTJVhZE4G0OxyhQp7jqRUK8617lM4L-DOOLB6SatHZwRMYEHE0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356" y="543877"/>
                <a:ext cx="4645887" cy="34354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773635" y="670560"/>
                <a:ext cx="2241764" cy="159104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pPr algn="ctr"/>
                <a:endParaRPr lang="en-US" sz="2400" dirty="0" smtClean="0"/>
              </a:p>
            </p:txBody>
          </p:sp>
          <p:pic>
            <p:nvPicPr>
              <p:cNvPr id="9" name="Picture 1162" descr="j021504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6463" y="2071823"/>
                <a:ext cx="1101008" cy="3795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106806" y="3384898"/>
                <a:ext cx="507364" cy="34274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pPr algn="ctr"/>
                <a:endParaRPr lang="en-US" sz="2400" dirty="0" smtClean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634" y="1040982"/>
                <a:ext cx="507364" cy="342743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 anchorCtr="0"/>
              <a:lstStyle/>
              <a:p>
                <a:pPr algn="ctr"/>
                <a:endParaRPr lang="en-US" sz="2400" dirty="0" smtClean="0"/>
              </a:p>
            </p:txBody>
          </p:sp>
        </p:grpSp>
        <p:pic>
          <p:nvPicPr>
            <p:cNvPr id="5" name="Picture 1162" descr="j021504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331" y="1231656"/>
              <a:ext cx="890257" cy="30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62" descr="j021504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197" y="1362317"/>
              <a:ext cx="820298" cy="28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603852" y="4796285"/>
            <a:ext cx="1100012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latin typeface="Comic Sans MS" panose="030F0702030302020204" pitchFamily="66" charset="0"/>
              </a:rPr>
              <a:t>Can no longer assume grid is static in the short-term</a:t>
            </a:r>
          </a:p>
          <a:p>
            <a:endParaRPr lang="en-IN" sz="1000" dirty="0" smtClean="0">
              <a:latin typeface="Comic Sans MS" panose="030F0702030302020204" pitchFamily="66" charset="0"/>
            </a:endParaRPr>
          </a:p>
          <a:p>
            <a:r>
              <a:rPr lang="en-IN" sz="2800" dirty="0" smtClean="0">
                <a:latin typeface="Comic Sans MS" panose="030F0702030302020204" pitchFamily="66" charset="0"/>
              </a:rPr>
              <a:t>Need stochastic models for sources</a:t>
            </a:r>
          </a:p>
          <a:p>
            <a:endParaRPr lang="en-IN" sz="1000" dirty="0" smtClean="0">
              <a:latin typeface="Comic Sans MS" panose="030F0702030302020204" pitchFamily="66" charset="0"/>
            </a:endParaRPr>
          </a:p>
          <a:p>
            <a:r>
              <a:rPr lang="en-IN" sz="2800" dirty="0" smtClean="0">
                <a:latin typeface="Comic Sans MS" panose="030F0702030302020204" pitchFamily="66" charset="0"/>
              </a:rPr>
              <a:t>Probabilistic guarantees: Line constraint violation is a </a:t>
            </a:r>
            <a:r>
              <a:rPr lang="en-I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rare event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2463" y="2708996"/>
            <a:ext cx="1020112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sz="3600" dirty="0" smtClean="0">
                <a:solidFill>
                  <a:srgbClr val="FF0000"/>
                </a:solidFill>
              </a:rPr>
              <a:t>Large deviations theory to answer design and control </a:t>
            </a:r>
          </a:p>
          <a:p>
            <a:r>
              <a:rPr lang="en-IN" sz="3600" dirty="0">
                <a:solidFill>
                  <a:srgbClr val="FF0000"/>
                </a:solidFill>
              </a:rPr>
              <a:t>	</a:t>
            </a:r>
            <a:r>
              <a:rPr lang="en-IN" sz="3600" dirty="0" smtClean="0">
                <a:solidFill>
                  <a:srgbClr val="FF0000"/>
                </a:solidFill>
              </a:rPr>
              <a:t>problems in this space?</a:t>
            </a:r>
            <a:endParaRPr lang="en-I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6514" y="333210"/>
            <a:ext cx="1896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This talk</a:t>
            </a:r>
            <a:endParaRPr lang="en-IN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02788" y="1759788"/>
            <a:ext cx="1113753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/>
              <a:t>Large deviations -&gt; capacity region characterizations</a:t>
            </a:r>
          </a:p>
          <a:p>
            <a:endParaRPr lang="en-IN" sz="3200" dirty="0"/>
          </a:p>
          <a:p>
            <a:endParaRPr lang="en-IN" sz="3200" dirty="0" smtClean="0"/>
          </a:p>
          <a:p>
            <a:r>
              <a:rPr lang="en-IN" sz="3200" dirty="0" smtClean="0"/>
              <a:t>Temperature of power lines must remain within tight bounds </a:t>
            </a:r>
          </a:p>
          <a:p>
            <a:r>
              <a:rPr lang="en-IN" sz="3200" dirty="0"/>
              <a:t>	</a:t>
            </a:r>
            <a:r>
              <a:rPr lang="en-IN" sz="3200" dirty="0" smtClean="0"/>
              <a:t>to avoid sag, loss of tensile strength</a:t>
            </a:r>
          </a:p>
          <a:p>
            <a:endParaRPr lang="en-IN" sz="1000" dirty="0"/>
          </a:p>
          <a:p>
            <a:r>
              <a:rPr lang="en-IN" sz="3200" dirty="0" smtClean="0"/>
              <a:t>	</a:t>
            </a:r>
            <a:r>
              <a:rPr lang="en-IN" sz="2800" dirty="0" smtClean="0"/>
              <a:t>Conventional approach: Bound the current</a:t>
            </a:r>
          </a:p>
          <a:p>
            <a:endParaRPr lang="en-IN" sz="900" dirty="0"/>
          </a:p>
          <a:p>
            <a:r>
              <a:rPr lang="en-IN" sz="2800" dirty="0" smtClean="0"/>
              <a:t>	In ‘stochastic’ framework, this is conservative</a:t>
            </a:r>
          </a:p>
          <a:p>
            <a:endParaRPr lang="en-IN" sz="900" dirty="0"/>
          </a:p>
          <a:p>
            <a:r>
              <a:rPr lang="en-IN" sz="2800" dirty="0" smtClean="0"/>
              <a:t>	We demonstrate capacity gain from capturing temperature </a:t>
            </a:r>
            <a:r>
              <a:rPr lang="en-IN" sz="2800" dirty="0" smtClean="0"/>
              <a:t>dynamics</a:t>
            </a:r>
            <a:endParaRPr lang="en-IN" sz="2800" dirty="0"/>
          </a:p>
        </p:txBody>
      </p:sp>
      <p:sp>
        <p:nvSpPr>
          <p:cNvPr id="4" name="Down Arrow 3"/>
          <p:cNvSpPr/>
          <p:nvPr/>
        </p:nvSpPr>
        <p:spPr>
          <a:xfrm>
            <a:off x="5467739" y="2402274"/>
            <a:ext cx="671804" cy="8210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68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585" y="2713397"/>
            <a:ext cx="6032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 smtClean="0"/>
              <a:t>Single transmission line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41424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20" y="2962183"/>
            <a:ext cx="3374136" cy="3035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1" y="3665621"/>
            <a:ext cx="4762196" cy="3035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45527" y="817418"/>
            <a:ext cx="3851564" cy="263237"/>
            <a:chOff x="4045527" y="817418"/>
            <a:chExt cx="3851564" cy="263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045527" y="942109"/>
              <a:ext cx="3851564" cy="1385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652655" y="817418"/>
              <a:ext cx="207818" cy="12469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652655" y="942109"/>
              <a:ext cx="207818" cy="13854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06" y="1205346"/>
            <a:ext cx="464515" cy="303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66" y="222268"/>
            <a:ext cx="450470" cy="657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36" y="265298"/>
            <a:ext cx="585216" cy="30358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442363" y="3338438"/>
            <a:ext cx="3255818" cy="1475893"/>
            <a:chOff x="7564582" y="1869852"/>
            <a:chExt cx="3255818" cy="1475893"/>
          </a:xfrm>
        </p:grpSpPr>
        <p:grpSp>
          <p:nvGrpSpPr>
            <p:cNvPr id="12" name="Group 11"/>
            <p:cNvGrpSpPr/>
            <p:nvPr/>
          </p:nvGrpSpPr>
          <p:grpSpPr>
            <a:xfrm>
              <a:off x="7846278" y="1958835"/>
              <a:ext cx="2814523" cy="1328108"/>
              <a:chOff x="5684974" y="3690650"/>
              <a:chExt cx="2814523" cy="1328108"/>
            </a:xfrm>
          </p:grpSpPr>
          <p:pic>
            <p:nvPicPr>
              <p:cNvPr id="7" name="Picture 6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4974" y="4715177"/>
                <a:ext cx="2814523" cy="30358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8114" y="3690650"/>
                <a:ext cx="1505102" cy="30358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720117" y="4237095"/>
                <a:ext cx="474058" cy="297888"/>
              </a:xfrm>
              <a:prstGeom prst="rect">
                <a:avLst/>
              </a:prstGeom>
            </p:spPr>
          </p:pic>
        </p:grpSp>
        <p:sp>
          <p:nvSpPr>
            <p:cNvPr id="10" name="Rectangular Callout 9"/>
            <p:cNvSpPr/>
            <p:nvPr/>
          </p:nvSpPr>
          <p:spPr>
            <a:xfrm>
              <a:off x="7564582" y="1869852"/>
              <a:ext cx="3255818" cy="1475893"/>
            </a:xfrm>
            <a:prstGeom prst="wedgeRectCallout">
              <a:avLst>
                <a:gd name="adj1" fmla="val -85662"/>
                <a:gd name="adj2" fmla="val -1447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707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20" y="2962183"/>
            <a:ext cx="3374136" cy="3035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1" y="3665621"/>
            <a:ext cx="4762196" cy="3035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45527" y="817418"/>
            <a:ext cx="3851564" cy="263237"/>
            <a:chOff x="4045527" y="817418"/>
            <a:chExt cx="3851564" cy="263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045527" y="942109"/>
              <a:ext cx="3851564" cy="1385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5652655" y="817418"/>
              <a:ext cx="207818" cy="12469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652655" y="942109"/>
              <a:ext cx="207818" cy="13854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06" y="1205346"/>
            <a:ext cx="464515" cy="303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66" y="222268"/>
            <a:ext cx="450470" cy="657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836" y="265298"/>
            <a:ext cx="585216" cy="3035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89" y="1293095"/>
            <a:ext cx="1655064" cy="6894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40" y="87745"/>
            <a:ext cx="2803550" cy="68945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6054435" y="1398087"/>
            <a:ext cx="364834" cy="1288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423564" y="429491"/>
            <a:ext cx="3587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33" y="4673597"/>
            <a:ext cx="6203137" cy="8142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566" y="5910731"/>
            <a:ext cx="7845552" cy="2724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94" y="6394821"/>
            <a:ext cx="2821838" cy="32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83.75"/>
  <p:tag name="LATEXADDIN" val="\documentclass{article}&#10;\usepackage{amsmath}&#10;\pagestyle{empty}&#10;\begin{document}&#10;&#10;&#10;Constraint: $K(t) \leq K_{max}$&#10;&#10;\end{document}"/>
  <p:tag name="IGUANATEXSIZE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.5"/>
  <p:tag name="LATEXADDIN" val="\documentclass{article}&#10;\usepackage{amsmath}&#10;\pagestyle{empty}&#10;\begin{document}&#10;&#10;$I(t)$&#10;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0"/>
  <p:tag name="LATEXADDIN" val="\documentclass{article}&#10;\usepackage{amsmath}&#10;\pagestyle{empty}&#10;\begin{document}&#10;&#10;&#10;$K(t)$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.75"/>
  <p:tag name="ORIGINALWIDTH" val="678.75"/>
  <p:tag name="LATEXADDIN" val="\documentclass{article}&#10;\usepackage{amsmath}&#10;\usepackage{amssymb}&#10;\usepackage{amsgen}&#10;\usepackage{amsfonts}&#10;\usepackage{amsbsy}&#10;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$Y(t) = \frac{I(t)}{I_{max}}$$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.75"/>
  <p:tag name="ORIGINALWIDTH" val="1149.75"/>
  <p:tag name="LATEXADDIN" val="\documentclass{article}&#10;\usepackage{amsmath}&#10;\usepackage{amssymb}&#10;\usepackage{amsgen}&#10;\usepackage{amsfonts}&#10;\usepackage{amsbsy}&#10;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$\Theta(t) = \frac{K(t) - K_{env}}{K_{max} - K_{env}}$$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8.25"/>
  <p:tag name="ORIGINALWIDTH" val="2348.25"/>
  <p:tag name="LATEXADDIN" val="\documentclass{article}&#10;\usepackage{amsmath}&#10;\usepackage{amssymb}&#10;\usepackage{amsgen}&#10;\usepackage{amsfonts}&#10;\usepackage{amsbsy}&#10;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\begin{equation*}&#10;  \Theta(t) = \Theta(0)e^{-t/\tau} + \frac{1}{\tau}\int_0^t e^{-(t-s)/\tau} Y^2(s) ds.&#10;\end{equation*}&#10;&#10;&#10;\end{document}"/>
  <p:tag name="IGUANATEXSIZE" val="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3217.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{\color{red}&#10;small $\tau$ $\imp$ temp. responds more instantaneously to current }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157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{\color{red}&#10;$\tau \da 0$ $\imp$ $\Theta(t) = Y^2(t)$}&#10;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5.75"/>
  <p:tag name="LATEXADDIN" val="\documentclass{article}&#10;\usepackage{amsmath}&#10;\pagestyle{empty}&#10;\begin{document}&#10;&#10;$Y(t)$&#10;&#10;&#10;\end{document}"/>
  <p:tag name="IGUANATEXSIZE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9.75"/>
  <p:tag name="LATEXADDIN" val="\documentclass{article}&#10;\usepackage{amsmath}&#10;\pagestyle{empty}&#10;\begin{document}&#10;&#10;&#10;$\Theta(t)$&#10;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2016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Current: Ornstein-Uhlenbeck process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53"/>
  <p:tag name="LATEXADDIN" val="\documentclass{article}&#10;\usepackage{amsmath}&#10;\pagestyle{empty}&#10;\begin{document}&#10;&#10;Conventional approach: $I(t) \leq I_{max}$&#10;&#10;&#10;\end{document}"/>
  <p:tag name="IGUANATEXSIZE" val="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03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 $$dY(t) =&#10;\gamma(\mu - Y(t)) dt + dW(t)$$&#10;&#10;&#10;\end{document}"/>
  <p:tag name="IGUANATEXSIZE" val="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47.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Y(0) = \mu,$ $\mu \in (0,1),$ $\gamma &gt; 0$&#10;&#10;\end{document}"/>
  <p:tag name="IGUANATEXSIZE" val="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967.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Want to estimate:&#10;&#10;\end{document}"/>
  <p:tag name="IGUANATEXSIZE" val="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319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prob{\max_{t \in [0,T]} |Y(t)| &gt; 1}$&#10;&#10;\end{document}"/>
  <p:tag name="IGUANATEXSIZE" val="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316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prob{\max_{t \in [0,T]} |\Theta(t)| &gt; 1}$&#10;&#10;\end{document}"/>
  <p:tag name="IGUANATEXSIZE" val="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534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Theta(0)=\mu^2$&#10;&#10;\end{document}"/>
  <p:tag name="IGUANATEXSIZE" val="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6"/>
  <p:tag name="LATEXADDIN" val="\documentclass{article}&#10;\usepackage{amsmath}&#10;\pagestyle{empty}&#10;\begin{document}&#10;&#10;$Y_{\epsilon}(t)$&#10;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7.75"/>
  <p:tag name="LATEXADDIN" val="\documentclass{article}&#10;\usepackage{amsmath}&#10;\pagestyle{empty}&#10;\begin{document}&#10;&#10;&#10;$\Theta_{\epsilon}(t)$&#10;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2016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Current: Ornstein-Uhlenbeck process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"/>
  <p:tag name="ORIGINALWIDTH" val="1898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 $$dY_{\epsilon}(t) =&#10;\gamma(\mu - Y_{\epsilon}(t)) dt + \sqrt{\epsilon}dW(t)$$&#10;&#10;&#10;\end{document}"/>
  <p:tag name="IGUANATEXSIZE" val="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0.5"/>
  <p:tag name="LATEXADDIN" val="\documentclass{article}&#10;\usepackage{amsmath}&#10;\pagestyle{empty}&#10;\begin{document}&#10;&#10;$I(t)$&#10;&#10;&#10;\end{document}"/>
  <p:tag name="IGUANATEXSIZ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67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Y_{\epsilon}(0) = \mu,$ $\mu \in (0,1),$ $\gamma &gt; 0$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582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Theta_{\epsilon}(0)=\mu^2$&#10;&#10;\end{document}"/>
  <p:tag name="IGUANATEXSIZE" val="2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967.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Want to estimate:&#10;&#10;\end{document}"/>
  <p:tag name="IGUANATEXSIZE" val="2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339.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prob{\max_{t \in [0,T]} |Y_{\epsilon}(t)| &gt; 1}$&#10;&#10;\end{document}"/>
  <p:tag name="IGUANATEXSIZE" val="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1363.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prob{\max_{t \in [0,T]} |\Theta_{\epsilon}(t)| &gt; 1}$&#10;&#10;\end{document}"/>
  <p:tag name="IGUANATEXSIZE" val="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00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= \prob{\|Y_{\epsilon}\| &gt; 1}$&#10;&#10;\end{document}"/>
  <p:tag name="IGUANATEXSIZE" val="2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24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= \prob{\|\Theta_{\epsilon}\| &gt; 1}$&#10;&#10;\end{document}"/>
  <p:tag name="IGUANATEXSIZE" val="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25"/>
  <p:tag name="ORIGINALWIDTH" val="250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Y_{\epsilon}$ satisfies a SPLDP with good rate function$^1$&#10;&#10;&#10;\end{document}"/>
  <p:tag name="IGUANATEXSIZE" val="2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2"/>
  <p:tag name="ORIGINALWIDTH" val="2064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$ \mathcal{I}_1(f) = \frac{1}{2} \int_0^T (f'(s) + \gamma f(s) - \gamma \mu)^2 ds$$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1206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\[&#10;\prob{\norm{Y_\epsilon} &gt; 1} \approx e^{-I_y/\epsilon},&#10;\]&#10;&#10;\end{document}"/>
  <p:tag name="IGUANATEXSIZE" val="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40"/>
  <p:tag name="LATEXADDIN" val="\documentclass{article}&#10;\usepackage{amsmath}&#10;\pagestyle{empty}&#10;\begin{document}&#10;&#10;&#10;$K(t)$&#10;&#10;\end{document}"/>
  <p:tag name="IGUANATEXSIZE" val="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imp$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1509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where $I_y := \inf_{f:\norm{f} &gt; 1} \mathcal{I}_1(f)$&#10;&#10;\end{document}"/>
  <p:tag name="IGUANATEXSIZE" val="2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3.75"/>
  <p:tag name="ORIGINALWIDTH" val="1188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Lemma: $I_y = \frac{\gamma (1-\mu)^2}{1-e^{-2\gamma T}}$ &#10;&#10;\end{document}"/>
  <p:tag name="IGUANATEXSIZE" val="26"/>
  <p:tag name="IGUANATEXCURSOR" val="887"/>
  <p:tag name="TRANSPARENCY" val="True"/>
  <p:tag name="FILENAME" val=""/>
  <p:tag name="INPUTTYPE" val="0"/>
  <p:tag name="LATEXENGINEID" val="0"/>
  <p:tag name="TEMPFOLDER" val="C:\Users\Prof Jay krishnan\Documents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464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^1$Dembo \&amp; Zeiotoini (1998)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483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Theta_{\epsilon}$ satisfies a SPLDP with good rate function&#10;&#10;&#10;\end{document}"/>
  <p:tag name="IGUANATEXSIZE" val="2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7"/>
  <p:tag name="ORIGINALWIDTH" val="2828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\begin{equation*}&#10;  \mathcal{I}_2(f) =&#10;  \frac{1}{2} \int_0^T \left(\frac{\tau f'' + f'}{2\sqrt{\tau f' + f}}&#10;    + \gamma \sqrt{\tau f' + f} - \gamma \mu \right)^2 ds&#10;\end{equation*}&#10;&#10;\end{document}"/>
  <p:tag name="IGUANATEXSIZE" val="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1227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\[&#10;\prob{\norm{\Theta_\epsilon} &gt; 1} \approx e^{-I_{\theta}/\epsilon},&#10;\]&#10;&#10;\end{document}"/>
  <p:tag name="IGUANATEXSIZE" val="2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imp$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1505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where $I_{\theta} := \inf_{f:\norm{f} &gt; 1} \mathcal{I}_2(f)$&#10;&#10;\end{document}"/>
  <p:tag name="IGUANATEXSIZE" val="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092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{\color{red}&#10;As $\tau \da 0,$ $I_{\theta}(\tau) \ra I_y$}&#10;&#10;\end{document}"/>
  <p:tag name="IGUANATEXSIZE" val="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54.25"/>
  <p:tag name="LATEXADDIN" val="\documentclass{article}&#10;\usepackage{amsmath}&#10;\usepackage{amssymb}&#10;\usepackage{amsgen}&#10;\usepackage{amsfonts}&#10;\usepackage{amsbsy}&#10;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lim_{t \ra \infty} K(t) = K_{max}$&#10;&#10;\end{document}"/>
  <p:tag name="IGUANATEXSIZE" val="2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483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Theta_{\epsilon}$ satisfies a SPLDP with good rate function&#10;&#10;&#10;\end{document}"/>
  <p:tag name="IGUANATEXSIZE" val="2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7"/>
  <p:tag name="ORIGINALWIDTH" val="2828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\begin{equation*}&#10;  \mathcal{I}_2(f) =&#10;  \frac{1}{2} \int_0^T \left(\frac{\tau f'' + f'}{2\sqrt{\tau f' + f}}&#10;    + \gamma \sqrt{\tau f' + f} - \gamma \mu \right)^2 ds&#10;\end{equation*}&#10;&#10;\end{document}"/>
  <p:tag name="IGUANATEXSIZE" val="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1227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\[&#10;\prob{\norm{\Theta_\epsilon} &gt; 1} \approx e^{-I_{\theta}/\epsilon},&#10;\]&#10;&#10;\end{document}"/>
  <p:tag name="IGUANATEXSIZE" val="2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imp$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1503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where $I_{\theta} := \inf_{f:\norm{f} = 1} \mathcal{I}_2(f)$&#10;&#10;\end{document}"/>
  <p:tag name="IGUANATEXSIZE" val="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92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Lemma(first order approximation): &#10;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452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$I_\theta (\tau) =  I_y \left(1+2\gamma \tau   \right) +o(\tau)$$&#10;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483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Theta_{\epsilon}$ satisfies a SPLDP with good rate function&#10;&#10;&#10;\end{document}"/>
  <p:tag name="IGUANATEXSIZE" val="2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7"/>
  <p:tag name="ORIGINALWIDTH" val="2828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\begin{equation*}&#10;  \mathcal{I}_2(f) =&#10;  \frac{1}{2} \int_0^T \left(\frac{\tau f'' + f'}{2\sqrt{\tau f' + f}}&#10;    + \gamma \sqrt{\tau f' + f} - \gamma \mu \right)^2 ds&#10;\end{equation*}&#10;&#10;\end{document}"/>
  <p:tag name="IGUANATEXSIZE" val="2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1227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\[&#10;\prob{\norm{\Theta_\epsilon} &gt; 1} \approx e^{-I_{\theta}/\epsilon},&#10;\]&#10;&#10;\end{document}"/>
  <p:tag name="IGUANATEXSIZE" val="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7.25"/>
  <p:tag name="LATEXADDIN" val="\documentclass{article}&#10;\usepackage{amsmath}&#10;\usepackage{amssymb}&#10;\usepackage{amsgen}&#10;\usepackage{amsfonts}&#10;\usepackage{amsbsy}&#10;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&#10;$I(t) \equiv I_{max}$&#10;&#10;\end{document}"/>
  <p:tag name="IGUANATEXSIZE" val="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imp$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"/>
  <p:tag name="ORIGINALWIDTH" val="1503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where $I_{\theta} := \inf_{f:\norm{f} = 1} \mathcal{I}_2(f)$&#10;&#10;\end{document}"/>
  <p:tag name="IGUANATEXSIZE" val="2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88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Lemma(lower bound): &#10;&#10;&#10;\end{document}"/>
  <p:tag name="IGUANATEXSIZE" val="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6.25"/>
  <p:tag name="ORIGINALWIDTH" val="2333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$I_\theta(\tau) \geq \frac{\gamma}{1-e^{-2\gamma T}} \left(\sqrt{\frac{1-\mu^2 e^{-T/\tau}}{1-e^{-T/\tau}}} -\mu \right)^2$$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709.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\color{red}&#10;tight as $\tau \da 0$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1409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\[&#10;\prob{\norm{Y_\epsilon} &gt; 1} \approx e^{-I_y/\epsilon} \leq p&#10;\]&#10;&#10;\end{document}"/>
  <p:tag name="IGUANATEXSIZE" val="2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099.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&#10;$$\mu_0\ :\ I_y = \epsilon\log(1/p)$$&#10;&#10;\end{document}"/>
  <p:tag name="IGUANATEXSIZE" val="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5"/>
  <p:tag name="ORIGINALWIDTH" val="1564.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\[&#10;\prob{\norm{\Theta_\epsilon} &gt; 1} \approx e^{-I_{\theta}(\tau)/\epsilon} \leq p&#10;\]&#10;&#10;\end{document}"/>
  <p:tag name="IGUANATEXSIZE" val="2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71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&#10;$$\bar{\mu}(\tau)\ :\ I_{\theta}(\tau) = \epsilon\log(1/p)$$&#10;&#10;\end{document}"/>
  <p:tag name="IGUANATEXSIZE" val="2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40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Capacity gain = $\bar{\mu}(\tau) - \mu_0$&#10;&#10;\end{document}"/>
  <p:tag name="IGUANATEXSIZE" val="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LATEXADDIN" val="\documentclass{article}&#10;\usepackage{amsmath}&#10;\usepackage{amssymb}&#10;\usepackage{amsgen}&#10;\usepackage{amsfonts}&#10;\usepackage{amsbsy}&#10;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$\imp$&#10;&#10;\end{document}"/>
  <p:tag name="IGUANATEXSIZE" val="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126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Lemma: $\bar{\mu}(\tau) - \mu_0 = \gamma \tau (1-\mu_0) + o(\tau)$&#10;&#10;&#10;\end{document}"/>
  <p:tag name="IGUANATEXSIZE" val="2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456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&#10;&#10;\begin{document}&#10;&#10;Lemma: $\bar{\mu}(\tau) - \mu_0 \geq \xi(\tau),$ where $\xi(0)=0,$ $\xi$ strictly increasing.&#10;&#10;&#10;\end{document}"/>
  <p:tag name="IGUANATEXSIZE" val="2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"/>
  <p:tag name="ORIGINALWIDTH" val="334.8452"/>
  <p:tag name="LATEXADDIN" val="\documentclass{article}&#10;\usepackage{amsmath}&#10;\pagestyle{empty}&#10;\begin{document}&#10;&#10;&#10;\begin{equation*}&#10;\left( \begin{array}{c}&#10;S_1(t) \\&#10;S_2(t) \\&#10;\vdots \\&#10;\vdots \\&#10;S_n(t)&#10;\end{array}&#10;\right)&#10;\end{equation*}&#10;\end{document}&#10;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908.25"/>
  <p:tag name="LATEXADDIN" val="\documentclass{article}&#10;\usepackage{amsmath}&#10;\pagestyle{empty}&#10;\begin{document}&#10;&#10;Power injections:&#10;&#10;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7.5"/>
  <p:tag name="LATEXADDIN" val="\documentclass{article}&#10;\usepackage{amsmath}&#10;\pagestyle{empty}&#10;\begin{document}&#10;&#10;&#10;$X_{\epsilon}(t)$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73338"/>
  <p:tag name="ORIGINALWIDTH" val="960"/>
  <p:tag name="LATEXADDIN" val="\documentclass{article}&#10;\usepackage{amsmath}&#10;\pagestyle{empty}&#10;\begin{document}&#10;&#10;\begin{equation*}&#10;dX_{\epsilon}(t) =&#10;b(X_{\epsilon}(t)) dt + \sqrt{\epsilon} L&#10;d\bar{W}(t)&#10;\end{equation*}&#10;&#10;\end{document}"/>
  <p:tag name="IGUANATEXSIZE" val="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5679"/>
  <p:tag name="ORIGINALWIDTH" val="960"/>
  <p:tag name="LATEXADDIN" val="\documentclass{article}&#10;\usepackage{amsmath}&#10;\pagestyle{empty}&#10;\begin{document}&#10;&#10;\begin{equation*}&#10;X_{\epsilon}(0) = \mu, \quad b(\mu) = 0&#10;\end{equation*}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3149"/>
  <p:tag name="ORIGINALWIDTH" val="960"/>
  <p:tag name="LATEXADDIN" val="\documentclass{article}&#10;\usepackage{amsmath}&#10;\pagestyle{empty}&#10;\begin{document}&#10;&#10;&#10;DC approximation: $Y_{\epsilon}(t) = y + C X_{\epsilon}(t)$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6902"/>
  <p:tag name="ORIGINALWIDTH" val="960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\[&#10;\prob{\norm{Y_\epsilon} &gt; 1} \approx e^{-I_y/\epsilon}&#10;\]&#10;&#10;\end{document}"/>
  <p:tag name="IGUANATEXSIZE" val="2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9.5"/>
  <p:tag name="ORIGINALWIDTH" val="669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\[&#10;I_y = \min_{l} I_y^{(l)}&#10;\]&#10;&#10;\end{document}"/>
  <p:tag name="IGUANATEXSIZE" val="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83.75"/>
  <p:tag name="LATEXADDIN" val="\documentclass{article}&#10;\usepackage{amsmath}&#10;\pagestyle{empty}&#10;\begin{document}&#10;&#10;&#10;Constraint: $K(t) \leq K_{max}$&#10;&#10;\end{document}"/>
  <p:tag name="IGUANATEXSIZE" val="2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5472"/>
  <p:tag name="ORIGINALWIDTH" val="960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\[&#10;\prob{\norm{\Theta_\epsilon} &gt; 1} \approx e^{-I_{\theta}/\epsilon}&#10;\]&#10;&#10;\end{document}"/>
  <p:tag name="IGUANATEXSIZE" val="2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2.25"/>
  <p:tag name="ORIGINALWIDTH" val="666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\[&#10;I_{\theta} = \min_{l} I_{\theta}^{(l)}&#10;\]&#10;&#10;\end{document}"/>
  <p:tag name="IGUANATEXSIZE" val="2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.75"/>
  <p:tag name="ORIGINALWIDTH" val="283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Lemma: &#10;$I_{\theta}^{(l)} \geq \min(h^{(l)}(\alpha_l) ,h^{(l)}(-\alpha_l)) &gt; I_y^{(l)},$ where&#10;\end{document}"/>
  <p:tag name="IGUANATEXSIZE" val="26"/>
  <p:tag name="IGUANATEXCURSOR" val="1006"/>
  <p:tag name="TRANSPARENCY" val="True"/>
  <p:tag name="FILENAME" val=""/>
  <p:tag name="INPUTTYPE" val="0"/>
  <p:tag name="LATEXENGINEID" val="0"/>
  <p:tag name="TEMPFOLDER" val="C:\Users\Prof Jay krishnan\Documents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5.75"/>
  <p:tag name="ORIGINALWIDTH" val="1363.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$$h^{(l)}(x) := \inf_{f\ :\ f(T) = x} \mathcal{I}_1(f)$$&#10;&#10;\end{document}"/>
  <p:tag name="IGUANATEXSIZE" val="26"/>
  <p:tag name="IGUANATEXCURSOR" val="913"/>
  <p:tag name="TRANSPARENCY" val="True"/>
  <p:tag name="FILENAME" val=""/>
  <p:tag name="INPUTTYPE" val="0"/>
  <p:tag name="LATEXENGINEID" val="0"/>
  <p:tag name="TEMPFOLDER" val="C:\Users\Prof Jay krishnan\Documents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.5"/>
  <p:tag name="ORIGINALWIDTH" val="1481.2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\color{red}{$  I_y^{(l)} = \min(h^{(l)}(1),h^{(l)}(-1))   $}&#10;&#10;\end{document}"/>
  <p:tag name="IGUANATEXSIZE" val="26"/>
  <p:tag name="IGUANATEXCURSOR" val="972"/>
  <p:tag name="TRANSPARENCY" val="True"/>
  <p:tag name="FILENAME" val=""/>
  <p:tag name="INPUTTYPE" val="0"/>
  <p:tag name="LATEXENGINEID" val="0"/>
  <p:tag name="TEMPFOLDER" val="C:\Users\Prof Jay krishnan\Documents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5472"/>
  <p:tag name="ORIGINALWIDTH" val="960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\[&#10;\prob{\norm{\Theta_\epsilon} &gt; 1} \approx e^{-I_{\theta}/\epsilon}&#10;\]&#10;&#10;\end{document}"/>
  <p:tag name="IGUANATEXSIZE" val="2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2.25"/>
  <p:tag name="ORIGINALWIDTH" val="666.7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&#10;\[&#10;I_{\theta} = \min_{l} I_{\theta}^{(l)}&#10;\]&#10;&#10;\end{document}"/>
  <p:tag name="IGUANATEXSIZE" val="2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.75"/>
  <p:tag name="ORIGINALWIDTH" val="283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Lemma: &#10;$I_{\theta}^{(l)} \geq \min(h^{(l)}(\alpha_l) ,h^{(l)}(-\alpha_l)) &gt; I_y^{(l)},$ where&#10;\end{document}"/>
  <p:tag name="IGUANATEXSIZE" val="26"/>
  <p:tag name="IGUANATEXCURSOR" val="1006"/>
  <p:tag name="TRANSPARENCY" val="True"/>
  <p:tag name="FILENAME" val=""/>
  <p:tag name="INPUTTYPE" val="0"/>
  <p:tag name="LATEXENGINEID" val="0"/>
  <p:tag name="TEMPFOLDER" val="C:\Users\Prof Jay krishnan\Documents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5.75"/>
  <p:tag name="ORIGINALWIDTH" val="1363.5"/>
  <p:tag name="LATEXADDIN" val="\documentclass{article}&#10;\usepackage{amsmath}&#10;\usepackage{amssymb}&#10;\usepackage{amsgen}&#10;\usepackage{amsfonts}&#10;\usepackage{amsbsy}&#10;\usepackage{color}&#10;\pagestyle{empty}&#10;&#10;\newcommand{\ra}{\rightarrow}&#10;\newcommand{\ua}{\uparrow}&#10;\newcommand{\da}{\downarrow}&#10;\newcommand{\prob}[1]{P\left(#1\right)}&#10;\newcommand{\imp}{\Rightarrow}&#10;\newcommand{\re}{\mathbb{R}}&#10;\newcommand{\Exp}[1]{\mathbb{E}\left[#1\right]} %Expectation&#10;\newcommand{\eqdist}{\stackrel{d}{=}}&#10;\newcommand{\leqsim}{\stackrel{&lt;}{\sim}}&#10;\newcommand{\leqst}{\leq_{\mathrm{st}}}&#10;\newcommand{\leqas}{\leq_{\mathrm{a.s.}}}&#10;\newcommand{\indicator}{\boldsymbol{1}}&#10;\newcommand{\ceil}[1]{\left\lceil #1 \right\rceil}&#10;\newcommand{\floor}[1]{\left\lfloor #1 \right\rfloor}&#10;\DeclareMathOperator*{\argmax}{arg\,max}&#10;\DeclareMathOperator*{\argmin}{arg\,min}&#10;\newcommand{\rv}{\mathcal{RV}}&#10;\newcommand{\nat}{\mathbb{N}}&#10;\newcommand{\norm}[1]{\| #1 \|}&#10;&#10;\begin{document}&#10;$$h^{(l)}(x) := \inf_{f\ :\ f(T) = x} \mathcal{I}_1(f)$$&#10;&#10;\end{document}"/>
  <p:tag name="IGUANATEXSIZE" val="26"/>
  <p:tag name="IGUANATEXCURSOR" val="913"/>
  <p:tag name="TRANSPARENCY" val="True"/>
  <p:tag name="FILENAME" val=""/>
  <p:tag name="INPUTTYPE" val="0"/>
  <p:tag name="LATEXENGINEID" val="0"/>
  <p:tag name="TEMPFOLDER" val="C:\Users\Prof Jay krishnan\Documents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53"/>
  <p:tag name="LATEXADDIN" val="\documentclass{article}&#10;\usepackage{amsmath}&#10;\pagestyle{empty}&#10;\begin{document}&#10;&#10;Conventional approach: $I(t) \leq I_{max}$&#10;&#10;&#10;\end{document}"/>
  <p:tag name="IGUANATEXSIZE" val="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270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Outage events in power grids: A large deviations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Outage events in power grids: A large deviations approach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probability of temperature overload in power grids: A large deviations approach</dc:title>
  <dc:creator>Sushree Mishra</dc:creator>
  <cp:lastModifiedBy>Jayakrishnan Nair</cp:lastModifiedBy>
  <cp:revision>77</cp:revision>
  <dcterms:created xsi:type="dcterms:W3CDTF">2014-10-06T04:11:16Z</dcterms:created>
  <dcterms:modified xsi:type="dcterms:W3CDTF">2015-07-24T02:12:53Z</dcterms:modified>
</cp:coreProperties>
</file>