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7"/>
  </p:notesMasterIdLst>
  <p:sldIdLst>
    <p:sldId id="261" r:id="rId2"/>
    <p:sldId id="291" r:id="rId3"/>
    <p:sldId id="256" r:id="rId4"/>
    <p:sldId id="257" r:id="rId5"/>
    <p:sldId id="258" r:id="rId6"/>
    <p:sldId id="299" r:id="rId7"/>
    <p:sldId id="308" r:id="rId8"/>
    <p:sldId id="298" r:id="rId9"/>
    <p:sldId id="300" r:id="rId10"/>
    <p:sldId id="295" r:id="rId11"/>
    <p:sldId id="301" r:id="rId12"/>
    <p:sldId id="302" r:id="rId13"/>
    <p:sldId id="293" r:id="rId14"/>
    <p:sldId id="268" r:id="rId15"/>
    <p:sldId id="277" r:id="rId16"/>
    <p:sldId id="297" r:id="rId17"/>
    <p:sldId id="304" r:id="rId18"/>
    <p:sldId id="303" r:id="rId19"/>
    <p:sldId id="305" r:id="rId20"/>
    <p:sldId id="270" r:id="rId21"/>
    <p:sldId id="306" r:id="rId22"/>
    <p:sldId id="307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78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5B296-012B-4BEB-9362-8C44D7F727B8}" type="datetimeFigureOut">
              <a:rPr lang="en-US" smtClean="0"/>
              <a:pPr/>
              <a:t>24-Jul-15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DBE79-0C4D-4D25-8285-9DF9BC56EE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0234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DBE79-0C4D-4D25-8285-9DF9BC56EEB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0936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DBE79-0C4D-4D25-8285-9DF9BC56EEB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339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Tell about approximations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DBE79-0C4D-4D25-8285-9DF9BC56EEB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3141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Tell about approximations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DBE79-0C4D-4D25-8285-9DF9BC56EEB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7520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DBE79-0C4D-4D25-8285-9DF9BC56EEB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579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577A-84FE-4004-AEB1-197DC19BC37E}" type="datetimeFigureOut">
              <a:rPr lang="en-US" smtClean="0"/>
              <a:pPr/>
              <a:t>24-Jul-15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EFCC-AAD2-49DE-BEAA-C46647615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577A-84FE-4004-AEB1-197DC19BC37E}" type="datetimeFigureOut">
              <a:rPr lang="en-US" smtClean="0"/>
              <a:pPr/>
              <a:t>24-Jul-15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EFCC-AAD2-49DE-BEAA-C46647615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577A-84FE-4004-AEB1-197DC19BC37E}" type="datetimeFigureOut">
              <a:rPr lang="en-US" smtClean="0"/>
              <a:pPr/>
              <a:t>24-Jul-15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EFCC-AAD2-49DE-BEAA-C46647615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577A-84FE-4004-AEB1-197DC19BC37E}" type="datetimeFigureOut">
              <a:rPr lang="en-US" smtClean="0"/>
              <a:pPr/>
              <a:t>24-Jul-15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EFCC-AAD2-49DE-BEAA-C46647615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577A-84FE-4004-AEB1-197DC19BC37E}" type="datetimeFigureOut">
              <a:rPr lang="en-US" smtClean="0"/>
              <a:pPr/>
              <a:t>24-Jul-15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EFCC-AAD2-49DE-BEAA-C46647615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577A-84FE-4004-AEB1-197DC19BC37E}" type="datetimeFigureOut">
              <a:rPr lang="en-US" smtClean="0"/>
              <a:pPr/>
              <a:t>24-Jul-15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EFCC-AAD2-49DE-BEAA-C46647615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577A-84FE-4004-AEB1-197DC19BC37E}" type="datetimeFigureOut">
              <a:rPr lang="en-US" smtClean="0"/>
              <a:pPr/>
              <a:t>24-Jul-15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EFCC-AAD2-49DE-BEAA-C46647615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577A-84FE-4004-AEB1-197DC19BC37E}" type="datetimeFigureOut">
              <a:rPr lang="en-US" smtClean="0"/>
              <a:pPr/>
              <a:t>24-Jul-15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EFCC-AAD2-49DE-BEAA-C46647615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577A-84FE-4004-AEB1-197DC19BC37E}" type="datetimeFigureOut">
              <a:rPr lang="en-US" smtClean="0"/>
              <a:pPr/>
              <a:t>24-Jul-15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EFCC-AAD2-49DE-BEAA-C46647615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577A-84FE-4004-AEB1-197DC19BC37E}" type="datetimeFigureOut">
              <a:rPr lang="en-US" smtClean="0"/>
              <a:pPr/>
              <a:t>24-Jul-15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EFCC-AAD2-49DE-BEAA-C46647615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577A-84FE-4004-AEB1-197DC19BC37E}" type="datetimeFigureOut">
              <a:rPr lang="en-US" smtClean="0"/>
              <a:pPr/>
              <a:t>24-Jul-15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EFCC-AAD2-49DE-BEAA-C46647615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5577A-84FE-4004-AEB1-197DC19BC37E}" type="datetimeFigureOut">
              <a:rPr lang="en-US" smtClean="0"/>
              <a:pPr/>
              <a:t>24-Jul-15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9EFCC-AAD2-49DE-BEAA-C46647615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oleObject" Target="../embeddings/oleObject1.bin"/><Relationship Id="rId2" Type="http://schemas.openxmlformats.org/officeDocument/2006/relationships/tags" Target="../tags/tag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6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7.xml"/><Relationship Id="rId7" Type="http://schemas.openxmlformats.org/officeDocument/2006/relationships/image" Target="../media/image18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1.xml"/><Relationship Id="rId7" Type="http://schemas.openxmlformats.org/officeDocument/2006/relationships/image" Target="../media/image20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4.png"/><Relationship Id="rId5" Type="http://schemas.openxmlformats.org/officeDocument/2006/relationships/tags" Target="../tags/tag23.xml"/><Relationship Id="rId10" Type="http://schemas.openxmlformats.org/officeDocument/2006/relationships/image" Target="../media/image23.png"/><Relationship Id="rId4" Type="http://schemas.openxmlformats.org/officeDocument/2006/relationships/tags" Target="../tags/tag22.xml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tags" Target="../tags/tag25.xml"/><Relationship Id="rId16" Type="http://schemas.openxmlformats.org/officeDocument/2006/relationships/image" Target="../media/image30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25.png"/><Relationship Id="rId5" Type="http://schemas.openxmlformats.org/officeDocument/2006/relationships/tags" Target="../tags/tag28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3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35.xml"/><Relationship Id="rId7" Type="http://schemas.openxmlformats.org/officeDocument/2006/relationships/image" Target="../media/image34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47.xml"/><Relationship Id="rId7" Type="http://schemas.openxmlformats.org/officeDocument/2006/relationships/image" Target="../media/image38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3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20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0969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Adaptive CSMA under the SINR Model: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 Fast convergence using </a:t>
            </a:r>
            <a:r>
              <a:rPr lang="en-US" sz="3200" b="1" dirty="0" smtClean="0">
                <a:solidFill>
                  <a:srgbClr val="002060"/>
                </a:solidFill>
              </a:rPr>
              <a:t>the Bethe </a:t>
            </a:r>
            <a:r>
              <a:rPr lang="en-US" sz="3200" b="1" dirty="0" smtClean="0">
                <a:solidFill>
                  <a:srgbClr val="002060"/>
                </a:solidFill>
              </a:rPr>
              <a:t>Approximation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315200" cy="36877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Krishna </a:t>
            </a:r>
            <a:r>
              <a:rPr lang="en-US" dirty="0" err="1" smtClean="0">
                <a:solidFill>
                  <a:srgbClr val="0070C0"/>
                </a:solidFill>
              </a:rPr>
              <a:t>Jagannathan</a:t>
            </a:r>
            <a:endParaRPr lang="en-US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dirty="0" smtClean="0"/>
              <a:t>IIT Madras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(Joint work with)</a:t>
            </a:r>
          </a:p>
          <a:p>
            <a:pPr algn="ctr">
              <a:buNone/>
            </a:pPr>
            <a:r>
              <a:rPr lang="en-US" dirty="0" err="1" smtClean="0"/>
              <a:t>Peruru</a:t>
            </a:r>
            <a:r>
              <a:rPr lang="en-US" dirty="0" smtClean="0"/>
              <a:t> </a:t>
            </a:r>
            <a:r>
              <a:rPr lang="en-US" dirty="0" err="1" smtClean="0"/>
              <a:t>Subrahmanya</a:t>
            </a:r>
            <a:r>
              <a:rPr lang="en-US" dirty="0" smtClean="0"/>
              <a:t> </a:t>
            </a:r>
            <a:r>
              <a:rPr lang="en-US" dirty="0" err="1" smtClean="0"/>
              <a:t>Swamy</a:t>
            </a: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Radha</a:t>
            </a:r>
            <a:r>
              <a:rPr lang="en-US" dirty="0" smtClean="0"/>
              <a:t> Krishna </a:t>
            </a:r>
            <a:r>
              <a:rPr lang="en-US" dirty="0" err="1" smtClean="0"/>
              <a:t>Ganti</a:t>
            </a:r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304800" y="304800"/>
            <a:ext cx="86868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62000" y="4724400"/>
            <a:ext cx="8001000" cy="100201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52400" y="2286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Fugacities</a:t>
            </a:r>
            <a:r>
              <a:rPr lang="en-US" sz="3200" b="1" dirty="0" smtClean="0">
                <a:solidFill>
                  <a:srgbClr val="002060"/>
                </a:solidFill>
              </a:rPr>
              <a:t> to match the service rates</a:t>
            </a:r>
            <a:endParaRPr lang="en-US" sz="3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62000" y="12192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There exist </a:t>
            </a:r>
            <a:r>
              <a:rPr lang="en-US" sz="2400" dirty="0" err="1" smtClean="0"/>
              <a:t>fugacities</a:t>
            </a:r>
            <a:r>
              <a:rPr lang="en-US" sz="2400" dirty="0" smtClean="0"/>
              <a:t> to support any supportable service rates </a:t>
            </a:r>
            <a:r>
              <a:rPr lang="en-US" sz="2400" i="1" dirty="0" err="1" smtClean="0"/>
              <a:t>s</a:t>
            </a:r>
            <a:r>
              <a:rPr lang="en-US" sz="2400" i="1" baseline="-25000" dirty="0" err="1" smtClean="0"/>
              <a:t>i</a:t>
            </a:r>
            <a:endParaRPr lang="en-US" sz="2400" baseline="-25000" dirty="0" smtClean="0"/>
          </a:p>
        </p:txBody>
      </p:sp>
      <p:pic>
        <p:nvPicPr>
          <p:cNvPr id="17" name="Picture 1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352800" y="1905000"/>
            <a:ext cx="3328270" cy="1456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33528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The dual problem of the maximum entropy problem gives the optimal </a:t>
            </a:r>
            <a:r>
              <a:rPr lang="en-US" sz="2400" dirty="0" err="1" smtClean="0"/>
              <a:t>fugacities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20574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Maximum entropy</a:t>
            </a:r>
          </a:p>
          <a:p>
            <a:r>
              <a:rPr lang="en-US" sz="2400" b="1" dirty="0" smtClean="0"/>
              <a:t>problem :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6019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Adaptive CSMA </a:t>
            </a:r>
            <a:r>
              <a:rPr lang="en-US" sz="2400" dirty="0" smtClean="0"/>
              <a:t>– Stochastic gradient descent for global problem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4495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Global </a:t>
            </a:r>
            <a:r>
              <a:rPr lang="en-US" sz="2400" b="1" dirty="0" err="1" smtClean="0"/>
              <a:t>Gibbsian</a:t>
            </a:r>
            <a:r>
              <a:rPr lang="en-US" sz="2400" b="1" dirty="0" smtClean="0"/>
              <a:t> problem: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533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Drawbacks of Adaptive CSMA: Slow convergence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943600"/>
            <a:ext cx="8839200" cy="1143000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Large Frame size:  </a:t>
            </a:r>
            <a:r>
              <a:rPr lang="en-US" sz="2400" dirty="0" smtClean="0"/>
              <a:t>Gradient estimate entails waiting for a long time (mixing)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SGD convergence : 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/>
              <a:t>Requires very small step size to guarantee convergence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24000" y="990600"/>
            <a:ext cx="6324600" cy="1332686"/>
            <a:chOff x="1447800" y="914400"/>
            <a:chExt cx="6553200" cy="1543110"/>
          </a:xfrm>
        </p:grpSpPr>
        <p:sp>
          <p:nvSpPr>
            <p:cNvPr id="8" name="Rounded Rectangle 7"/>
            <p:cNvSpPr/>
            <p:nvPr/>
          </p:nvSpPr>
          <p:spPr>
            <a:xfrm>
              <a:off x="3733801" y="914400"/>
              <a:ext cx="1622234" cy="1411705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40087" y="914400"/>
              <a:ext cx="2057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Adaptive </a:t>
              </a:r>
            </a:p>
            <a:p>
              <a:pPr algn="ctr"/>
              <a:r>
                <a:rPr lang="en-US" b="1" dirty="0" smtClean="0"/>
                <a:t>CSMA </a:t>
              </a:r>
            </a:p>
            <a:p>
              <a:pPr algn="ctr"/>
              <a:r>
                <a:rPr lang="en-US" dirty="0" smtClean="0"/>
                <a:t>(SGD for global problem)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145316" y="1560095"/>
              <a:ext cx="3810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IguanaTex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2286000" y="1445795"/>
              <a:ext cx="760164" cy="457200"/>
            </a:xfrm>
            <a:prstGeom prst="rect">
              <a:avLst/>
            </a:prstGeom>
          </p:spPr>
        </p:pic>
        <p:sp>
          <p:nvSpPr>
            <p:cNvPr id="12" name="Right Arrow 11"/>
            <p:cNvSpPr/>
            <p:nvPr/>
          </p:nvSpPr>
          <p:spPr>
            <a:xfrm>
              <a:off x="5592896" y="1560095"/>
              <a:ext cx="3810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47800" y="1981200"/>
              <a:ext cx="2362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Service rates</a:t>
              </a:r>
              <a:endParaRPr lang="en-US" sz="2000" dirty="0"/>
            </a:p>
          </p:txBody>
        </p:sp>
        <p:pic>
          <p:nvPicPr>
            <p:cNvPr id="14" name="Picture 13" descr="IguanaTex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6172200" y="1445795"/>
              <a:ext cx="751901" cy="4572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638800" y="2057400"/>
              <a:ext cx="2362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Global </a:t>
              </a:r>
              <a:r>
                <a:rPr lang="en-US" sz="2000" dirty="0" err="1" smtClean="0"/>
                <a:t>fugacities</a:t>
              </a:r>
              <a:endParaRPr lang="en-US" sz="2000" dirty="0"/>
            </a:p>
          </p:txBody>
        </p:sp>
      </p:grp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1990725" y="2362200"/>
          <a:ext cx="5162550" cy="3319869"/>
        </p:xfrm>
        <a:graphic>
          <a:graphicData uri="http://schemas.openxmlformats.org/presentationml/2006/ole">
            <p:oleObj spid="_x0000_s14360" name="Acrobat Document" r:id="rId7" imgW="6457795" imgH="4152658" progId="AcroExch.Document.DC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086600" y="3733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 size: 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219200" y="304800"/>
            <a:ext cx="6934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 Contribution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3429000"/>
            <a:ext cx="85344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Local optimization problems, motivated by the Bethe approximation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Estimate the global </a:t>
            </a:r>
            <a:r>
              <a:rPr lang="en-US" sz="2400" dirty="0" err="1" smtClean="0"/>
              <a:t>fugacities</a:t>
            </a:r>
            <a:r>
              <a:rPr lang="en-US" sz="2400" dirty="0" smtClean="0"/>
              <a:t> from local solutions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Order optimal convergence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Robustness to changes in topology and service rates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590800" y="1295400"/>
            <a:ext cx="1676400" cy="12954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438400" y="14478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Local </a:t>
            </a:r>
          </a:p>
          <a:p>
            <a:pPr algn="ctr"/>
            <a:r>
              <a:rPr lang="en-US" b="1" dirty="0" smtClean="0"/>
              <a:t>optimization </a:t>
            </a:r>
          </a:p>
          <a:p>
            <a:pPr algn="ctr"/>
            <a:r>
              <a:rPr lang="en-US" b="1" dirty="0" smtClean="0"/>
              <a:t>&amp; combining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2133600" y="18288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143000" y="1676400"/>
            <a:ext cx="760164" cy="457200"/>
          </a:xfrm>
          <a:prstGeom prst="rect">
            <a:avLst/>
          </a:prstGeom>
        </p:spPr>
      </p:pic>
      <p:sp>
        <p:nvSpPr>
          <p:cNvPr id="43" name="Right Arrow 42"/>
          <p:cNvSpPr/>
          <p:nvPr/>
        </p:nvSpPr>
        <p:spPr>
          <a:xfrm>
            <a:off x="4419600" y="18288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04800" y="22098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Service rates</a:t>
            </a:r>
            <a:endParaRPr lang="en-US" sz="2000" dirty="0"/>
          </a:p>
        </p:txBody>
      </p:sp>
      <p:pic>
        <p:nvPicPr>
          <p:cNvPr id="45" name="Picture 44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029201" y="1752600"/>
            <a:ext cx="914399" cy="44945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495800" y="22860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Local solutions</a:t>
            </a:r>
            <a:endParaRPr lang="en-US" sz="2000" dirty="0"/>
          </a:p>
        </p:txBody>
      </p:sp>
      <p:sp>
        <p:nvSpPr>
          <p:cNvPr id="47" name="Right Arrow 46"/>
          <p:cNvSpPr/>
          <p:nvPr/>
        </p:nvSpPr>
        <p:spPr>
          <a:xfrm>
            <a:off x="6477000" y="18288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162800" y="1752600"/>
            <a:ext cx="705172" cy="42878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629400" y="22860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Approx. </a:t>
            </a:r>
          </a:p>
          <a:p>
            <a:pPr algn="ctr"/>
            <a:r>
              <a:rPr lang="en-US" sz="2000" dirty="0" smtClean="0"/>
              <a:t>Global </a:t>
            </a:r>
            <a:r>
              <a:rPr lang="en-US" sz="2000" dirty="0" err="1" smtClean="0"/>
              <a:t>fugacities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324600" cy="9445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System Model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066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SINR Interference Model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1524000"/>
            <a:ext cx="7924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Standard path loss model             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Interference from the links within radius         (</a:t>
            </a:r>
            <a:r>
              <a:rPr lang="en-US" sz="2400" dirty="0" smtClean="0">
                <a:solidFill>
                  <a:srgbClr val="FF0000"/>
                </a:solidFill>
              </a:rPr>
              <a:t>Neighbors</a:t>
            </a:r>
            <a:r>
              <a:rPr lang="en-US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Successful link                 SINR &gt; </a:t>
            </a:r>
            <a:r>
              <a:rPr lang="el-GR" sz="2800" dirty="0" smtClean="0"/>
              <a:t>ᴦ</a:t>
            </a:r>
            <a:endParaRPr lang="en-US" sz="2800" dirty="0" smtClean="0"/>
          </a:p>
        </p:txBody>
      </p:sp>
      <p:pic>
        <p:nvPicPr>
          <p:cNvPr id="20" name="Picture 1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867400" y="1981200"/>
            <a:ext cx="381000" cy="287311"/>
          </a:xfrm>
          <a:prstGeom prst="rect">
            <a:avLst/>
          </a:prstGeom>
        </p:spPr>
      </p:pic>
      <p:sp>
        <p:nvSpPr>
          <p:cNvPr id="28" name="Left-Right Arrow 27"/>
          <p:cNvSpPr/>
          <p:nvPr/>
        </p:nvSpPr>
        <p:spPr>
          <a:xfrm>
            <a:off x="2895600" y="2362200"/>
            <a:ext cx="609600" cy="2286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3400" y="34290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Fixed transmit power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Slotted time model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Transmits one packet / slot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381000" y="2895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Transmit  power and rate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400" y="4724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Notation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" y="5257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N: number of links </a:t>
            </a:r>
          </a:p>
        </p:txBody>
      </p:sp>
      <p:pic>
        <p:nvPicPr>
          <p:cNvPr id="36" name="Picture 3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09601" y="5715000"/>
            <a:ext cx="1676400" cy="3745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438400" y="5638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:  ON/ OFF status of the link </a:t>
            </a:r>
            <a:r>
              <a:rPr lang="en-US" sz="2400" dirty="0" err="1" smtClean="0"/>
              <a:t>i</a:t>
            </a:r>
            <a:endParaRPr lang="en-US" sz="2400" dirty="0" smtClean="0"/>
          </a:p>
        </p:txBody>
      </p:sp>
      <p:pic>
        <p:nvPicPr>
          <p:cNvPr id="14" name="Picture 13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038600" y="1600200"/>
            <a:ext cx="1023023" cy="300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16200000" flipH="1">
            <a:off x="4505216" y="4933326"/>
            <a:ext cx="234462" cy="21519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diamond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5256470" y="4253387"/>
            <a:ext cx="281354" cy="21519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diamond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5184205" y="5443361"/>
            <a:ext cx="468923" cy="8607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diamond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3826228" y="5533292"/>
            <a:ext cx="301272" cy="4689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diamond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3740150" y="4220308"/>
            <a:ext cx="344311" cy="23446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diamond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2517721" y="6051034"/>
            <a:ext cx="422031" cy="4303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diamond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324600" y="6172200"/>
            <a:ext cx="559506" cy="14067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diamond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421262" y="4038601"/>
            <a:ext cx="304799" cy="38099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diamond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318266" y="4390211"/>
            <a:ext cx="562708" cy="12911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diamond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352800" y="3657600"/>
            <a:ext cx="2625372" cy="271975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33400" y="228600"/>
            <a:ext cx="8001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Local </a:t>
            </a:r>
            <a:r>
              <a:rPr lang="en-US" sz="3200" b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Gibbsian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Problems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00200" y="28956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Remove all the links except neighbors</a:t>
            </a:r>
            <a:endParaRPr lang="en-US" sz="2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1600200" y="1905000"/>
            <a:ext cx="7010400" cy="690265"/>
            <a:chOff x="1066800" y="685800"/>
            <a:chExt cx="7010400" cy="690265"/>
          </a:xfrm>
        </p:grpSpPr>
        <p:sp>
          <p:nvSpPr>
            <p:cNvPr id="26" name="TextBox 25"/>
            <p:cNvSpPr txBox="1"/>
            <p:nvPr/>
          </p:nvSpPr>
          <p:spPr>
            <a:xfrm>
              <a:off x="1066800" y="914400"/>
              <a:ext cx="701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Global problem                              Local problem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3429000" y="1066800"/>
              <a:ext cx="14478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81400" y="6858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 changes</a:t>
              </a:r>
              <a:endParaRPr lang="en-US" dirty="0"/>
            </a:p>
          </p:txBody>
        </p:sp>
      </p:grpSp>
      <p:pic>
        <p:nvPicPr>
          <p:cNvPr id="18" name="Picture 1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676400" y="914400"/>
            <a:ext cx="6705600" cy="83978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04800" y="10668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Global </a:t>
            </a:r>
          </a:p>
          <a:p>
            <a:r>
              <a:rPr lang="en-US" sz="2400" b="1" dirty="0" smtClean="0"/>
              <a:t>Problem: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752600" y="28956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   Ignore neighbors SINR Constraints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3" grpId="0"/>
      <p:bldP spid="23" grpId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228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Local optimization method at link </a:t>
            </a:r>
            <a:r>
              <a:rPr lang="en-US" sz="3200" b="1" dirty="0" err="1" smtClean="0">
                <a:solidFill>
                  <a:srgbClr val="002060"/>
                </a:solidFill>
              </a:rPr>
              <a:t>i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24" name="Picture 2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895600" y="5638800"/>
            <a:ext cx="3935742" cy="873804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514600" y="5486400"/>
            <a:ext cx="48768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95400" y="2743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Input: 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25" name="Picture 24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209801" y="2819401"/>
            <a:ext cx="1025505" cy="2993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38600" y="2667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Output</a:t>
            </a:r>
            <a:r>
              <a:rPr lang="en-US" sz="2800" dirty="0" smtClean="0">
                <a:solidFill>
                  <a:srgbClr val="0070C0"/>
                </a:solidFill>
              </a:rPr>
              <a:t>: 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3" name="Picture 22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257800" y="2819400"/>
            <a:ext cx="1143000" cy="333013"/>
          </a:xfrm>
          <a:prstGeom prst="rect">
            <a:avLst/>
          </a:prstGeom>
        </p:spPr>
      </p:pic>
      <p:pic>
        <p:nvPicPr>
          <p:cNvPr id="17" name="Picture 16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676400" y="877987"/>
            <a:ext cx="6846473" cy="868290"/>
          </a:xfrm>
          <a:prstGeom prst="rect">
            <a:avLst/>
          </a:prstGeom>
        </p:spPr>
      </p:pic>
      <p:pic>
        <p:nvPicPr>
          <p:cNvPr id="13" name="Picture 12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85801" y="3428998"/>
            <a:ext cx="7665106" cy="195153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28600" y="2133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Algorithm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914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Local </a:t>
            </a:r>
          </a:p>
          <a:p>
            <a:r>
              <a:rPr lang="en-US" sz="2400" b="1" dirty="0" smtClean="0"/>
              <a:t>Problem: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8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228600"/>
            <a:ext cx="8991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Bethe Free Energy (BFE)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" name="Picture 2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47700" y="908352"/>
            <a:ext cx="7848600" cy="61564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676400" y="1600200"/>
            <a:ext cx="6431973" cy="1323439"/>
            <a:chOff x="1676400" y="1592409"/>
            <a:chExt cx="6738257" cy="1458726"/>
          </a:xfrm>
        </p:grpSpPr>
        <p:sp>
          <p:nvSpPr>
            <p:cNvPr id="11" name="Rounded Rectangle 10"/>
            <p:cNvSpPr/>
            <p:nvPr/>
          </p:nvSpPr>
          <p:spPr>
            <a:xfrm>
              <a:off x="3962400" y="1676400"/>
              <a:ext cx="1447800" cy="1066800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91428" y="1760388"/>
              <a:ext cx="1371600" cy="712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Bethe</a:t>
              </a:r>
            </a:p>
            <a:p>
              <a:pPr algn="ctr"/>
              <a:r>
                <a:rPr lang="en-US" b="1" dirty="0" smtClean="0"/>
                <a:t>Approx.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429000" y="2133600"/>
              <a:ext cx="3810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IguanaTex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1676400" y="2089385"/>
              <a:ext cx="1357086" cy="297198"/>
            </a:xfrm>
            <a:prstGeom prst="rect">
              <a:avLst/>
            </a:prstGeom>
          </p:spPr>
        </p:pic>
        <p:sp>
          <p:nvSpPr>
            <p:cNvPr id="15" name="Right Arrow 14"/>
            <p:cNvSpPr/>
            <p:nvPr/>
          </p:nvSpPr>
          <p:spPr>
            <a:xfrm>
              <a:off x="5486400" y="2133600"/>
              <a:ext cx="3810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47657" y="1592409"/>
              <a:ext cx="2667000" cy="1458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Approx.</a:t>
              </a:r>
            </a:p>
            <a:p>
              <a:pPr algn="ctr"/>
              <a:r>
                <a:rPr lang="en-US" sz="2000" dirty="0" smtClean="0"/>
                <a:t>Factor </a:t>
              </a:r>
              <a:r>
                <a:rPr lang="en-US" sz="2000" dirty="0" err="1" smtClean="0"/>
                <a:t>marginals</a:t>
              </a:r>
              <a:r>
                <a:rPr lang="en-US" sz="2000" dirty="0" smtClean="0"/>
                <a:t>          </a:t>
              </a:r>
            </a:p>
            <a:p>
              <a:pPr algn="ctr"/>
              <a:r>
                <a:rPr lang="en-US" sz="2000" dirty="0" smtClean="0"/>
                <a:t>Variable </a:t>
              </a:r>
              <a:r>
                <a:rPr lang="en-US" sz="2000" dirty="0" err="1" smtClean="0"/>
                <a:t>marginals</a:t>
              </a:r>
              <a:endParaRPr lang="en-US" sz="2000" dirty="0" smtClean="0"/>
            </a:p>
            <a:p>
              <a:pPr algn="ctr"/>
              <a:r>
                <a:rPr lang="en-US" sz="2000" dirty="0" smtClean="0"/>
                <a:t>of  </a:t>
              </a:r>
              <a:endParaRPr lang="en-US" sz="2000" dirty="0"/>
            </a:p>
          </p:txBody>
        </p:sp>
      </p:grpSp>
      <p:pic>
        <p:nvPicPr>
          <p:cNvPr id="43" name="Picture 42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066801" y="4385967"/>
            <a:ext cx="7315200" cy="34867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2400" y="3914239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Factor </a:t>
            </a:r>
            <a:r>
              <a:rPr lang="en-US" sz="2400" dirty="0" err="1" smtClean="0">
                <a:solidFill>
                  <a:srgbClr val="002060"/>
                </a:solidFill>
              </a:rPr>
              <a:t>marginals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6" name="Picture 35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066800" y="3539443"/>
            <a:ext cx="5029200" cy="28708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52400" y="305614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Variable </a:t>
            </a:r>
            <a:r>
              <a:rPr lang="en-US" sz="2400" dirty="0" err="1" smtClean="0">
                <a:solidFill>
                  <a:srgbClr val="002060"/>
                </a:solidFill>
              </a:rPr>
              <a:t>marginals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9" name="Picture 38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3581400" y="4876800"/>
            <a:ext cx="3424717" cy="37816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52400" y="4724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Consistency conditions: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4" name="Picture 23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1295400" y="5486399"/>
            <a:ext cx="6928116" cy="9895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2400" y="5410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BFE: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3" name="Picture 22" descr="IguanaTex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7010400" y="2590800"/>
            <a:ext cx="454152" cy="252984"/>
          </a:xfrm>
          <a:prstGeom prst="rect">
            <a:avLst/>
          </a:prstGeom>
        </p:spPr>
      </p:pic>
      <p:pic>
        <p:nvPicPr>
          <p:cNvPr id="27" name="Picture 26" descr="IguanaTex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7848600" y="2286000"/>
            <a:ext cx="367284" cy="213302"/>
          </a:xfrm>
          <a:prstGeom prst="rect">
            <a:avLst/>
          </a:prstGeom>
        </p:spPr>
      </p:pic>
      <p:pic>
        <p:nvPicPr>
          <p:cNvPr id="29" name="Picture 28" descr="IguanaTex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7772400" y="1981200"/>
            <a:ext cx="367284" cy="256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44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228600"/>
            <a:ext cx="8991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rgbClr val="002060"/>
                </a:solidFill>
              </a:rPr>
              <a:t>BFE in the context of CSMA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54572" y="1371600"/>
            <a:ext cx="1272856" cy="1143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05200" y="1600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Bethe</a:t>
            </a:r>
          </a:p>
          <a:p>
            <a:pPr algn="ctr"/>
            <a:r>
              <a:rPr lang="en-US" b="1" dirty="0" smtClean="0"/>
              <a:t>Approx.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3025456" y="18288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187256" y="1828800"/>
            <a:ext cx="541369" cy="329184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5159056" y="18288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34000" y="12192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Approx.</a:t>
            </a:r>
          </a:p>
          <a:p>
            <a:pPr algn="ctr"/>
            <a:r>
              <a:rPr lang="en-US" sz="2000" dirty="0" smtClean="0"/>
              <a:t> factor </a:t>
            </a:r>
            <a:r>
              <a:rPr lang="en-US" sz="2000" dirty="0" err="1" smtClean="0"/>
              <a:t>marginals</a:t>
            </a:r>
            <a:r>
              <a:rPr lang="en-US" sz="2000" dirty="0" smtClean="0"/>
              <a:t>  &amp; 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variable </a:t>
            </a:r>
            <a:r>
              <a:rPr lang="en-US" sz="2000" dirty="0" err="1" smtClean="0"/>
              <a:t>marginals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5" name="Picture 24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673654" y="2133600"/>
            <a:ext cx="949874" cy="32918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20456" y="22098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Global </a:t>
            </a:r>
            <a:r>
              <a:rPr lang="en-US" sz="2000" dirty="0" err="1" smtClean="0"/>
              <a:t>fugacities</a:t>
            </a:r>
            <a:endParaRPr lang="en-US" sz="2000" dirty="0" smtClean="0"/>
          </a:p>
        </p:txBody>
      </p:sp>
      <p:sp>
        <p:nvSpPr>
          <p:cNvPr id="21" name="Diamond 20"/>
          <p:cNvSpPr/>
          <p:nvPr/>
        </p:nvSpPr>
        <p:spPr>
          <a:xfrm>
            <a:off x="12700" y="12700"/>
            <a:ext cx="12700" cy="127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80528" y="4876800"/>
            <a:ext cx="8877302" cy="1401040"/>
          </a:xfrm>
          <a:prstGeom prst="rect">
            <a:avLst/>
          </a:prstGeom>
        </p:spPr>
      </p:pic>
      <p:pic>
        <p:nvPicPr>
          <p:cNvPr id="28" name="Picture 27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042573" y="3124200"/>
            <a:ext cx="5868222" cy="86797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28600" y="31242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Stationary distribution: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8600" y="42672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BFE parameterized by global </a:t>
            </a:r>
            <a:r>
              <a:rPr lang="en-US" sz="2400" dirty="0" err="1" smtClean="0">
                <a:solidFill>
                  <a:srgbClr val="002060"/>
                </a:solidFill>
              </a:rPr>
              <a:t>fugacities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52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Main Result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914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Our local optimization method is equivalent to solving the reverse problem of the Bethe approximation </a:t>
            </a:r>
            <a:endParaRPr lang="en-US" sz="2400" dirty="0">
              <a:solidFill>
                <a:srgbClr val="0070C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52400" y="1981200"/>
            <a:ext cx="8763000" cy="1393686"/>
            <a:chOff x="0" y="1066800"/>
            <a:chExt cx="8763000" cy="1393686"/>
          </a:xfrm>
        </p:grpSpPr>
        <p:sp>
          <p:nvSpPr>
            <p:cNvPr id="14" name="Rounded Rectangle 13"/>
            <p:cNvSpPr/>
            <p:nvPr/>
          </p:nvSpPr>
          <p:spPr>
            <a:xfrm>
              <a:off x="1676400" y="1066800"/>
              <a:ext cx="1371600" cy="1066800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00200" y="1066800"/>
              <a:ext cx="1447800" cy="914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Local </a:t>
              </a:r>
            </a:p>
            <a:p>
              <a:pPr algn="ctr"/>
              <a:r>
                <a:rPr lang="en-US" b="1" dirty="0" smtClean="0"/>
                <a:t>optimization </a:t>
              </a:r>
            </a:p>
            <a:p>
              <a:pPr algn="ctr"/>
              <a:r>
                <a:rPr lang="en-US" b="1" dirty="0" smtClean="0"/>
                <a:t>method</a:t>
              </a: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219200" y="1409700"/>
              <a:ext cx="3810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IguanaTex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457200" y="1265030"/>
              <a:ext cx="683964" cy="411370"/>
            </a:xfrm>
            <a:prstGeom prst="rect">
              <a:avLst/>
            </a:prstGeom>
          </p:spPr>
        </p:pic>
        <p:sp>
          <p:nvSpPr>
            <p:cNvPr id="25" name="Right Arrow 24"/>
            <p:cNvSpPr/>
            <p:nvPr/>
          </p:nvSpPr>
          <p:spPr>
            <a:xfrm>
              <a:off x="3200400" y="1409700"/>
              <a:ext cx="3810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0" y="17526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Service rates</a:t>
              </a:r>
              <a:endParaRPr lang="en-US" dirty="0"/>
            </a:p>
          </p:txBody>
        </p:sp>
        <p:pic>
          <p:nvPicPr>
            <p:cNvPr id="30" name="Picture 29" descr="IguanaTex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3657600" y="1295400"/>
              <a:ext cx="628972" cy="38245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200400" y="1752600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Approx. </a:t>
              </a:r>
            </a:p>
            <a:p>
              <a:pPr algn="ctr"/>
              <a:r>
                <a:rPr lang="en-US" dirty="0" smtClean="0"/>
                <a:t>Global </a:t>
              </a:r>
              <a:r>
                <a:rPr lang="en-US" dirty="0" err="1" smtClean="0"/>
                <a:t>fugacities</a:t>
              </a:r>
              <a:endParaRPr 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334000" y="1066800"/>
              <a:ext cx="1371600" cy="1143000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34000" y="1295400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Bethe</a:t>
              </a:r>
            </a:p>
            <a:p>
              <a:pPr algn="ctr"/>
              <a:r>
                <a:rPr lang="en-US" b="1" dirty="0" smtClean="0"/>
                <a:t>Approx.</a:t>
              </a: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6858000" y="1409700"/>
              <a:ext cx="3810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58000" y="1752600"/>
              <a:ext cx="1905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variable </a:t>
              </a:r>
              <a:r>
                <a:rPr lang="en-US" sz="2000" dirty="0" err="1" smtClean="0"/>
                <a:t>marginals</a:t>
              </a:r>
              <a:r>
                <a:rPr lang="en-US" sz="2000" dirty="0" smtClean="0"/>
                <a:t> </a:t>
              </a:r>
              <a:endParaRPr lang="en-US" sz="2000" dirty="0"/>
            </a:p>
          </p:txBody>
        </p:sp>
        <p:pic>
          <p:nvPicPr>
            <p:cNvPr id="36" name="Picture 35" descr="IguanaTex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7391400" y="1295400"/>
              <a:ext cx="674012" cy="405384"/>
            </a:xfrm>
            <a:prstGeom prst="rect">
              <a:avLst/>
            </a:prstGeom>
          </p:spPr>
        </p:pic>
        <p:sp>
          <p:nvSpPr>
            <p:cNvPr id="37" name="Right Arrow 36"/>
            <p:cNvSpPr/>
            <p:nvPr/>
          </p:nvSpPr>
          <p:spPr>
            <a:xfrm>
              <a:off x="4572000" y="1409700"/>
              <a:ext cx="3810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47700" y="39624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Theorem: </a:t>
            </a:r>
            <a:r>
              <a:rPr lang="en-US" sz="2400" dirty="0" smtClean="0"/>
              <a:t>Let</a:t>
            </a:r>
            <a:r>
              <a:rPr lang="en-US" sz="2400" dirty="0" smtClean="0">
                <a:solidFill>
                  <a:srgbClr val="0070C0"/>
                </a:solidFill>
              </a:rPr>
              <a:t>  </a:t>
            </a:r>
            <a:r>
              <a:rPr lang="en-US" sz="2400" dirty="0" smtClean="0"/>
              <a:t>        be the approximate </a:t>
            </a:r>
            <a:r>
              <a:rPr lang="en-US" sz="2400" dirty="0" err="1" smtClean="0"/>
              <a:t>fugacities</a:t>
            </a:r>
            <a:r>
              <a:rPr lang="en-US" sz="2400" dirty="0" smtClean="0"/>
              <a:t> obtained using our algorithm.  Then these are the unique </a:t>
            </a:r>
            <a:r>
              <a:rPr lang="en-US" sz="2400" dirty="0" err="1" smtClean="0"/>
              <a:t>fugacities</a:t>
            </a:r>
            <a:r>
              <a:rPr lang="en-US" sz="2400" dirty="0" smtClean="0"/>
              <a:t> for which, the desired serviced rates          can be obtained as the stationary points of the BFE parameterized by          .</a:t>
            </a:r>
            <a:endParaRPr lang="en-US" sz="2400" dirty="0"/>
          </a:p>
        </p:txBody>
      </p:sp>
      <p:pic>
        <p:nvPicPr>
          <p:cNvPr id="40" name="Picture 3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438400" y="4038600"/>
            <a:ext cx="533400" cy="324339"/>
          </a:xfrm>
          <a:prstGeom prst="rect">
            <a:avLst/>
          </a:prstGeom>
        </p:spPr>
      </p:pic>
      <p:pic>
        <p:nvPicPr>
          <p:cNvPr id="41" name="Picture 40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876800" y="4800600"/>
            <a:ext cx="547318" cy="32918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09600" y="3733800"/>
            <a:ext cx="79248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477000" y="5105400"/>
            <a:ext cx="533400" cy="324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228600"/>
            <a:ext cx="8991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rgbClr val="002060"/>
                </a:solidFill>
              </a:rPr>
              <a:t>Proof Outline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400" y="3200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Challenges in the reverse problem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39624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We have only single-node </a:t>
            </a:r>
            <a:r>
              <a:rPr lang="en-US" sz="2400" dirty="0" err="1" smtClean="0"/>
              <a:t>marginals</a:t>
            </a:r>
            <a:r>
              <a:rPr lang="en-US" sz="2400" dirty="0" smtClean="0"/>
              <a:t> (service rates) with us. What should we do about factor </a:t>
            </a:r>
            <a:r>
              <a:rPr lang="en-US" sz="2400" dirty="0" err="1" smtClean="0"/>
              <a:t>marginals</a:t>
            </a:r>
            <a:r>
              <a:rPr lang="en-US" sz="2400" dirty="0" smtClean="0"/>
              <a:t> ? </a:t>
            </a:r>
            <a:r>
              <a:rPr lang="en-US" sz="2400" dirty="0" smtClean="0">
                <a:solidFill>
                  <a:srgbClr val="0070C0"/>
                </a:solidFill>
              </a:rPr>
              <a:t>(Lemma 1)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Can we express the </a:t>
            </a:r>
            <a:r>
              <a:rPr lang="en-US" sz="2400" dirty="0" err="1" smtClean="0"/>
              <a:t>fugacities</a:t>
            </a:r>
            <a:r>
              <a:rPr lang="en-US" sz="2400" dirty="0" smtClean="0"/>
              <a:t> in terms of factor and variable </a:t>
            </a:r>
            <a:r>
              <a:rPr lang="en-US" sz="2400" dirty="0" err="1" smtClean="0"/>
              <a:t>marginals</a:t>
            </a:r>
            <a:r>
              <a:rPr lang="en-US" sz="2400" dirty="0" smtClean="0"/>
              <a:t> ? </a:t>
            </a:r>
            <a:r>
              <a:rPr lang="en-US" sz="2400" dirty="0" smtClean="0">
                <a:solidFill>
                  <a:srgbClr val="0070C0"/>
                </a:solidFill>
              </a:rPr>
              <a:t>(Lemma 2)</a:t>
            </a:r>
          </a:p>
        </p:txBody>
      </p:sp>
      <p:sp>
        <p:nvSpPr>
          <p:cNvPr id="15" name="Diamond 14"/>
          <p:cNvSpPr/>
          <p:nvPr/>
        </p:nvSpPr>
        <p:spPr>
          <a:xfrm>
            <a:off x="12700" y="12700"/>
            <a:ext cx="12700" cy="127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505200" y="1219200"/>
            <a:ext cx="1676400" cy="13716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05200" y="158183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Bethe </a:t>
            </a:r>
          </a:p>
          <a:p>
            <a:pPr algn="ctr"/>
            <a:r>
              <a:rPr lang="en-US" b="1" dirty="0" smtClean="0"/>
              <a:t>Approx.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2971800" y="18288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133600" y="1828800"/>
            <a:ext cx="541369" cy="329184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5334000" y="18288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562600" y="11430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Approx.</a:t>
            </a:r>
          </a:p>
          <a:p>
            <a:pPr algn="ctr"/>
            <a:r>
              <a:rPr lang="en-US" sz="2000" dirty="0" smtClean="0"/>
              <a:t> factor </a:t>
            </a:r>
            <a:r>
              <a:rPr lang="en-US" sz="2000" dirty="0" err="1" smtClean="0"/>
              <a:t>marginals</a:t>
            </a:r>
            <a:r>
              <a:rPr lang="en-US" sz="2000" dirty="0" smtClean="0"/>
              <a:t>  &amp; 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variable </a:t>
            </a:r>
            <a:r>
              <a:rPr lang="en-US" sz="2000" dirty="0" err="1" smtClean="0"/>
              <a:t>marginals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7" name="Picture 2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924800" y="2103230"/>
            <a:ext cx="471118" cy="28335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66800" y="22098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Global </a:t>
            </a:r>
            <a:r>
              <a:rPr lang="en-US" sz="2000" dirty="0" err="1" smtClean="0"/>
              <a:t>fugacities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Overview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Problem: </a:t>
            </a:r>
          </a:p>
          <a:p>
            <a:pPr lvl="1"/>
            <a:r>
              <a:rPr lang="en-US" dirty="0" smtClean="0"/>
              <a:t>Adaptive CSMA under the SINR model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Adaptive CSMA: </a:t>
            </a:r>
          </a:p>
          <a:p>
            <a:pPr lvl="1"/>
            <a:r>
              <a:rPr lang="en-US" dirty="0" smtClean="0"/>
              <a:t>Throughput optimal, but impractically slow convergence (Exponential in the network size)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Our contribution:</a:t>
            </a:r>
          </a:p>
          <a:p>
            <a:pPr lvl="1"/>
            <a:r>
              <a:rPr lang="en-US" dirty="0" smtClean="0"/>
              <a:t>Efficient and scalable method to compute CSMA parameters to support a desired service rate vector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Implications:</a:t>
            </a:r>
          </a:p>
          <a:p>
            <a:pPr lvl="1"/>
            <a:r>
              <a:rPr lang="en-US" sz="3300" dirty="0" smtClean="0">
                <a:solidFill>
                  <a:srgbClr val="002060"/>
                </a:solidFill>
              </a:rPr>
              <a:t>  </a:t>
            </a:r>
            <a:r>
              <a:rPr lang="en-US" sz="3100" b="1" dirty="0" smtClean="0"/>
              <a:t>Convergence rate: </a:t>
            </a:r>
            <a:r>
              <a:rPr lang="en-US" sz="3100" dirty="0" smtClean="0"/>
              <a:t>Depends only on size of local neighborhood</a:t>
            </a:r>
          </a:p>
          <a:p>
            <a:pPr lvl="1"/>
            <a:r>
              <a:rPr lang="en-US" sz="3100" dirty="0" smtClean="0"/>
              <a:t>  </a:t>
            </a:r>
            <a:r>
              <a:rPr lang="en-US" sz="3100" b="1" dirty="0" smtClean="0"/>
              <a:t>Accuracy: </a:t>
            </a:r>
            <a:r>
              <a:rPr lang="en-US" sz="3100" dirty="0" smtClean="0"/>
              <a:t>related to the Bethe approximation</a:t>
            </a:r>
          </a:p>
          <a:p>
            <a:pPr lvl="1"/>
            <a:r>
              <a:rPr lang="en-US" sz="3100" dirty="0" smtClean="0"/>
              <a:t>  </a:t>
            </a:r>
            <a:r>
              <a:rPr lang="en-US" sz="3100" b="1" dirty="0" smtClean="0"/>
              <a:t>Robustness: </a:t>
            </a:r>
            <a:r>
              <a:rPr lang="en-US" sz="3100" dirty="0" smtClean="0"/>
              <a:t>Robust to changes in service rates and topology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52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Lemma 1: Factor </a:t>
            </a:r>
            <a:r>
              <a:rPr lang="en-US" sz="3200" b="1" dirty="0" err="1" smtClean="0">
                <a:solidFill>
                  <a:srgbClr val="002060"/>
                </a:solidFill>
              </a:rPr>
              <a:t>marginals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maximise</a:t>
            </a:r>
            <a:r>
              <a:rPr lang="en-US" sz="3200" b="1" dirty="0" smtClean="0">
                <a:solidFill>
                  <a:srgbClr val="002060"/>
                </a:solidFill>
              </a:rPr>
              <a:t> entropy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990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  Characterize the stationary points of the Bethe free energy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04800" y="1676400"/>
            <a:ext cx="8610600" cy="2667000"/>
            <a:chOff x="304800" y="1752600"/>
            <a:chExt cx="8610600" cy="2667000"/>
          </a:xfrm>
        </p:grpSpPr>
        <p:sp>
          <p:nvSpPr>
            <p:cNvPr id="17" name="TextBox 16"/>
            <p:cNvSpPr txBox="1"/>
            <p:nvPr/>
          </p:nvSpPr>
          <p:spPr>
            <a:xfrm>
              <a:off x="381000" y="1828800"/>
              <a:ext cx="7848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Lemma 1: </a:t>
              </a:r>
              <a:r>
                <a:rPr lang="en-US" sz="2400" dirty="0" smtClean="0"/>
                <a:t>The factor </a:t>
              </a:r>
              <a:r>
                <a:rPr lang="en-US" sz="2400" dirty="0" err="1" smtClean="0"/>
                <a:t>marginals</a:t>
              </a:r>
              <a:r>
                <a:rPr lang="en-US" sz="2400" dirty="0" smtClean="0"/>
                <a:t>          at a stationary point of the BFE have a maximal entropy property subject to the local consistency constraints, </a:t>
              </a:r>
              <a:r>
                <a:rPr lang="en-US" sz="2400" dirty="0" err="1" smtClean="0"/>
                <a:t>i.e</a:t>
              </a:r>
              <a:r>
                <a:rPr lang="en-US" sz="2400" dirty="0" smtClean="0"/>
                <a:t>,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" y="1752600"/>
              <a:ext cx="8610600" cy="2667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IguanaTex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4419600" y="1905000"/>
              <a:ext cx="457200" cy="318940"/>
            </a:xfrm>
            <a:prstGeom prst="rect">
              <a:avLst/>
            </a:prstGeom>
          </p:spPr>
        </p:pic>
      </p:grpSp>
      <p:pic>
        <p:nvPicPr>
          <p:cNvPr id="13" name="Picture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048000" y="2667000"/>
            <a:ext cx="3760720" cy="161465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28600" y="4495800"/>
            <a:ext cx="8229600" cy="1569660"/>
            <a:chOff x="304800" y="4267200"/>
            <a:chExt cx="8229600" cy="1569660"/>
          </a:xfrm>
        </p:grpSpPr>
        <p:sp>
          <p:nvSpPr>
            <p:cNvPr id="22" name="TextBox 21"/>
            <p:cNvSpPr txBox="1"/>
            <p:nvPr/>
          </p:nvSpPr>
          <p:spPr>
            <a:xfrm>
              <a:off x="304800" y="4267200"/>
              <a:ext cx="8229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b. The local </a:t>
              </a:r>
              <a:r>
                <a:rPr lang="en-US" sz="2400" dirty="0" err="1" smtClean="0"/>
                <a:t>Gibbsian</a:t>
              </a:r>
              <a:r>
                <a:rPr lang="en-US" sz="2400" dirty="0" smtClean="0"/>
                <a:t> problems are essentially dual problems of the local maximum entropy problems with local </a:t>
              </a:r>
              <a:r>
                <a:rPr lang="en-US" sz="2400" dirty="0" err="1" smtClean="0"/>
                <a:t>fugacities</a:t>
              </a:r>
              <a:r>
                <a:rPr lang="en-US" sz="2400" dirty="0" smtClean="0"/>
                <a:t>               being the dual variables.  Further, the factor </a:t>
              </a:r>
              <a:r>
                <a:rPr lang="en-US" sz="2400" dirty="0" err="1" smtClean="0"/>
                <a:t>marginals</a:t>
              </a:r>
              <a:r>
                <a:rPr lang="en-US" sz="2400" dirty="0" smtClean="0"/>
                <a:t> and the dual variables are related as</a:t>
              </a:r>
            </a:p>
          </p:txBody>
        </p:sp>
        <p:pic>
          <p:nvPicPr>
            <p:cNvPr id="30" name="Picture 29" descr="IguanaTex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7620000" y="4724400"/>
              <a:ext cx="703849" cy="345959"/>
            </a:xfrm>
            <a:prstGeom prst="rect">
              <a:avLst/>
            </a:prstGeom>
          </p:spPr>
        </p:pic>
      </p:grpSp>
      <p:pic>
        <p:nvPicPr>
          <p:cNvPr id="27" name="Picture 2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781301" y="6019800"/>
            <a:ext cx="3581399" cy="640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524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Lemma 2: Global </a:t>
            </a:r>
            <a:r>
              <a:rPr lang="en-US" sz="3200" b="1" dirty="0" err="1" smtClean="0">
                <a:solidFill>
                  <a:srgbClr val="002060"/>
                </a:solidFill>
              </a:rPr>
              <a:t>fugacities</a:t>
            </a:r>
            <a:r>
              <a:rPr lang="en-US" sz="3200" b="1" dirty="0" smtClean="0">
                <a:solidFill>
                  <a:srgbClr val="002060"/>
                </a:solidFill>
              </a:rPr>
              <a:t> in terms of local solutions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304800" y="2209800"/>
            <a:ext cx="8610600" cy="3200400"/>
            <a:chOff x="228600" y="4953000"/>
            <a:chExt cx="8610600" cy="3200400"/>
          </a:xfrm>
        </p:grpSpPr>
        <p:sp>
          <p:nvSpPr>
            <p:cNvPr id="20" name="TextBox 19"/>
            <p:cNvSpPr txBox="1"/>
            <p:nvPr/>
          </p:nvSpPr>
          <p:spPr>
            <a:xfrm>
              <a:off x="381000" y="5029200"/>
              <a:ext cx="7848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Lemma 2: </a:t>
              </a:r>
              <a:r>
                <a:rPr lang="en-US" sz="2400" dirty="0" smtClean="0"/>
                <a:t>Approximate global </a:t>
              </a:r>
              <a:r>
                <a:rPr lang="en-US" sz="2400" dirty="0" err="1" smtClean="0"/>
                <a:t>fugacites</a:t>
              </a:r>
              <a:r>
                <a:rPr lang="en-US" sz="2400" dirty="0" smtClean="0"/>
                <a:t>          can be obtained as closed form functions of the factor </a:t>
              </a:r>
              <a:r>
                <a:rPr lang="en-US" sz="2400" dirty="0" err="1" smtClean="0"/>
                <a:t>marginals</a:t>
              </a:r>
              <a:r>
                <a:rPr lang="en-US" sz="2400" dirty="0" smtClean="0"/>
                <a:t>. Specifically, the global </a:t>
              </a:r>
              <a:r>
                <a:rPr lang="en-US" sz="2400" dirty="0" err="1" smtClean="0"/>
                <a:t>fugacities</a:t>
              </a:r>
              <a:r>
                <a:rPr lang="en-US" sz="2400" dirty="0" smtClean="0"/>
                <a:t> are related to the local </a:t>
              </a:r>
              <a:r>
                <a:rPr lang="en-US" sz="2400" dirty="0" err="1" smtClean="0"/>
                <a:t>fugacities</a:t>
              </a:r>
              <a:r>
                <a:rPr lang="en-US" sz="2400" dirty="0" smtClean="0"/>
                <a:t>             that define the factor </a:t>
              </a:r>
              <a:r>
                <a:rPr lang="en-US" sz="2400" dirty="0" err="1" smtClean="0"/>
                <a:t>marginals</a:t>
              </a:r>
              <a:r>
                <a:rPr lang="en-US" sz="2400" dirty="0" smtClean="0"/>
                <a:t> as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8600" y="4953000"/>
              <a:ext cx="8610600" cy="3200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IguanaTex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5410200" y="5105400"/>
              <a:ext cx="533400" cy="324339"/>
            </a:xfrm>
            <a:prstGeom prst="rect">
              <a:avLst/>
            </a:prstGeom>
          </p:spPr>
        </p:pic>
        <p:pic>
          <p:nvPicPr>
            <p:cNvPr id="15" name="Picture 14" descr="IguanaTex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7162800" y="5867400"/>
              <a:ext cx="703849" cy="345959"/>
            </a:xfrm>
            <a:prstGeom prst="rect">
              <a:avLst/>
            </a:prstGeom>
          </p:spPr>
        </p:pic>
      </p:grpSp>
      <p:pic>
        <p:nvPicPr>
          <p:cNvPr id="25" name="Picture 2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514600" y="4038600"/>
            <a:ext cx="3935742" cy="873804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133600" y="3962400"/>
            <a:ext cx="4876800" cy="1143000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28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Numerical results: Interference graph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781300" y="990601"/>
          <a:ext cx="3581400" cy="3649710"/>
        </p:xfrm>
        <a:graphic>
          <a:graphicData uri="http://schemas.openxmlformats.org/presentationml/2006/ole">
            <p:oleObj spid="_x0000_s2073" name="Acrobat Document" r:id="rId4" imgW="3495464" imgH="3562313" progId="AcroExch.Document.DC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50292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A randomly generated network of size 15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Each node corresponds to link in the network.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Two nodes share edge if they are within interference range </a:t>
            </a:r>
            <a:r>
              <a:rPr lang="en-US" sz="2400" i="1" dirty="0" smtClean="0"/>
              <a:t>R</a:t>
            </a:r>
            <a:r>
              <a:rPr lang="en-US" sz="2400" i="1" baseline="-25000" dirty="0" smtClean="0"/>
              <a:t>I</a:t>
            </a:r>
            <a:endParaRPr lang="en-US" sz="2400" baseline="-250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Convergence rate of local algorithm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fig_newton_conv_load40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95400"/>
            <a:ext cx="7924800" cy="369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3340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Y-axis: Gradient of the local </a:t>
            </a:r>
            <a:r>
              <a:rPr lang="en-US" sz="2400" dirty="0" err="1" smtClean="0"/>
              <a:t>Gibbsian</a:t>
            </a:r>
            <a:r>
              <a:rPr lang="en-US" sz="2400" dirty="0" smtClean="0"/>
              <a:t> objective function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Typically converges in 3 to 4 iterations (strict convexity and Newton’s method)</a:t>
            </a:r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191000" y="4724400"/>
            <a:ext cx="1676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Iteration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304798" y="2743201"/>
            <a:ext cx="2590801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Norm of gradient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Comparison with SGD based Adaptive CSMA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" y="5486400"/>
            <a:ext cx="81153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Y-axis:  Normalized error 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Simulated on randomly generated of network sizes 15 and 20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SGD is run for 10^10 slots, </a:t>
            </a:r>
            <a:r>
              <a:rPr lang="en-US" sz="2400" smtClean="0"/>
              <a:t>our algorithm: </a:t>
            </a:r>
            <a:r>
              <a:rPr lang="en-US" sz="2400" dirty="0" smtClean="0"/>
              <a:t>3-5 iterations!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19800" y="2209800"/>
            <a:ext cx="1752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114800" y="5562600"/>
            <a:ext cx="2438400" cy="348624"/>
          </a:xfrm>
          <a:prstGeom prst="rect">
            <a:avLst/>
          </a:prstGeom>
        </p:spPr>
      </p:pic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948967" y="1219201"/>
          <a:ext cx="6975834" cy="3911306"/>
        </p:xfrm>
        <a:graphic>
          <a:graphicData uri="http://schemas.openxmlformats.org/presentationml/2006/ole">
            <p:oleObj spid="_x0000_s1051" name="Acrobat Document" r:id="rId5" imgW="4943427" imgH="2771678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Concluding remarks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990601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Considered the adaptive CSMA algorithm under the SINR model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Approximated the global </a:t>
            </a:r>
            <a:r>
              <a:rPr lang="en-US" sz="2400" dirty="0" err="1" smtClean="0"/>
              <a:t>Gibbsian</a:t>
            </a:r>
            <a:r>
              <a:rPr lang="en-US" sz="2400" dirty="0" smtClean="0"/>
              <a:t> problem by using local </a:t>
            </a:r>
            <a:r>
              <a:rPr lang="en-US" sz="2400" dirty="0" err="1" smtClean="0"/>
              <a:t>Gibbsian</a:t>
            </a:r>
            <a:r>
              <a:rPr lang="en-US" sz="2400" dirty="0" smtClean="0"/>
              <a:t> problems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Proved equivalence to the reverse of the Bethe approximation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Order optimal convergence; Robustness to changes in topology and service 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16200000" flipH="1">
            <a:off x="4191000" y="2819400"/>
            <a:ext cx="381000" cy="381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diamond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5524500" y="1714500"/>
            <a:ext cx="457200" cy="381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diamond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5410200" y="3657600"/>
            <a:ext cx="762000" cy="1524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diamond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2971800" y="3810000"/>
            <a:ext cx="533400" cy="762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diamond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2819400" y="1676400"/>
            <a:ext cx="609600" cy="381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diamond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685800" y="4648200"/>
            <a:ext cx="685800" cy="762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diamond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96200" y="5334000"/>
            <a:ext cx="990600" cy="2286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diamond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V="1">
            <a:off x="8305800" y="1524000"/>
            <a:ext cx="381000" cy="381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diamond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42900" y="1943100"/>
            <a:ext cx="914400" cy="2286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diamond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43100" y="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Single hop network </a:t>
            </a:r>
            <a:endParaRPr lang="en-US" sz="3200" b="1" dirty="0">
              <a:solidFill>
                <a:srgbClr val="002060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133600" y="762000"/>
            <a:ext cx="4648200" cy="4419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781800" y="609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Aharoni" pitchFamily="2" charset="-79"/>
              </a:rPr>
              <a:t>Interferers</a:t>
            </a:r>
            <a:endParaRPr lang="en-US" dirty="0"/>
          </a:p>
        </p:txBody>
      </p:sp>
      <p:cxnSp>
        <p:nvCxnSpPr>
          <p:cNvPr id="43" name="Curved Connector 42"/>
          <p:cNvCxnSpPr/>
          <p:nvPr/>
        </p:nvCxnSpPr>
        <p:spPr>
          <a:xfrm rot="10800000" flipV="1">
            <a:off x="6019800" y="762000"/>
            <a:ext cx="762000" cy="457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ey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2286000"/>
            <a:ext cx="1066800" cy="840993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286000" y="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Basic CSMA</a:t>
            </a:r>
            <a:endParaRPr lang="en-US" sz="3200" b="1" dirty="0">
              <a:solidFill>
                <a:srgbClr val="002060"/>
              </a:solidFill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65587E-6 C 0.02396 0.03192 0.05938 0.06522 0.08819 0.07863 C 0.13125 0.09991 0.17292 0.108 0.18108 0.09713 C 0.1875 0.0865 0.15833 0.0599 0.11528 0.03862 C 0.08646 0.02521 0.03368 0.01596 -0.0125 0.01457 C -0.05747 0.01596 -0.11181 0.02521 -0.14062 0.03862 C -0.18385 0.0599 -0.2125 0.0865 -0.20469 0.09713 C -0.19653 0.108 -0.15521 0.09991 -0.11354 0.07863 C -0.08472 0.06522 -0.04809 0.03192 -0.02535 -1.65587E-6 C -0.00156 -0.0333 0.01458 -0.07724 0.01458 -0.10522 C 0.01458 -0.14778 0.00347 -0.18108 -0.0125 -0.18108 C -0.02708 -0.18108 -0.03993 -0.14778 -0.03993 -0.10522 C -0.03993 -0.07724 -0.0224 -0.0333 -1.11022E-16 -1.65587E-6 Z " pathEditMode="relative" rAng="0" ptsTypes="fffffffffffff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1" animBg="1"/>
      <p:bldP spid="41" grpId="0"/>
      <p:bldP spid="4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16200000" flipH="1">
            <a:off x="2590800" y="3581400"/>
            <a:ext cx="381000" cy="381000"/>
          </a:xfrm>
          <a:prstGeom prst="line">
            <a:avLst/>
          </a:prstGeom>
          <a:ln>
            <a:solidFill>
              <a:schemeClr val="tx1"/>
            </a:solidFill>
            <a:headEnd type="diamond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3924300" y="2476500"/>
            <a:ext cx="457200" cy="381000"/>
          </a:xfrm>
          <a:prstGeom prst="line">
            <a:avLst/>
          </a:prstGeom>
          <a:ln>
            <a:solidFill>
              <a:srgbClr val="00B050"/>
            </a:solidFill>
            <a:headEnd type="diamond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3810000" y="4419600"/>
            <a:ext cx="762000" cy="152400"/>
          </a:xfrm>
          <a:prstGeom prst="line">
            <a:avLst/>
          </a:prstGeom>
          <a:ln>
            <a:solidFill>
              <a:srgbClr val="FF0000"/>
            </a:solidFill>
            <a:headEnd type="diamond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1371600" y="4572000"/>
            <a:ext cx="533400" cy="76200"/>
          </a:xfrm>
          <a:prstGeom prst="line">
            <a:avLst/>
          </a:prstGeom>
          <a:ln>
            <a:solidFill>
              <a:srgbClr val="FF0000"/>
            </a:solidFill>
            <a:headEnd type="diamond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V="1">
            <a:off x="1219200" y="2438400"/>
            <a:ext cx="609600" cy="381000"/>
          </a:xfrm>
          <a:prstGeom prst="line">
            <a:avLst/>
          </a:prstGeom>
          <a:ln>
            <a:solidFill>
              <a:srgbClr val="00B050"/>
            </a:solidFill>
            <a:headEnd type="diamond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33400" y="1524000"/>
            <a:ext cx="4648200" cy="4419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/>
          <p:nvPr/>
        </p:nvCxnSpPr>
        <p:spPr>
          <a:xfrm rot="5400000">
            <a:off x="4559588" y="1511587"/>
            <a:ext cx="939225" cy="13716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0" y="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Basic CSMA</a:t>
            </a:r>
            <a:endParaRPr lang="en-US" sz="3200" b="1" dirty="0">
              <a:solidFill>
                <a:srgbClr val="002060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685800"/>
            <a:ext cx="46482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interferers  are </a:t>
            </a:r>
            <a:r>
              <a:rPr lang="en-US" sz="3600" dirty="0" smtClean="0">
                <a:solidFill>
                  <a:srgbClr val="00B050"/>
                </a:solidFill>
              </a:rPr>
              <a:t>on </a:t>
            </a:r>
            <a:endParaRPr lang="en-US" sz="2400" dirty="0"/>
          </a:p>
        </p:txBody>
      </p:sp>
      <p:sp>
        <p:nvSpPr>
          <p:cNvPr id="19" name="Down Arrow 18"/>
          <p:cNvSpPr/>
          <p:nvPr/>
        </p:nvSpPr>
        <p:spPr>
          <a:xfrm>
            <a:off x="6400800" y="16764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15000" y="228600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Link ‘</a:t>
            </a:r>
            <a:r>
              <a:rPr lang="en-US" sz="2400" dirty="0" err="1" smtClean="0"/>
              <a:t>i</a:t>
            </a:r>
            <a:r>
              <a:rPr lang="en-US" sz="2400" dirty="0" smtClean="0"/>
              <a:t>’ will not transmit</a:t>
            </a:r>
            <a:endParaRPr lang="en-US" sz="2400" dirty="0"/>
          </a:p>
        </p:txBody>
      </p:sp>
      <p:cxnSp>
        <p:nvCxnSpPr>
          <p:cNvPr id="23" name="Curved Connector 9"/>
          <p:cNvCxnSpPr/>
          <p:nvPr/>
        </p:nvCxnSpPr>
        <p:spPr>
          <a:xfrm rot="10800000" flipV="1">
            <a:off x="1676400" y="1600200"/>
            <a:ext cx="3962400" cy="110443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667000" y="4114800"/>
            <a:ext cx="667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Link </a:t>
            </a:r>
            <a:r>
              <a:rPr lang="en-US" dirty="0" err="1" smtClean="0"/>
              <a:t>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16200000" flipH="1">
            <a:off x="2590800" y="3581400"/>
            <a:ext cx="381000" cy="381000"/>
          </a:xfrm>
          <a:prstGeom prst="line">
            <a:avLst/>
          </a:prstGeom>
          <a:ln>
            <a:solidFill>
              <a:schemeClr val="tx1"/>
            </a:solidFill>
            <a:headEnd type="diamond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3924300" y="2476500"/>
            <a:ext cx="457200" cy="381000"/>
          </a:xfrm>
          <a:prstGeom prst="line">
            <a:avLst/>
          </a:prstGeom>
          <a:ln>
            <a:solidFill>
              <a:srgbClr val="FF0000"/>
            </a:solidFill>
            <a:headEnd type="diamond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3810000" y="4419600"/>
            <a:ext cx="762000" cy="152400"/>
          </a:xfrm>
          <a:prstGeom prst="line">
            <a:avLst/>
          </a:prstGeom>
          <a:ln>
            <a:solidFill>
              <a:srgbClr val="FF0000"/>
            </a:solidFill>
            <a:headEnd type="diamond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1371600" y="4572000"/>
            <a:ext cx="533400" cy="76200"/>
          </a:xfrm>
          <a:prstGeom prst="line">
            <a:avLst/>
          </a:prstGeom>
          <a:ln>
            <a:solidFill>
              <a:srgbClr val="FF0000"/>
            </a:solidFill>
            <a:headEnd type="diamond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V="1">
            <a:off x="1219200" y="2438400"/>
            <a:ext cx="609600" cy="381000"/>
          </a:xfrm>
          <a:prstGeom prst="line">
            <a:avLst/>
          </a:prstGeom>
          <a:ln>
            <a:solidFill>
              <a:srgbClr val="FF0000"/>
            </a:solidFill>
            <a:headEnd type="diamond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33400" y="1524000"/>
            <a:ext cx="4648200" cy="4419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/>
          <p:nvPr/>
        </p:nvCxnSpPr>
        <p:spPr>
          <a:xfrm rot="10800000" flipV="1">
            <a:off x="4876801" y="1727774"/>
            <a:ext cx="838201" cy="71062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19600" y="685800"/>
            <a:ext cx="4114800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interferers are </a:t>
            </a:r>
            <a:r>
              <a:rPr lang="en-US" sz="4000" dirty="0" smtClean="0">
                <a:solidFill>
                  <a:srgbClr val="FF0000"/>
                </a:solidFill>
              </a:rPr>
              <a:t>off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19" name="Down Arrow 18"/>
          <p:cNvSpPr/>
          <p:nvPr/>
        </p:nvSpPr>
        <p:spPr>
          <a:xfrm>
            <a:off x="6400800" y="16764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to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2362200"/>
            <a:ext cx="2247900" cy="2247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14600" y="4114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800600" y="5334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Access Probability at link </a:t>
            </a:r>
            <a:r>
              <a:rPr lang="en-US" sz="2800" b="1" dirty="0" err="1" smtClean="0"/>
              <a:t>i</a:t>
            </a:r>
            <a:endParaRPr lang="en-US" sz="2800" b="1" dirty="0"/>
          </a:p>
        </p:txBody>
      </p:sp>
      <p:pic>
        <p:nvPicPr>
          <p:cNvPr id="20" name="Picture 1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086600" y="4876800"/>
            <a:ext cx="443821" cy="305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86000" y="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Basic CSMA</a:t>
            </a:r>
            <a:endParaRPr lang="en-US" sz="3200" b="1" dirty="0">
              <a:solidFill>
                <a:srgbClr val="002060"/>
              </a:solidFill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rgbClr val="002060"/>
                </a:solidFill>
              </a:rPr>
              <a:t>Distributed scheduling &amp; 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Throughput optimality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Maximum weight scheduling [</a:t>
            </a:r>
            <a:r>
              <a:rPr lang="en-US" sz="2400" dirty="0" err="1" smtClean="0"/>
              <a:t>Tassiulas</a:t>
            </a:r>
            <a:r>
              <a:rPr lang="en-US" sz="2400" dirty="0" smtClean="0"/>
              <a:t> &amp; </a:t>
            </a:r>
            <a:r>
              <a:rPr lang="en-US" sz="2400" dirty="0" err="1" smtClean="0"/>
              <a:t>Ephremides</a:t>
            </a:r>
            <a:r>
              <a:rPr lang="en-US" sz="2400" dirty="0" smtClean="0"/>
              <a:t>] </a:t>
            </a:r>
          </a:p>
          <a:p>
            <a:pPr lvl="1"/>
            <a:r>
              <a:rPr lang="en-US" sz="2400" dirty="0" smtClean="0"/>
              <a:t>Centralized </a:t>
            </a:r>
          </a:p>
          <a:p>
            <a:pPr lvl="1"/>
            <a:r>
              <a:rPr lang="en-US" sz="2400" dirty="0" smtClean="0"/>
              <a:t>Throughput optimal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Adaptive CSMA [Jiang &amp; </a:t>
            </a:r>
            <a:r>
              <a:rPr lang="en-US" sz="2400" dirty="0" err="1" smtClean="0"/>
              <a:t>Walrand</a:t>
            </a:r>
            <a:r>
              <a:rPr lang="en-US" sz="2400" dirty="0" smtClean="0"/>
              <a:t>], [</a:t>
            </a:r>
            <a:r>
              <a:rPr lang="en-US" sz="2400" dirty="0" err="1" smtClean="0"/>
              <a:t>Srikant</a:t>
            </a:r>
            <a:r>
              <a:rPr lang="en-US" sz="2400" dirty="0" smtClean="0"/>
              <a:t> et. al.], [</a:t>
            </a:r>
            <a:r>
              <a:rPr lang="en-US" sz="2400" dirty="0" err="1" smtClean="0"/>
              <a:t>Rajagopalan</a:t>
            </a:r>
            <a:r>
              <a:rPr lang="en-US" sz="2400" dirty="0" smtClean="0"/>
              <a:t> &amp; Shah]</a:t>
            </a:r>
          </a:p>
          <a:p>
            <a:pPr lvl="1"/>
            <a:r>
              <a:rPr lang="en-US" sz="2400" dirty="0" smtClean="0"/>
              <a:t>Distributed</a:t>
            </a:r>
          </a:p>
          <a:p>
            <a:pPr lvl="1"/>
            <a:r>
              <a:rPr lang="en-US" sz="2400" dirty="0" smtClean="0"/>
              <a:t>Throughput optimal</a:t>
            </a:r>
          </a:p>
          <a:p>
            <a:pPr lvl="1"/>
            <a:r>
              <a:rPr lang="en-US" sz="2400" b="1" dirty="0" smtClean="0"/>
              <a:t>Key idea: </a:t>
            </a:r>
            <a:r>
              <a:rPr lang="en-US" sz="2400" dirty="0" smtClean="0"/>
              <a:t>Adapt the attempt rates (</a:t>
            </a:r>
            <a:r>
              <a:rPr lang="en-US" sz="2400" dirty="0" err="1" smtClean="0"/>
              <a:t>fugacities</a:t>
            </a:r>
            <a:r>
              <a:rPr lang="en-US" sz="2400" dirty="0" smtClean="0"/>
              <a:t>) based on empirical service rates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The forward and reverse problems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76600" y="990600"/>
            <a:ext cx="2590800" cy="914400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Access Probabilities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52800" y="4495800"/>
            <a:ext cx="2590800" cy="914400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Service Rates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038600" y="1981200"/>
            <a:ext cx="5334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25908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Forward  Problem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25908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Reverse Problem</a:t>
            </a:r>
            <a:endParaRPr lang="en-US" sz="2400" b="1" dirty="0"/>
          </a:p>
        </p:txBody>
      </p:sp>
      <p:sp>
        <p:nvSpPr>
          <p:cNvPr id="12" name="Up Arrow 11"/>
          <p:cNvSpPr/>
          <p:nvPr/>
        </p:nvSpPr>
        <p:spPr>
          <a:xfrm>
            <a:off x="4953000" y="2895600"/>
            <a:ext cx="457200" cy="1219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8"/>
          <p:cNvGrpSpPr/>
          <p:nvPr/>
        </p:nvGrpSpPr>
        <p:grpSpPr>
          <a:xfrm>
            <a:off x="990600" y="3200400"/>
            <a:ext cx="1499923" cy="687772"/>
            <a:chOff x="1213649" y="3642606"/>
            <a:chExt cx="1499923" cy="687772"/>
          </a:xfrm>
        </p:grpSpPr>
        <p:sp>
          <p:nvSpPr>
            <p:cNvPr id="14" name="Rounded Rectangle 13"/>
            <p:cNvSpPr/>
            <p:nvPr/>
          </p:nvSpPr>
          <p:spPr>
            <a:xfrm rot="20504223">
              <a:off x="1263387" y="3701971"/>
              <a:ext cx="1347022" cy="567524"/>
            </a:xfrm>
            <a:prstGeom prst="roundRect">
              <a:avLst/>
            </a:prstGeom>
            <a:ln w="6032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20504223">
              <a:off x="1265675" y="3791240"/>
              <a:ext cx="1447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  <a:latin typeface="Aharoni" pitchFamily="2" charset="-79"/>
                  <a:cs typeface="Aharoni" pitchFamily="2" charset="-79"/>
                </a:rPr>
                <a:t>NP- HARD</a:t>
              </a:r>
              <a:endParaRPr lang="en-US" sz="2000" b="1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17" name="Picture 16" descr="PowerPoint Filter for Stamp Effec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504223">
              <a:off x="1213649" y="3642606"/>
              <a:ext cx="1473794" cy="687772"/>
            </a:xfrm>
            <a:prstGeom prst="rect">
              <a:avLst/>
            </a:prstGeom>
          </p:spPr>
        </p:pic>
      </p:grpSp>
      <p:grpSp>
        <p:nvGrpSpPr>
          <p:cNvPr id="4" name="Group 19"/>
          <p:cNvGrpSpPr/>
          <p:nvPr/>
        </p:nvGrpSpPr>
        <p:grpSpPr>
          <a:xfrm>
            <a:off x="6324600" y="3124200"/>
            <a:ext cx="1499923" cy="687772"/>
            <a:chOff x="1213649" y="3642606"/>
            <a:chExt cx="1499923" cy="687772"/>
          </a:xfrm>
        </p:grpSpPr>
        <p:sp>
          <p:nvSpPr>
            <p:cNvPr id="21" name="Rounded Rectangle 20"/>
            <p:cNvSpPr/>
            <p:nvPr/>
          </p:nvSpPr>
          <p:spPr>
            <a:xfrm rot="20504223">
              <a:off x="1263387" y="3701971"/>
              <a:ext cx="1347022" cy="567524"/>
            </a:xfrm>
            <a:prstGeom prst="roundRect">
              <a:avLst/>
            </a:prstGeom>
            <a:ln w="6032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 rot="20504223">
              <a:off x="1265675" y="3791240"/>
              <a:ext cx="1447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  <a:latin typeface="Aharoni" pitchFamily="2" charset="-79"/>
                  <a:cs typeface="Aharoni" pitchFamily="2" charset="-79"/>
                </a:rPr>
                <a:t>NP- HARD</a:t>
              </a:r>
              <a:endParaRPr lang="en-US" sz="2000" b="1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23" name="Picture 22" descr="PowerPoint Filter for Stamp Effec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504223">
              <a:off x="1213649" y="3642606"/>
              <a:ext cx="1473794" cy="687772"/>
            </a:xfrm>
            <a:prstGeom prst="rect">
              <a:avLst/>
            </a:prstGeom>
          </p:spPr>
        </p:pic>
      </p:grpSp>
      <p:pic>
        <p:nvPicPr>
          <p:cNvPr id="25" name="Picture 2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286001" y="4800600"/>
            <a:ext cx="734683" cy="441876"/>
          </a:xfrm>
          <a:prstGeom prst="rect">
            <a:avLst/>
          </a:prstGeom>
        </p:spPr>
      </p:pic>
      <p:pic>
        <p:nvPicPr>
          <p:cNvPr id="26" name="Picture 2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286000" y="1295400"/>
            <a:ext cx="726697" cy="4418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1000" y="6172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Adaptive CSMA </a:t>
            </a:r>
            <a:r>
              <a:rPr lang="en-US" sz="2400" dirty="0" smtClean="0"/>
              <a:t>– Solves the reverse problem through SGD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1878E-6 L -0.00416 0.160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2581E-6 L 3.33333E-6 -0.1332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8" grpId="1" animBg="1"/>
      <p:bldP spid="9" grpId="0"/>
      <p:bldP spid="10" grpId="0" build="allAtOnce"/>
      <p:bldP spid="12" grpId="0" animBg="1"/>
      <p:bldP spid="12" grpId="1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600200" y="4571998"/>
            <a:ext cx="7003622" cy="187869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52400" y="1524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Adaptive CSMA [Jiang L, </a:t>
            </a:r>
            <a:r>
              <a:rPr lang="en-US" sz="3200" b="1" dirty="0" err="1" smtClean="0">
                <a:solidFill>
                  <a:srgbClr val="002060"/>
                </a:solidFill>
              </a:rPr>
              <a:t>Walrand</a:t>
            </a:r>
            <a:r>
              <a:rPr lang="en-US" sz="3200" b="1" dirty="0" smtClean="0">
                <a:solidFill>
                  <a:srgbClr val="002060"/>
                </a:solidFill>
              </a:rPr>
              <a:t> J]</a:t>
            </a:r>
            <a:endParaRPr lang="en-US" sz="3200" b="1" dirty="0"/>
          </a:p>
        </p:txBody>
      </p:sp>
      <p:sp>
        <p:nvSpPr>
          <p:cNvPr id="58" name="Left Brace 57"/>
          <p:cNvSpPr/>
          <p:nvPr/>
        </p:nvSpPr>
        <p:spPr>
          <a:xfrm rot="16200000">
            <a:off x="6172200" y="6096000"/>
            <a:ext cx="228600" cy="990600"/>
          </a:xfrm>
          <a:prstGeom prst="leftBrace">
            <a:avLst>
              <a:gd name="adj1" fmla="val 19731"/>
              <a:gd name="adj2" fmla="val 46782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7010400" y="6488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Estimate of gradient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" name="Group 110"/>
          <p:cNvGrpSpPr/>
          <p:nvPr/>
        </p:nvGrpSpPr>
        <p:grpSpPr>
          <a:xfrm>
            <a:off x="1752600" y="2895599"/>
            <a:ext cx="7086600" cy="1013189"/>
            <a:chOff x="609600" y="1752600"/>
            <a:chExt cx="7010400" cy="1079193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914400" y="2286000"/>
              <a:ext cx="6705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914400" y="2133600"/>
              <a:ext cx="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886200" y="2133600"/>
              <a:ext cx="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781800" y="2133600"/>
              <a:ext cx="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219200" y="2209800"/>
              <a:ext cx="0" cy="1524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362200" y="2209800"/>
              <a:ext cx="0" cy="1524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667000" y="2209800"/>
              <a:ext cx="0" cy="1524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276600" y="2209800"/>
              <a:ext cx="0" cy="1524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971800" y="2209800"/>
              <a:ext cx="0" cy="1524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581400" y="2209800"/>
              <a:ext cx="0" cy="1524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524000" y="2209800"/>
              <a:ext cx="0" cy="1524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4114800" y="2209800"/>
              <a:ext cx="0" cy="1524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419600" y="2209800"/>
              <a:ext cx="0" cy="1524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4724400" y="2209800"/>
              <a:ext cx="0" cy="1524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4953000" y="2209800"/>
              <a:ext cx="0" cy="1524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5257800" y="2209800"/>
              <a:ext cx="0" cy="1524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966452" y="2239585"/>
              <a:ext cx="0" cy="16232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5486400" y="2209800"/>
              <a:ext cx="0" cy="1524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791200" y="2209800"/>
              <a:ext cx="0" cy="1524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6019800" y="2209800"/>
              <a:ext cx="0" cy="1524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248400" y="2209800"/>
              <a:ext cx="0" cy="1524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77000" y="2209800"/>
              <a:ext cx="0" cy="1524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010400" y="2209800"/>
              <a:ext cx="0" cy="1524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7239000" y="2209800"/>
              <a:ext cx="0" cy="1524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609600" y="24384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T=1</a:t>
              </a:r>
              <a:endParaRPr lang="en-US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657600" y="2438400"/>
              <a:ext cx="533400" cy="393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T=2</a:t>
              </a:r>
              <a:endParaRPr lang="en-US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477000" y="2438401"/>
              <a:ext cx="533400" cy="393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T=3</a:t>
              </a:r>
              <a:endParaRPr lang="en-US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38200" y="17526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t=1</a:t>
              </a:r>
              <a:endParaRPr 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295400" y="1752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2</a:t>
              </a:r>
              <a:endParaRPr lang="en-US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815690" y="1752601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209800" y="1752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514600" y="1752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28600" y="2971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Two Time scales: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8600" y="44958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Adaptive 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CSMA: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54" name="Picture 53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523999" y="1055812"/>
            <a:ext cx="7467601" cy="1382587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28600" y="838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Basic 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CSMA: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44" grpId="0"/>
      <p:bldP spid="45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9445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Stationary distribution and Service rates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6" name="Picture 1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657600" y="2133600"/>
            <a:ext cx="4747260" cy="758952"/>
          </a:xfrm>
          <a:prstGeom prst="rect">
            <a:avLst/>
          </a:prstGeom>
        </p:spPr>
      </p:pic>
      <p:sp>
        <p:nvSpPr>
          <p:cNvPr id="64" name="Rounded Rectangle 63"/>
          <p:cNvSpPr/>
          <p:nvPr/>
        </p:nvSpPr>
        <p:spPr>
          <a:xfrm>
            <a:off x="3162300" y="1981200"/>
            <a:ext cx="54102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4953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Service Rates: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9" name="Picture 1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200401" y="4952999"/>
            <a:ext cx="5191505" cy="615716"/>
          </a:xfrm>
          <a:prstGeom prst="rect">
            <a:avLst/>
          </a:prstGeom>
        </p:spPr>
      </p:pic>
      <p:cxnSp>
        <p:nvCxnSpPr>
          <p:cNvPr id="22" name="Curved Connector 21"/>
          <p:cNvCxnSpPr/>
          <p:nvPr/>
        </p:nvCxnSpPr>
        <p:spPr>
          <a:xfrm rot="10800000" flipV="1">
            <a:off x="3048000" y="2667000"/>
            <a:ext cx="1752600" cy="609600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1000" y="30480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Normalization constant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048000" y="4724400"/>
            <a:ext cx="56388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5105400" y="3505200"/>
            <a:ext cx="4572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>
            <a:off x="5867400" y="3505200"/>
            <a:ext cx="457200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657600" y="35052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Forward</a:t>
            </a:r>
          </a:p>
          <a:p>
            <a:r>
              <a:rPr lang="en-US" sz="2000" dirty="0" smtClean="0"/>
              <a:t>problem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553200" y="35052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Reverse</a:t>
            </a:r>
          </a:p>
          <a:p>
            <a:r>
              <a:rPr lang="en-US" sz="2000" dirty="0" smtClean="0"/>
              <a:t>problem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457200" y="990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The stationary distribution induced by the basic CSMA: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 animBg="1"/>
      <p:bldP spid="32" grpId="0" animBg="1"/>
      <p:bldP spid="33" grpId="0" animBg="1"/>
      <p:bldP spid="34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81.75"/>
  <p:tag name="LATEXADDIN" val="\documentclass{article}&#10;\usepackage{amsmath}&#10;\pagestyle{empty}&#10;\begin{document}&#10;$q_i$&#10;&#10;&#10;&#10;\end{document}"/>
  <p:tag name="IGUANATEXSIZE" val="20"/>
  <p:tag name="IGUANATEXCURSOR" val="82"/>
  <p:tag name="TRANSPARENCY" val="True"/>
  <p:tag name="FILENAME" val=""/>
  <p:tag name="INPUTTYPE" val="0"/>
  <p:tag name="LATEXENGINEID" val="0"/>
  <p:tag name="TEMPFOLDER" val="C:\Users\swamy\Documents\Tex Add-in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07"/>
  <p:tag name="LATEXADDIN" val="\documentclass{article}&#10;\usepackage{amsmath}&#10;\pagestyle{empty}&#10;\begin{document}&#10;$\{s_i\}$&#10;&#10;&#10;&#10;\end{document}"/>
  <p:tag name="IGUANATEXSIZE" val="20"/>
  <p:tag name="IGUANATEXCURSOR" val="86"/>
  <p:tag name="TRANSPARENCY" val="True"/>
  <p:tag name="FILENAME" val=""/>
  <p:tag name="INPUTTYPE" val="0"/>
  <p:tag name="LATEXENGINEID" val="0"/>
  <p:tag name="TEMPFOLDER" val=".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04.75"/>
  <p:tag name="LATEXADDIN" val="\documentclass{article}&#10;\usepackage{amsmath}&#10;\pagestyle{empty}&#10;\begin{document}&#10;$\{r_i\}$&#10;&#10;&#10;&#10;\end{document}"/>
  <p:tag name="IGUANATEXSIZE" val="20"/>
  <p:tag name="IGUANATEXCURSOR" val="84"/>
  <p:tag name="TRANSPARENCY" val="True"/>
  <p:tag name="FILENAME" val=""/>
  <p:tag name="INPUTTYPE" val="0"/>
  <p:tag name="LATEXENGINEID" val="0"/>
  <p:tag name="TEMPFOLDER" val=".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07"/>
  <p:tag name="LATEXADDIN" val="\documentclass{article}&#10;\usepackage{amsmath}&#10;\pagestyle{empty}&#10;\begin{document}&#10;$\{s_i\}$&#10;&#10;&#10;&#10;\end{document}"/>
  <p:tag name="IGUANATEXSIZE" val="20"/>
  <p:tag name="IGUANATEXCURSOR" val="86"/>
  <p:tag name="TRANSPARENCY" val="True"/>
  <p:tag name="FILENAME" val=""/>
  <p:tag name="INPUTTYPE" val="0"/>
  <p:tag name="LATEXENGINEID" val="0"/>
  <p:tag name="TEMPFOLDER" val=".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265.5"/>
  <p:tag name="LATEXADDIN" val="\documentclass{article}&#10;\usepackage{amsmath}&#10;\pagestyle{empty}&#10;\begin{document}&#10;$\{\beta_{ij}\}$&#10;&#10;&#10;&#10;\end{document}"/>
  <p:tag name="IGUANATEXSIZE" val="20"/>
  <p:tag name="IGUANATEXCURSOR" val="93"/>
  <p:tag name="TRANSPARENCY" val="True"/>
  <p:tag name="FILENAME" val=""/>
  <p:tag name="INPUTTYPE" val="0"/>
  <p:tag name="LATEXENGINEID" val="0"/>
  <p:tag name="TEMPFOLDER" val=".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04.75"/>
  <p:tag name="LATEXADDIN" val="\documentclass{article}&#10;\usepackage{amsmath}&#10;\pagestyle{empty}&#10;\begin{document}&#10;$\{\tilde{r}_i\}$&#10;&#10;&#10;&#10;\end{document}"/>
  <p:tag name="IGUANATEXSIZE" val="20"/>
  <p:tag name="IGUANATEXCURSOR" val="94"/>
  <p:tag name="TRANSPARENCY" val="True"/>
  <p:tag name="FILENAME" val=""/>
  <p:tag name="INPUTTYPE" val="0"/>
  <p:tag name="LATEXENGINEID" val="0"/>
  <p:tag name="TEMPFOLDER" val=".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137.25"/>
  <p:tag name="LATEXADDIN" val="\documentclass{article}&#10;\usepackage{amsmath}&#10;\pagestyle{empty}&#10;\begin{document}&#10;$R_I$&#10;&#10;&#10;&#10;\end{document}"/>
  <p:tag name="IGUANATEXSIZE" val="20"/>
  <p:tag name="IGUANATEXCURSOR" val="85"/>
  <p:tag name="TRANSPARENCY" val="True"/>
  <p:tag name="FILENAME" val=""/>
  <p:tag name="INPUTTYPE" val="0"/>
  <p:tag name="LATEXENGINEID" val="0"/>
  <p:tag name="TEMPFOLDER" val=".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57.25"/>
  <p:tag name="LATEXADDIN" val="\documentclass{article}&#10;\usepackage{amsmath}&#10;\pagestyle{empty}&#10;\begin{document}&#10;$x_i \in \{0,1\}$&#10;&#10;&#10;&#10;\end{document}"/>
  <p:tag name="IGUANATEXSIZE" val="20"/>
  <p:tag name="IGUANATEXCURSOR" val="97"/>
  <p:tag name="TRANSPARENCY" val="True"/>
  <p:tag name="FILENAME" val=""/>
  <p:tag name="INPUTTYPE" val="0"/>
  <p:tag name="LATEXENGINEID" val="0"/>
  <p:tag name="TEMPFOLDER" val=".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24.5"/>
  <p:tag name="LATEXADDIN" val="\documentclass{article}&#10;\usepackage{amsmath}&#10;\pagestyle{empty}&#10;\begin{document}&#10;$\left(||d||^{-\alpha}\right)$&#10;&#10;&#10;&#10;\end{document}"/>
  <p:tag name="IGUANATEXSIZE" val="20"/>
  <p:tag name="IGUANATEXCURSOR" val="109"/>
  <p:tag name="TRANSPARENCY" val="True"/>
  <p:tag name="FILENAME" val=""/>
  <p:tag name="INPUTTYPE" val="0"/>
  <p:tag name="LATEXENGINEID" val="0"/>
  <p:tag name="TEMPFOLDER" val=".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581.25"/>
  <p:tag name="LATEXADDIN" val="\documentclass{article}&#10;\usepackage{amsmath}&#10;\pagestyle{empty}&#10;\begin{document}&#10;\begin{align*}&#10;\max\limits_{\{r_i\}} F(\{r_i\}; \{s_i\})=\sum\limits_i r_i s_i +  \log \left( \sum\limits_{x \in \{0,1\}^N :\text{ feasible}} \sum_j \exp(r_j x_j)\right)\\&#10;\end{align*}&#10;\end{document}"/>
  <p:tag name="IGUANATEXSIZE" val="20"/>
  <p:tag name="IGUANATEXCURSOR" val="249"/>
  <p:tag name="TRANSPARENCY" val="True"/>
  <p:tag name="FILENAME" val=""/>
  <p:tag name="INPUTTYPE" val="0"/>
  <p:tag name="LATEXENGINEID" val="0"/>
  <p:tag name="TEMPFOLDER" val=".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1.5"/>
  <p:tag name="ORIGINALWIDTH" val="1628.25"/>
  <p:tag name="LATEXADDIN" val="\documentclass{article}&#10;\usepackage{amsmath}&#10;\pagestyle{empty}&#10;\begin{document}&#10;\begin{align*}&#10;\exp(\tilde{r}_i)= \frac{(1-s_i)^{|N_i|}}{s_i} \prod_{j \in N_i} e^{\beta_{ji}^*}&#10;\end{align*}&#10; &#10;&#10;&#10;\end{document}"/>
  <p:tag name="IGUANATEXSIZE" val="20"/>
  <p:tag name="IGUANATEXCURSOR" val="175"/>
  <p:tag name="TRANSPARENCY" val="True"/>
  <p:tag name="FILENAME" val=""/>
  <p:tag name="INPUTTYPE" val="0"/>
  <p:tag name="LATEXENGINEID" val="0"/>
  <p:tag name="TEMPFOLDER" val=".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07"/>
  <p:tag name="LATEXADDIN" val="\documentclass{article}&#10;\usepackage{amsmath}&#10;\pagestyle{empty}&#10;\begin{document}&#10;$\{s_i\}$&#10;&#10;&#10;&#10;\end{document}"/>
  <p:tag name="IGUANATEXSIZE" val="20"/>
  <p:tag name="IGUANATEXCURSOR" val="84"/>
  <p:tag name="TRANSPARENCY" val="True"/>
  <p:tag name="FILENAME" val=""/>
  <p:tag name="INPUTTYPE" val="0"/>
  <p:tag name="LATEXENGINEID" val="0"/>
  <p:tag name="TEMPFOLDER" val="C:\Users\swamy\Documents\Tex Add-in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447"/>
  <p:tag name="LATEXADDIN" val="\documentclass{article}&#10;\usepackage{amsmath}&#10;\pagestyle{empty}&#10;\begin{document}&#10;$\{s_j\}_{j \in N_i}$&#10;&#10;&#10;&#10;\end{document}"/>
  <p:tag name="IGUANATEXSIZE" val="20"/>
  <p:tag name="IGUANATEXCURSOR" val="84"/>
  <p:tag name="TRANSPARENCY" val="True"/>
  <p:tag name="FILENAME" val=""/>
  <p:tag name="INPUTTYPE" val="0"/>
  <p:tag name="LATEXENGINEID" val="0"/>
  <p:tag name="TEMPFOLDER" val=".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"/>
  <p:tag name="ORIGINALWIDTH" val="494.25"/>
  <p:tag name="LATEXADDIN" val="\documentclass{article}&#10;\usepackage{amsmath}&#10;\pagestyle{empty}&#10;\begin{document}&#10;$\{\beta_{ij}^*\}_{j \in N_i}$&#10;&#10;&#10;&#10;\end{document}"/>
  <p:tag name="IGUANATEXSIZE" val="20"/>
  <p:tag name="IGUANATEXCURSOR" val="95"/>
  <p:tag name="TRANSPARENCY" val="True"/>
  <p:tag name="FILENAME" val=""/>
  <p:tag name="INPUTTYPE" val="0"/>
  <p:tag name="LATEXENGINEID" val="0"/>
  <p:tag name="TEMPFOLDER" val=".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0"/>
  <p:tag name="ORIGINALWIDTH" val="3548.25"/>
  <p:tag name="LATEXADDIN" val="\documentclass{article}&#10;\usepackage{amsmath}&#10;\pagestyle{empty}&#10;\begin{document}&#10;\begin{align*}&#10;\max\limits_{\{\beta_{ij}\}_{j \in N_i}} \sum_j \beta_{ij} s_j +  \log \left( \sum\limits_{x_{N_i} \in \{0,1\}^{N_i} :\text{ valid local schd}} \sum_j \exp(\beta_{ij} x_j)\right)&#10;\end{align*}&#10;\end{document}"/>
  <p:tag name="IGUANATEXSIZE" val="20"/>
  <p:tag name="IGUANATEXCURSOR" val="193"/>
  <p:tag name="TRANSPARENCY" val="True"/>
  <p:tag name="FILENAME" val=""/>
  <p:tag name="INPUTTYPE" val="0"/>
  <p:tag name="LATEXENGINEID" val="0"/>
  <p:tag name="TEMPFOLDER" val=".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1.5"/>
  <p:tag name="ORIGINALWIDTH" val="3423"/>
  <p:tag name="LATEXADDIN" val="\documentclass{article}&#10;\usepackage{amsmath}&#10;\pagestyle{empty}&#10;\begin{document}&#10;\begin{itemize}&#10;\item[(i)] Obtain the service rates of the neighbors&#10;\item[(ii)] Solve the local Gibbsian problems using Newton's method&#10;\item [(iii)] Obtain the local fugacties computed at neighbors&#10;\item[(iv)] Compute the approximate global fugacities using&#10;\end{itemize}&#10;&#10;&#10;&#10;\end{document}"/>
  <p:tag name="IGUANATEXSIZE" val="20"/>
  <p:tag name="IGUANATEXCURSOR" val="194"/>
  <p:tag name="TRANSPARENCY" val="True"/>
  <p:tag name="FILENAME" val=""/>
  <p:tag name="INPUTTYPE" val="0"/>
  <p:tag name="LATEXENGINEID" val="0"/>
  <p:tag name="TEMPFOLDER" val=".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3.5"/>
  <p:tag name="ORIGINALWIDTH" val="3231.75"/>
  <p:tag name="LATEXADDIN" val="\documentclass{article}&#10;\usepackage{amsmath}&#10;\pagestyle{empty}&#10;\begin{document}&#10;\begin{align*}&#10;p(x_1,x_2,x_3,x_4,x_5,x_6)= \frac{1}{Z} f_1(x_1,x_2)f_2(x_2,x_5,x_6)f_3(x_3,x_5)&#10;\end{align*}&#10;&#10;&#10;&#10;\end{document}"/>
  <p:tag name="IGUANATEXSIZE" val="20"/>
  <p:tag name="IGUANATEXCURSOR" val="166"/>
  <p:tag name="TRANSPARENCY" val="True"/>
  <p:tag name="FILENAME" val=""/>
  <p:tag name="INPUTTYPE" val="0"/>
  <p:tag name="LATEXENGINEID" val="0"/>
  <p:tag name="TEMPFOLDER" val=".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3147"/>
  <p:tag name="LATEXADDIN" val="\documentclass{article}&#10;\usepackage{amsmath}&#10;\pagestyle{empty}&#10;\begin{document}&#10;$\hat{b}_1$, $\hat{b}_2$, $\hat{b}_3$ are valid distributions on $\{0,1\}^2$, $\{0,1\}^3$, $\{0,1\}^2$&#10;\end{document}"/>
  <p:tag name="IGUANATEXSIZE" val="20"/>
  <p:tag name="IGUANATEXCURSOR" val="182"/>
  <p:tag name="TRANSPARENCY" val="True"/>
  <p:tag name="FILENAME" val=""/>
  <p:tag name="INPUTTYPE" val="0"/>
  <p:tag name="LATEXENGINEID" val="0"/>
  <p:tag name="TEMPFOLDER" val=".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181"/>
  <p:tag name="LATEXADDIN" val="\documentclass{article}&#10;\usepackage{amsmath}&#10;\pagestyle{empty}&#10;\begin{document}&#10;$b_1, \dots b_6$ are valid distributions on $\{0,1\}$&#10;\end{document}"/>
  <p:tag name="IGUANATEXSIZE" val="20"/>
  <p:tag name="IGUANATEXCURSOR" val="133"/>
  <p:tag name="TRANSPARENCY" val="True"/>
  <p:tag name="FILENAME" val=""/>
  <p:tag name="INPUTTYPE" val="0"/>
  <p:tag name="LATEXENGINEID" val="0"/>
  <p:tag name="TEMPFOLDER" val=".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4"/>
  <p:tag name="ORIGINALWIDTH" val="1575.75"/>
  <p:tag name="LATEXADDIN" val="\documentclass{article}&#10;\usepackage{amsmath}&#10;\pagestyle{empty}&#10;\begin{document}&#10;$\sum_{x_2,x_5} \hat{b}_2 (x_2,x_5,x_6) = b_6(x_6)$&#10;&#10;&#10;&#10;\end{document}"/>
  <p:tag name="IGUANATEXSIZE" val="20"/>
  <p:tag name="IGUANATEXCURSOR" val="131"/>
  <p:tag name="TRANSPARENCY" val="True"/>
  <p:tag name="FILENAME" val=""/>
  <p:tag name="INPUTTYPE" val="0"/>
  <p:tag name="LATEXENGINEID" val="0"/>
  <p:tag name="TEMPFOLDER" val=".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2"/>
  <p:tag name="ORIGINALWIDTH" val="3444.75"/>
  <p:tag name="LATEXADDIN" val="\documentclass{article}&#10;\usepackage{amsmath}&#10;\pagestyle{empty}&#10;\begin{document}&#10;\begin{align*}&#10;F_B(\{\hat{b}_i\},\{b_i\})&amp;= U_B(\{\hat{b}_i\},\{b_i\})-H_B(\{\hat{b}_i\},\{b_i\})\\&#10;&amp;= E_x[-\sum_i \log f_i]  -\sum_{i} H(\hat b_i)  +\sum_{i} (d_i-1) H(b_i)&#10;\end{align*}&#10;&#10;&#10;\end{document}"/>
  <p:tag name="IGUANATEXSIZE" val="20"/>
  <p:tag name="IGUANATEXCURSOR" val="203"/>
  <p:tag name="TRANSPARENCY" val="True"/>
  <p:tag name="FILENAME" val=""/>
  <p:tag name="INPUTTYPE" val="0"/>
  <p:tag name="LATEXENGINEID" val="0"/>
  <p:tag name="TEMPFOLDER" val=".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23.5"/>
  <p:tag name="LATEXADDIN" val="\documentclass{article}&#10;\usepackage{amsmath}&#10;\pagestyle{empty}&#10;\begin{document}&#10;$p(x)$&#10;&#10;&#10;&#10;\end{document}"/>
  <p:tag name="IGUANATEXSIZE" val="20"/>
  <p:tag name="IGUANATEXCURSOR" val="87"/>
  <p:tag name="TRANSPARENCY" val="True"/>
  <p:tag name="FILENAME" val=""/>
  <p:tag name="INPUTTYPE" val="0"/>
  <p:tag name="LATEXENGINEID" val="0"/>
  <p:tag name="TEMPFOLDER" val=".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04.75"/>
  <p:tag name="LATEXADDIN" val="\documentclass{article}&#10;\usepackage{amsmath}&#10;\pagestyle{empty}&#10;\begin{document}&#10;$\{q_i\}$&#10;&#10;&#10;&#10;\end{document}"/>
  <p:tag name="IGUANATEXSIZE" val="20"/>
  <p:tag name="IGUANATEXCURSOR" val="84"/>
  <p:tag name="TRANSPARENCY" val="True"/>
  <p:tag name="FILENAME" val=""/>
  <p:tag name="INPUTTYPE" val="0"/>
  <p:tag name="LATEXENGINEID" val="0"/>
  <p:tag name="TEMPFOLDER" val="C:\Users\swamy\Documents\Tex Add-in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.75"/>
  <p:tag name="ORIGINALWIDTH" val="218.25"/>
  <p:tag name="LATEXADDIN" val="\documentclass{article}&#10;\usepackage{amsmath}&#10;\pagestyle{empty}&#10;\begin{document}&#10;$\{b_i^*\}$&#10;&#10;&#10;&#10;\end{document}"/>
  <p:tag name="IGUANATEXSIZE" val="20"/>
  <p:tag name="IGUANATEXCURSOR" val="88"/>
  <p:tag name="TRANSPARENCY" val="True"/>
  <p:tag name="FILENAME" val=""/>
  <p:tag name="INPUTTYPE" val="0"/>
  <p:tag name="LATEXENGINEID" val="0"/>
  <p:tag name="TEMPFOLDER" val=".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218.25"/>
  <p:tag name="LATEXADDIN" val="\documentclass{article}&#10;\usepackage{amsmath}&#10;\pagestyle{empty}&#10;\begin{document}&#10;$\{\hat{b}_i^*\}$&#10;&#10;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.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68.5"/>
  <p:tag name="LATEXADDIN" val="\documentclass{article}&#10;\usepackage{amsmath}&#10;\pagestyle{empty}&#10;\begin{document}&#10;$\{f_1, f_2, f_3 \}$&#10;&#10;&#10;&#10;\end{document}"/>
  <p:tag name="IGUANATEXSIZE" val="20"/>
  <p:tag name="IGUANATEXCURSOR" val="96"/>
  <p:tag name="TRANSPARENCY" val="True"/>
  <p:tag name="FILENAME" val=""/>
  <p:tag name="INPUTTYPE" val="0"/>
  <p:tag name="LATEXENGINEID" val="0"/>
  <p:tag name="TEMPFOLDER" val=".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04.75"/>
  <p:tag name="LATEXADDIN" val="\documentclass{article}&#10;\usepackage{amsmath}&#10;\pagestyle{empty}&#10;\begin{document}&#10;$\{r_i\}$&#10;&#10;&#10;&#10;\end{document}"/>
  <p:tag name="IGUANATEXSIZE" val="20"/>
  <p:tag name="IGUANATEXCURSOR" val="83"/>
  <p:tag name="TRANSPARENCY" val="True"/>
  <p:tag name="FILENAME" val=""/>
  <p:tag name="INPUTTYPE" val="0"/>
  <p:tag name="LATEXENGINEID" val="0"/>
  <p:tag name="TEMPFOLDER" val=".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59.25"/>
  <p:tag name="LATEXADDIN" val="\documentclass{article}&#10;\usepackage{amsmath}&#10;\pagestyle{empty}&#10;\begin{document}&#10;$\tilde{s}(\{r_i\})$&#10;&#10;&#10;&#10;\end{document}"/>
  <p:tag name="IGUANATEXSIZE" val="20"/>
  <p:tag name="IGUANATEXCURSOR" val="99"/>
  <p:tag name="TRANSPARENCY" val="True"/>
  <p:tag name="FILENAME" val=""/>
  <p:tag name="INPUTTYPE" val="0"/>
  <p:tag name="LATEXENGINEID" val="0"/>
  <p:tag name="TEMPFOLDER" val=".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06.75"/>
  <p:tag name="ORIGINALWIDTH" val="3844.5"/>
  <p:tag name="LATEXADDIN" val="\documentclass{article}&#10;\usepackage{amsmath}&#10;\pagestyle{empty}&#10;\begin{document}&#10;\begin{align*}&#10;F_B(\{\hat{b}_i\},\{b_i\};\{r_i\})&amp;= E_x[- \sum_i \log f_i]  -\sum_{i} H(\hat b_i)  +\sum_{i} (d_i-1) H(b_i)\\&#10;&amp;=-\sum_i r_i b_i(x_i=1)  -\sum_{i} H(\hat b_i)  +\sum_{i} (d_i-1) H(b_i)&#10;\end{align*}&#10;&#10;&#10;\end{document}"/>
  <p:tag name="IGUANATEXSIZE" val="20"/>
  <p:tag name="IGUANATEXCURSOR" val="153"/>
  <p:tag name="TRANSPARENCY" val="True"/>
  <p:tag name="FILENAME" val=""/>
  <p:tag name="INPUTTYPE" val="0"/>
  <p:tag name="LATEXENGINEID" val="0"/>
  <p:tag name="TEMPFOLDER" val=".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3.75"/>
  <p:tag name="ORIGINALWIDTH" val="2459.25"/>
  <p:tag name="LATEXADDIN" val="\documentclass{article}&#10;\usepackage{amsmath}&#10;\def\i{\mathbf{1}}&#10;\pagestyle{empty}&#10;\begin{document}&#10;\begin{align*}&#10;p(x) \; \; =\; \; \frac{1}{Z} \prod\limits_{i=1}^N \exp\left({r_i x_i}\right) \i\left(\text{SINR}_i(x_{N_i}) \geq \Gamma \right)&#10;\end{align*}&#10;&#10;\end{document}"/>
  <p:tag name="IGUANATEXSIZE" val="20"/>
  <p:tag name="IGUANATEXCURSOR" val="230"/>
  <p:tag name="TRANSPARENCY" val="True"/>
  <p:tag name="FILENAME" val=""/>
  <p:tag name="INPUTTYPE" val="0"/>
  <p:tag name="LATEXENGINEID" val="0"/>
  <p:tag name="TEMPFOLDER" val=".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04.75"/>
  <p:tag name="LATEXADDIN" val="\documentclass{article}&#10;\usepackage{amsmath}&#10;\pagestyle{empty}&#10;\begin{document}&#10;$\{\tilde{r}_i\}$&#10;&#10;&#10;&#10;\end{document}"/>
  <p:tag name="IGUANATEXSIZE" val="20"/>
  <p:tag name="IGUANATEXCURSOR" val="94"/>
  <p:tag name="TRANSPARENCY" val="True"/>
  <p:tag name="FILENAME" val=""/>
  <p:tag name="INPUTTYPE" val="0"/>
  <p:tag name="LATEXENGINEID" val="0"/>
  <p:tag name="TEMPFOLDER" val=".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07"/>
  <p:tag name="LATEXADDIN" val="\documentclass{article}&#10;\usepackage{amsmath}&#10;\pagestyle{empty}&#10;\begin{document}&#10;$\{s_i\}$&#10;&#10;&#10;&#10;\end{document}"/>
  <p:tag name="IGUANATEXSIZE" val="20"/>
  <p:tag name="IGUANATEXCURSOR" val="84"/>
  <p:tag name="TRANSPARENCY" val="True"/>
  <p:tag name="FILENAME" val=""/>
  <p:tag name="INPUTTYPE" val="0"/>
  <p:tag name="LATEXENGINEID" val="0"/>
  <p:tag name="TEMPFOLDER" val=".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04.75"/>
  <p:tag name="LATEXADDIN" val="\documentclass{article}&#10;\usepackage{amsmath}&#10;\pagestyle{empty}&#10;\begin{document}&#10;$\{\tilde{r}_i\}$&#10;&#10;&#10;&#10;\end{document}"/>
  <p:tag name="IGUANATEXSIZE" val="20"/>
  <p:tag name="IGUANATEXCURSOR" val="94"/>
  <p:tag name="TRANSPARENCY" val="True"/>
  <p:tag name="FILENAME" val=""/>
  <p:tag name="INPUTTYPE" val="0"/>
  <p:tag name="LATEXENGINEID" val="0"/>
  <p:tag name="TEMPFOLDER" val=".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59.25"/>
  <p:tag name="ORIGINALWIDTH" val="3576"/>
  <p:tag name="LATEXADDIN" val="\documentclass{article}&#10;\usepackage{amsmath}&#10;\pagestyle{empty}&#10;\begin{document}&#10;\begin{itemize}&#10;\item[(i)] At $T=1$, initialize $\{r_i(T)\}$ to zero&#10;\item[(ii)] Execute the basic CSMA with $\{r_i(T)\}$  for large frame length&#10;\item [(iii)] Compute $s_i(T)= \frac{1}{\text{frame length}} \sum\limits_{t \; \in \text{ frame }T} 1\{x_i(t)=1\}$&#10;\item[(iv)] Update $r_i(T+1)=r_i(T) + \alpha(T) \left(s_i - s_i(T)\right)$&#10;\end{itemize}&#10;&#10;&#10;&#10;\end{document}"/>
  <p:tag name="IGUANATEXSIZE" val="20"/>
  <p:tag name="IGUANATEXCURSOR" val="285"/>
  <p:tag name="TRANSPARENCY" val="True"/>
  <p:tag name="FILENAME" val=""/>
  <p:tag name="INPUTTYPE" val="0"/>
  <p:tag name="LATEXENGINEID" val="0"/>
  <p:tag name="TEMPFOLDER" val=".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07"/>
  <p:tag name="LATEXADDIN" val="\documentclass{article}&#10;\usepackage{amsmath}&#10;\pagestyle{empty}&#10;\begin{document}&#10;$\{s_i\}$&#10;&#10;&#10;&#10;\end{document}"/>
  <p:tag name="IGUANATEXSIZE" val="20"/>
  <p:tag name="IGUANATEXCURSOR" val="86"/>
  <p:tag name="TRANSPARENCY" val="True"/>
  <p:tag name="FILENAME" val=""/>
  <p:tag name="INPUTTYPE" val="0"/>
  <p:tag name="LATEXENGINEID" val="0"/>
  <p:tag name="TEMPFOLDER" val=".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04.75"/>
  <p:tag name="LATEXADDIN" val="\documentclass{article}&#10;\usepackage{amsmath}&#10;\pagestyle{empty}&#10;\begin{document}&#10;$\{\tilde{r}_i\}$&#10;&#10;&#10;&#10;\end{document}"/>
  <p:tag name="IGUANATEXSIZE" val="20"/>
  <p:tag name="IGUANATEXCURSOR" val="94"/>
  <p:tag name="TRANSPARENCY" val="True"/>
  <p:tag name="FILENAME" val=""/>
  <p:tag name="INPUTTYPE" val="0"/>
  <p:tag name="LATEXENGINEID" val="0"/>
  <p:tag name="TEMPFOLDER" val=".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07"/>
  <p:tag name="LATEXADDIN" val="\documentclass{article}&#10;\usepackage{amsmath}&#10;\pagestyle{empty}&#10;\begin{document}&#10;$\{s_i\}$&#10;&#10;&#10;&#10;\end{document}"/>
  <p:tag name="IGUANATEXSIZE" val="20"/>
  <p:tag name="IGUANATEXCURSOR" val="84"/>
  <p:tag name="TRANSPARENCY" val="True"/>
  <p:tag name="FILENAME" val=""/>
  <p:tag name="INPUTTYPE" val="0"/>
  <p:tag name="LATEXENGINEID" val="0"/>
  <p:tag name="TEMPFOLDER" val=".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04.75"/>
  <p:tag name="LATEXADDIN" val="\documentclass{article}&#10;\usepackage{amsmath}&#10;\pagestyle{empty}&#10;\begin{document}&#10;$\{\tilde{r}_i\}$&#10;&#10;&#10;&#10;\end{document}"/>
  <p:tag name="IGUANATEXSIZE" val="20"/>
  <p:tag name="IGUANATEXCURSOR" val="89"/>
  <p:tag name="TRANSPARENCY" val="True"/>
  <p:tag name="FILENAME" val=""/>
  <p:tag name="INPUTTYPE" val="0"/>
  <p:tag name="LATEXENGINEID" val="0"/>
  <p:tag name="TEMPFOLDER" val=".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07"/>
  <p:tag name="LATEXADDIN" val="\documentclass{article}&#10;\usepackage{amsmath}&#10;\pagestyle{empty}&#10;\begin{document}&#10;$\{s_i\}$&#10;&#10;&#10;&#10;\end{document}"/>
  <p:tag name="IGUANATEXSIZE" val="20"/>
  <p:tag name="IGUANATEXCURSOR" val="84"/>
  <p:tag name="TRANSPARENCY" val="True"/>
  <p:tag name="FILENAME" val=""/>
  <p:tag name="INPUTTYPE" val="0"/>
  <p:tag name="LATEXENGINEID" val="0"/>
  <p:tag name="TEMPFOLDER" val=".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9.5"/>
  <p:tag name="ORIGINALWIDTH" val="1932"/>
  <p:tag name="LATEXADDIN" val="\documentclass{article}&#10;\usepackage{amsmath}&#10;\pagestyle{empty}&#10;\begin{document}&#10;\begin{align*}&#10;\max_{\hat{b}_i} H(\hat{b}_i) \text{   s.t.} \\&#10;\sum_{x_{N_i} \setminus \{x_j\}}\hat{b}_i(x_{N_i})=b_j^*(x_j) , \; \; \; \forall j \in N_i,\\&#10;\hat{b}_i(x_{N_i})=0, \; \; \forall \text{ invalid  }x_{N_i}.&#10;\end{align*}&#10;&#10;&#10;&#10;\end{document}"/>
  <p:tag name="IGUANATEXSIZE" val="20"/>
  <p:tag name="IGUANATEXCURSOR" val="124"/>
  <p:tag name="TRANSPARENCY" val="True"/>
  <p:tag name="FILENAME" val=""/>
  <p:tag name="INPUTTYPE" val="0"/>
  <p:tag name="LATEXENGINEID" val="0"/>
  <p:tag name="TEMPFOLDER" val=".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4.25"/>
  <p:tag name="ORIGINALWIDTH" val="1253.25"/>
  <p:tag name="LATEXADDIN" val="\documentclass{article}&#10;\usepackage{amsmath}&#10;\pagestyle{empty}&#10;\begin{document}&#10;$\hat{b}_i^*= \frac{1}{Z_i} \exp\left(\sum_j \beta_{ij}^* x_j\right)$&#10;&#10;&#10;&#10;\end{document}"/>
  <p:tag name="IGUANATEXSIZE" val="20"/>
  <p:tag name="IGUANATEXCURSOR" val="107"/>
  <p:tag name="TRANSPARENCY" val="True"/>
  <p:tag name="FILENAME" val=""/>
  <p:tag name="INPUTTYPE" val="0"/>
  <p:tag name="LATEXENGINEID" val="0"/>
  <p:tag name="TEMPFOLDER" val=".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265.5"/>
  <p:tag name="LATEXADDIN" val="\documentclass{article}&#10;\usepackage{amsmath}&#10;\pagestyle{empty}&#10;\begin{document}&#10;$\{\beta_{ij}\}$&#10;&#10;&#10;&#10;\end{document}"/>
  <p:tag name="IGUANATEXSIZE" val="20"/>
  <p:tag name="IGUANATEXCURSOR" val="95"/>
  <p:tag name="TRANSPARENCY" val="True"/>
  <p:tag name="FILENAME" val=""/>
  <p:tag name="INPUTTYPE" val="0"/>
  <p:tag name="LATEXENGINEID" val="0"/>
  <p:tag name="TEMPFOLDER" val=".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218.25"/>
  <p:tag name="LATEXADDIN" val="\documentclass{article}&#10;\usepackage{amsmath}&#10;\pagestyle{empty}&#10;\begin{document}&#10;$\{\hat{b}^*_i\}$&#10;&#10;&#10;&#10;\end{document}"/>
  <p:tag name="IGUANATEXSIZE" val="20"/>
  <p:tag name="IGUANATEXCURSOR" val="92"/>
  <p:tag name="TRANSPARENCY" val="True"/>
  <p:tag name="FILENAME" val=""/>
  <p:tag name="INPUTTYPE" val="0"/>
  <p:tag name="LATEXENGINEID" val="0"/>
  <p:tag name="TEMPFOLDER" val=".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1.5"/>
  <p:tag name="ORIGINALWIDTH" val="1628.25"/>
  <p:tag name="LATEXADDIN" val="\documentclass{article}&#10;\usepackage{amsmath}&#10;\pagestyle{empty}&#10;\begin{document}&#10;\begin{align*}&#10;\exp(\tilde{r}_i)= \frac{(1-s_i)^{|N_i|}}{s_i} \prod_{j \in N_i} e^{\beta_{ji}^*}&#10;\end{align*}&#10; &#10;&#10;&#10;\end{document}"/>
  <p:tag name="IGUANATEXSIZE" val="20"/>
  <p:tag name="IGUANATEXCURSOR" val="175"/>
  <p:tag name="TRANSPARENCY" val="True"/>
  <p:tag name="FILENAME" val=""/>
  <p:tag name="INPUTTYPE" val="0"/>
  <p:tag name="LATEXENGINEID" val="0"/>
  <p:tag name="TEMPFOLDER" val=".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45"/>
  <p:tag name="ORIGINALWIDTH" val="3483.75"/>
  <p:tag name="LATEXADDIN" val="\documentclass{article}&#10;\usepackage{amsmath}&#10;\pagestyle{empty}&#10;\begin{document}&#10;\begin{itemize}&#10;\item[(i)] Pick a link uniformly at random&#10;\item[(ii)] Sense the channel to check feasibility of transmission&#10;\item [(iii)] If infeasible, do not transmit; If feasible, trasmit w.p. $\frac{e^{r_i}}{1+e^{r_i}}$&#10;\end{itemize}&#10;&#10;&#10;&#10;\end{document}"/>
  <p:tag name="IGUANATEXSIZE" val="20"/>
  <p:tag name="IGUANATEXCURSOR" val="305"/>
  <p:tag name="TRANSPARENCY" val="True"/>
  <p:tag name="FILENAME" val=""/>
  <p:tag name="INPUTTYPE" val="0"/>
  <p:tag name="LATEXENGINEID" val="0"/>
  <p:tag name="TEMPFOLDER" val=".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04.75"/>
  <p:tag name="LATEXADDIN" val="\documentclass{article}&#10;\usepackage{amsmath}&#10;\pagestyle{empty}&#10;\begin{document}&#10;$\{\tilde{r}_i\}$&#10;&#10;&#10;&#10;\end{document}"/>
  <p:tag name="IGUANATEXSIZE" val="20"/>
  <p:tag name="IGUANATEXCURSOR" val="94"/>
  <p:tag name="TRANSPARENCY" val="True"/>
  <p:tag name="FILENAME" val=""/>
  <p:tag name="INPUTTYPE" val="0"/>
  <p:tag name="LATEXENGINEID" val="0"/>
  <p:tag name="TEMPFOLDER" val=".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265.5"/>
  <p:tag name="LATEXADDIN" val="\documentclass{article}&#10;\usepackage{amsmath}&#10;\pagestyle{empty}&#10;\begin{document}&#10;$\{\beta_{ij}\}$&#10;&#10;&#10;&#10;\end{document}"/>
  <p:tag name="IGUANATEXSIZE" val="20"/>
  <p:tag name="IGUANATEXCURSOR" val="95"/>
  <p:tag name="TRANSPARENCY" val="True"/>
  <p:tag name="FILENAME" val=""/>
  <p:tag name="INPUTTYPE" val="0"/>
  <p:tag name="LATEXENGINEID" val="0"/>
  <p:tag name="TEMPFOLDER" val=".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5"/>
  <p:tag name="ORIGINALWIDTH" val="928.5"/>
  <p:tag name="LATEXADDIN" val="\documentclass{article}&#10;\usepackage{amsmath}&#10;\pagestyle{empty}&#10;\begin{document}&#10;$\max_i \; (s_i^a-s_i^t)/s_t$&#10;&#10;&#10;&#10;\end{document}"/>
  <p:tag name="IGUANATEXSIZE" val="20"/>
  <p:tag name="IGUANATEXCURSOR" val="91"/>
  <p:tag name="TRANSPARENCY" val="True"/>
  <p:tag name="FILENAME" val=""/>
  <p:tag name="INPUTTYPE" val="0"/>
  <p:tag name="LATEXENGINEID" val="0"/>
  <p:tag name="TEMPFOLDER" val=".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2336.25"/>
  <p:tag name="LATEXADDIN" val="\documentclass{article}&#10;\usepackage{amsmath}&#10;\def\i{\mathbf{1}}&#10;\pagestyle{empty}&#10;\begin{document}&#10;\begin{align*}&#10;p(x) \; \; =\; \; \frac{1}{Z} \exp\left(\sum\limits_{i=1}^N r_i x_i\right) \i\left(x\text{ is feasible}\right)&#10;\end{align*}&#10;&#10;\end{document}"/>
  <p:tag name="IGUANATEXSIZE" val="20"/>
  <p:tag name="IGUANATEXCURSOR" val="115"/>
  <p:tag name="TRANSPARENCY" val="True"/>
  <p:tag name="FILENAME" val=""/>
  <p:tag name="INPUTTYPE" val="0"/>
  <p:tag name="LATEXENGINEID" val="0"/>
  <p:tag name="TEMPFOLDER" val=".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8.5"/>
  <p:tag name="ORIGINALWIDTH" val="1758"/>
  <p:tag name="LATEXADDIN" val="\documentclass{article}&#10;\usepackage{amsmath}&#10;\pagestyle{empty}&#10;\begin{document}&#10;$s_i \; \; = \; \; \sum\limits_{\text{Schedules in which 'i' ON}} p(x) $&#10;&#10;&#10;&#10;\end{document}"/>
  <p:tag name="IGUANATEXSIZE" val="20"/>
  <p:tag name="IGUANATEXCURSOR" val="147"/>
  <p:tag name="TRANSPARENCY" val="True"/>
  <p:tag name="FILENAME" val=""/>
  <p:tag name="INPUTTYPE" val="0"/>
  <p:tag name="LATEXENGINEID" val="0"/>
  <p:tag name="TEMPFOLDER" val=".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581.25"/>
  <p:tag name="LATEXADDIN" val="\documentclass{article}&#10;\usepackage{amsmath}&#10;\pagestyle{empty}&#10;\begin{document}&#10;\begin{align*}&#10;\max\limits_{\{r_i\}} F(\{r_i\}; \{s_i\})=\sum\limits_i r_i s_i +  \log \left( \sum\limits_{x \in \{0,1\}^N :\text{ feasible}} \sum_j \exp(r_j x_j)\right)\\&#10;\end{align*}&#10;\end{document}"/>
  <p:tag name="IGUANATEXSIZE" val="20"/>
  <p:tag name="IGUANATEXCURSOR" val="249"/>
  <p:tag name="TRANSPARENCY" val="True"/>
  <p:tag name="FILENAME" val=""/>
  <p:tag name="INPUTTYPE" val="0"/>
  <p:tag name="LATEXENGINEID" val="0"/>
  <p:tag name="TEMPFOLDER" val=".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85.75"/>
  <p:tag name="ORIGINALWIDTH" val="1338.75"/>
  <p:tag name="LATEXADDIN" val="\documentclass{article}&#10;\usepackage{amsmath}&#10;\pagestyle{empty}&#10;\begin{document}&#10;\begin{align*}&#10;\max_{p(x)} H(p(x)) \text{   s.t.} \\&#10;p_i(x_i=1)=s_i , \; \; \; \forall i,\\&#10;p(x)=0, \; \; \forall \text{ infeasible } x.&#10;\end{align*}&#10;&#10;&#10;&#10;\end{document}"/>
  <p:tag name="IGUANATEXSIZE" val="20"/>
  <p:tag name="IGUANATEXCURSOR" val="211"/>
  <p:tag name="TRANSPARENCY" val="True"/>
  <p:tag name="FILENAME" val=""/>
  <p:tag name="INPUTTYPE" val="0"/>
  <p:tag name="LATEXENGINEID" val="0"/>
  <p:tag name="TEMPFOLDER" val=".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3770</TotalTime>
  <Words>982</Words>
  <Application>Microsoft Office PowerPoint</Application>
  <PresentationFormat>On-screen Show (4:3)</PresentationFormat>
  <Paragraphs>208</Paragraphs>
  <Slides>25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Acrobat Document</vt:lpstr>
      <vt:lpstr>Adaptive CSMA under the SINR Model:  Fast convergence using the Bethe Approximation</vt:lpstr>
      <vt:lpstr>Overview</vt:lpstr>
      <vt:lpstr>Slide 3</vt:lpstr>
      <vt:lpstr>Slide 4</vt:lpstr>
      <vt:lpstr>Slide 5</vt:lpstr>
      <vt:lpstr>Distributed scheduling &amp;  Throughput optimality</vt:lpstr>
      <vt:lpstr>The forward and reverse problems</vt:lpstr>
      <vt:lpstr>Slide 8</vt:lpstr>
      <vt:lpstr>Stationary distribution and Service rates</vt:lpstr>
      <vt:lpstr>Slide 10</vt:lpstr>
      <vt:lpstr>Drawbacks of Adaptive CSMA: Slow convergence</vt:lpstr>
      <vt:lpstr>Slide 12</vt:lpstr>
      <vt:lpstr>System Model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Wi-Opt</dc:creator>
  <cp:lastModifiedBy>swamy</cp:lastModifiedBy>
  <cp:revision>389</cp:revision>
  <dcterms:created xsi:type="dcterms:W3CDTF">2015-06-03T18:03:22Z</dcterms:created>
  <dcterms:modified xsi:type="dcterms:W3CDTF">2015-07-24T05:36:08Z</dcterms:modified>
</cp:coreProperties>
</file>