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3.xml" ContentType="application/vnd.openxmlformats-officedocument.presentationml.tags+xml"/>
  <Override PartName="/ppt/notesSlides/notesSlide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1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57" r:id="rId3"/>
    <p:sldId id="258" r:id="rId4"/>
    <p:sldId id="260" r:id="rId5"/>
    <p:sldId id="267" r:id="rId6"/>
    <p:sldId id="294" r:id="rId7"/>
    <p:sldId id="261" r:id="rId8"/>
    <p:sldId id="295" r:id="rId9"/>
    <p:sldId id="264" r:id="rId10"/>
    <p:sldId id="268" r:id="rId11"/>
    <p:sldId id="266" r:id="rId12"/>
    <p:sldId id="262" r:id="rId13"/>
    <p:sldId id="269" r:id="rId14"/>
    <p:sldId id="270" r:id="rId15"/>
    <p:sldId id="271" r:id="rId16"/>
    <p:sldId id="277" r:id="rId17"/>
    <p:sldId id="272" r:id="rId18"/>
    <p:sldId id="296" r:id="rId19"/>
    <p:sldId id="273" r:id="rId20"/>
    <p:sldId id="297" r:id="rId21"/>
    <p:sldId id="265" r:id="rId22"/>
    <p:sldId id="280" r:id="rId23"/>
    <p:sldId id="281" r:id="rId24"/>
    <p:sldId id="282" r:id="rId25"/>
    <p:sldId id="283" r:id="rId26"/>
    <p:sldId id="284" r:id="rId27"/>
    <p:sldId id="285" r:id="rId28"/>
    <p:sldId id="300" r:id="rId29"/>
    <p:sldId id="288" r:id="rId30"/>
    <p:sldId id="289" r:id="rId31"/>
    <p:sldId id="291" r:id="rId32"/>
    <p:sldId id="278" r:id="rId33"/>
    <p:sldId id="299"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66" autoAdjust="0"/>
  </p:normalViewPr>
  <p:slideViewPr>
    <p:cSldViewPr>
      <p:cViewPr varScale="1">
        <p:scale>
          <a:sx n="78" d="100"/>
          <a:sy n="78" d="100"/>
        </p:scale>
        <p:origin x="-1013"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DB8DB9-D020-4586-9A06-E83660403BB3}" type="datetimeFigureOut">
              <a:rPr lang="en-IN" smtClean="0"/>
              <a:t>23-07-2015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CE9FC2-3ADB-4921-8728-8C6392321008}" type="slidenum">
              <a:rPr lang="en-IN" smtClean="0"/>
              <a:t>‹#›</a:t>
            </a:fld>
            <a:endParaRPr lang="en-IN"/>
          </a:p>
        </p:txBody>
      </p:sp>
    </p:spTree>
    <p:extLst>
      <p:ext uri="{BB962C8B-B14F-4D97-AF65-F5344CB8AC3E}">
        <p14:creationId xmlns:p14="http://schemas.microsoft.com/office/powerpoint/2010/main" val="117692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Expressivity is both a blessing and a curse. It</a:t>
            </a:r>
            <a:r>
              <a:rPr lang="en-IN" baseline="0" dirty="0" smtClean="0"/>
              <a:t> allows you to describe all sorts of systems, but it becomes too much to hope for a general theory. </a:t>
            </a:r>
            <a:endParaRPr lang="en-IN" dirty="0"/>
          </a:p>
        </p:txBody>
      </p:sp>
      <p:sp>
        <p:nvSpPr>
          <p:cNvPr id="4" name="Slide Number Placeholder 3"/>
          <p:cNvSpPr>
            <a:spLocks noGrp="1"/>
          </p:cNvSpPr>
          <p:nvPr>
            <p:ph type="sldNum" sz="quarter" idx="10"/>
          </p:nvPr>
        </p:nvSpPr>
        <p:spPr/>
        <p:txBody>
          <a:bodyPr/>
          <a:lstStyle/>
          <a:p>
            <a:fld id="{04CE9FC2-3ADB-4921-8728-8C6392321008}" type="slidenum">
              <a:rPr lang="en-IN" smtClean="0"/>
              <a:t>3</a:t>
            </a:fld>
            <a:endParaRPr lang="en-IN"/>
          </a:p>
        </p:txBody>
      </p:sp>
    </p:spTree>
    <p:extLst>
      <p:ext uri="{BB962C8B-B14F-4D97-AF65-F5344CB8AC3E}">
        <p14:creationId xmlns:p14="http://schemas.microsoft.com/office/powerpoint/2010/main" val="3561121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If</a:t>
            </a:r>
            <a:r>
              <a:rPr lang="en-IN" baseline="0" dirty="0" smtClean="0"/>
              <a:t> it is such a powerful thing, why hasn’t it been discovered before, by other people, in other fields?</a:t>
            </a:r>
            <a:endParaRPr lang="en-IN" dirty="0"/>
          </a:p>
        </p:txBody>
      </p:sp>
      <p:sp>
        <p:nvSpPr>
          <p:cNvPr id="4" name="Slide Number Placeholder 3"/>
          <p:cNvSpPr>
            <a:spLocks noGrp="1"/>
          </p:cNvSpPr>
          <p:nvPr>
            <p:ph type="sldNum" sz="quarter" idx="10"/>
          </p:nvPr>
        </p:nvSpPr>
        <p:spPr/>
        <p:txBody>
          <a:bodyPr/>
          <a:lstStyle/>
          <a:p>
            <a:fld id="{04CE9FC2-3ADB-4921-8728-8C6392321008}" type="slidenum">
              <a:rPr lang="en-IN" smtClean="0"/>
              <a:t>4</a:t>
            </a:fld>
            <a:endParaRPr lang="en-IN"/>
          </a:p>
        </p:txBody>
      </p:sp>
    </p:spTree>
    <p:extLst>
      <p:ext uri="{BB962C8B-B14F-4D97-AF65-F5344CB8AC3E}">
        <p14:creationId xmlns:p14="http://schemas.microsoft.com/office/powerpoint/2010/main" val="3060999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“In building a design theory for chemistry, chemical reaction networks are usually the most natural intermediate representation - the middle of the hourglass [10]. Many different high level languages and formalisms have been and can likely be compiled to chemical reactions, and chemical reactions themselves (as an abstract specification) can be implemented with a variety of low level molecular mechanisms.” --- Oishi/ </a:t>
            </a:r>
            <a:r>
              <a:rPr lang="en" dirty="0" smtClean="0"/>
              <a:t>Klavins</a:t>
            </a:r>
          </a:p>
          <a:p>
            <a:pPr>
              <a:spcBef>
                <a:spcPts val="0"/>
              </a:spcBef>
              <a:buNone/>
            </a:pPr>
            <a:endParaRPr lang="en" dirty="0" smtClean="0"/>
          </a:p>
          <a:p>
            <a:pPr>
              <a:spcBef>
                <a:spcPts val="0"/>
              </a:spcBef>
              <a:buNone/>
            </a:pPr>
            <a:r>
              <a:rPr lang="en" dirty="0" smtClean="0"/>
              <a:t>About 10 years ago, this area had only about a</a:t>
            </a:r>
            <a:r>
              <a:rPr lang="en" baseline="0" dirty="0" smtClean="0"/>
              <a:t> dozen people actively working in it. Today, primarily because of the interest from the side of biolochemical reaction networks, there is an active community</a:t>
            </a:r>
            <a:endParaRPr lang="e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4CE9FC2-3ADB-4921-8728-8C6392321008}" type="slidenum">
              <a:rPr lang="en-IN" smtClean="0"/>
              <a:t>13</a:t>
            </a:fld>
            <a:endParaRPr lang="en-IN"/>
          </a:p>
        </p:txBody>
      </p:sp>
    </p:spTree>
    <p:extLst>
      <p:ext uri="{BB962C8B-B14F-4D97-AF65-F5344CB8AC3E}">
        <p14:creationId xmlns:p14="http://schemas.microsoft.com/office/powerpoint/2010/main" val="1517558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Let me</a:t>
            </a:r>
            <a:r>
              <a:rPr lang="en-IN" baseline="0" dirty="0" smtClean="0"/>
              <a:t> try to give you an intuitive feel for why the global attractor conjecture isn’t obvious. You might think that we have a strictly convex </a:t>
            </a:r>
            <a:r>
              <a:rPr lang="en-IN" baseline="0" dirty="0" err="1" smtClean="0"/>
              <a:t>Lyapunov</a:t>
            </a:r>
            <a:r>
              <a:rPr lang="en-IN" baseline="0" dirty="0" smtClean="0"/>
              <a:t> function, doesn’t that do the trick? Consider this.</a:t>
            </a:r>
            <a:endParaRPr lang="en-IN" dirty="0"/>
          </a:p>
        </p:txBody>
      </p:sp>
      <p:sp>
        <p:nvSpPr>
          <p:cNvPr id="4" name="Slide Number Placeholder 3"/>
          <p:cNvSpPr>
            <a:spLocks noGrp="1"/>
          </p:cNvSpPr>
          <p:nvPr>
            <p:ph type="sldNum" sz="quarter" idx="10"/>
          </p:nvPr>
        </p:nvSpPr>
        <p:spPr/>
        <p:txBody>
          <a:bodyPr/>
          <a:lstStyle/>
          <a:p>
            <a:fld id="{04CE9FC2-3ADB-4921-8728-8C6392321008}" type="slidenum">
              <a:rPr lang="en-IN" smtClean="0"/>
              <a:t>14</a:t>
            </a:fld>
            <a:endParaRPr lang="en-IN"/>
          </a:p>
        </p:txBody>
      </p:sp>
    </p:spTree>
    <p:extLst>
      <p:ext uri="{BB962C8B-B14F-4D97-AF65-F5344CB8AC3E}">
        <p14:creationId xmlns:p14="http://schemas.microsoft.com/office/powerpoint/2010/main" val="997680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“In building a design theory for chemistry, chemical reaction networks are usually the most natural intermediate representation - the middle of the hourglass [10]. Many different high level languages and formalisms have been and can likely be compiled to chemical reactions, and chemical reactions themselves (as an abstract specification) can be implemented with a variety of low level molecular mechanisms.” --- Oishi/ Klavins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2F2F53A-A86B-44F6-908A-B6D96A72C088}" type="datetimeFigureOut">
              <a:rPr lang="en-IN" smtClean="0"/>
              <a:t>23-07-2015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CE61C0-F0D9-4334-AE04-5F8A4417835B}" type="slidenum">
              <a:rPr lang="en-IN" smtClean="0"/>
              <a:t>‹#›</a:t>
            </a:fld>
            <a:endParaRPr lang="en-IN"/>
          </a:p>
        </p:txBody>
      </p:sp>
    </p:spTree>
    <p:extLst>
      <p:ext uri="{BB962C8B-B14F-4D97-AF65-F5344CB8AC3E}">
        <p14:creationId xmlns:p14="http://schemas.microsoft.com/office/powerpoint/2010/main" val="71977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2F2F53A-A86B-44F6-908A-B6D96A72C088}" type="datetimeFigureOut">
              <a:rPr lang="en-IN" smtClean="0"/>
              <a:t>23-07-2015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CE61C0-F0D9-4334-AE04-5F8A4417835B}" type="slidenum">
              <a:rPr lang="en-IN" smtClean="0"/>
              <a:t>‹#›</a:t>
            </a:fld>
            <a:endParaRPr lang="en-IN"/>
          </a:p>
        </p:txBody>
      </p:sp>
    </p:spTree>
    <p:extLst>
      <p:ext uri="{BB962C8B-B14F-4D97-AF65-F5344CB8AC3E}">
        <p14:creationId xmlns:p14="http://schemas.microsoft.com/office/powerpoint/2010/main" val="305424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2F2F53A-A86B-44F6-908A-B6D96A72C088}" type="datetimeFigureOut">
              <a:rPr lang="en-IN" smtClean="0"/>
              <a:t>23-07-2015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CE61C0-F0D9-4334-AE04-5F8A4417835B}" type="slidenum">
              <a:rPr lang="en-IN" smtClean="0"/>
              <a:t>‹#›</a:t>
            </a:fld>
            <a:endParaRPr lang="en-IN"/>
          </a:p>
        </p:txBody>
      </p:sp>
    </p:spTree>
    <p:extLst>
      <p:ext uri="{BB962C8B-B14F-4D97-AF65-F5344CB8AC3E}">
        <p14:creationId xmlns:p14="http://schemas.microsoft.com/office/powerpoint/2010/main" val="233482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4"/>
        <p:cNvGrpSpPr/>
        <p:nvPr/>
      </p:nvGrpSpPr>
      <p:grpSpPr>
        <a:xfrm>
          <a:off x="0" y="0"/>
          <a:ext cx="0" cy="0"/>
          <a:chOff x="0" y="0"/>
          <a:chExt cx="0" cy="0"/>
        </a:xfrm>
      </p:grpSpPr>
      <p:sp>
        <p:nvSpPr>
          <p:cNvPr id="15" name="Shape 15"/>
          <p:cNvSpPr/>
          <p:nvPr/>
        </p:nvSpPr>
        <p:spPr>
          <a:xfrm>
            <a:off x="0" y="0"/>
            <a:ext cx="9144000" cy="15036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6" name="Shape 16"/>
          <p:cNvCxnSpPr/>
          <p:nvPr/>
        </p:nvCxnSpPr>
        <p:spPr>
          <a:xfrm>
            <a:off x="0" y="1503572"/>
            <a:ext cx="9144000" cy="0"/>
          </a:xfrm>
          <a:prstGeom prst="straightConnector1">
            <a:avLst/>
          </a:prstGeom>
          <a:noFill/>
          <a:ln w="28575" cap="flat" cmpd="sng">
            <a:solidFill>
              <a:schemeClr val="dk1"/>
            </a:solidFill>
            <a:prstDash val="solid"/>
            <a:round/>
            <a:headEnd type="none" w="med" len="med"/>
            <a:tailEnd type="none" w="med" len="med"/>
          </a:ln>
        </p:spPr>
      </p:cxnSp>
      <p:sp>
        <p:nvSpPr>
          <p:cNvPr id="17" name="Shape 17"/>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87290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ColTx">
  <p:cSld name="Title and Two Columns">
    <p:spTree>
      <p:nvGrpSpPr>
        <p:cNvPr id="1" name="Shape 20"/>
        <p:cNvGrpSpPr/>
        <p:nvPr/>
      </p:nvGrpSpPr>
      <p:grpSpPr>
        <a:xfrm>
          <a:off x="0" y="0"/>
          <a:ext cx="0" cy="0"/>
          <a:chOff x="0" y="0"/>
          <a:chExt cx="0" cy="0"/>
        </a:xfrm>
      </p:grpSpPr>
      <p:sp>
        <p:nvSpPr>
          <p:cNvPr id="21" name="Shape 21"/>
          <p:cNvSpPr/>
          <p:nvPr/>
        </p:nvSpPr>
        <p:spPr>
          <a:xfrm>
            <a:off x="0" y="0"/>
            <a:ext cx="9144000" cy="15036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22" name="Shape 22"/>
          <p:cNvCxnSpPr/>
          <p:nvPr/>
        </p:nvCxnSpPr>
        <p:spPr>
          <a:xfrm>
            <a:off x="0" y="1503572"/>
            <a:ext cx="9144000" cy="0"/>
          </a:xfrm>
          <a:prstGeom prst="straightConnector1">
            <a:avLst/>
          </a:prstGeom>
          <a:noFill/>
          <a:ln w="28575" cap="flat" cmpd="sng">
            <a:solidFill>
              <a:schemeClr val="dk1"/>
            </a:solidFill>
            <a:prstDash val="solid"/>
            <a:round/>
            <a:headEnd type="none" w="med" len="med"/>
            <a:tailEnd type="none" w="med" len="med"/>
          </a:ln>
        </p:spPr>
      </p:cxnSp>
      <p:sp>
        <p:nvSpPr>
          <p:cNvPr id="23" name="Shape 23"/>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600201"/>
            <a:ext cx="39945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600201"/>
            <a:ext cx="39945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402305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2F2F53A-A86B-44F6-908A-B6D96A72C088}" type="datetimeFigureOut">
              <a:rPr lang="en-IN" smtClean="0"/>
              <a:t>23-07-2015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CE61C0-F0D9-4334-AE04-5F8A4417835B}" type="slidenum">
              <a:rPr lang="en-IN" smtClean="0"/>
              <a:t>‹#›</a:t>
            </a:fld>
            <a:endParaRPr lang="en-IN"/>
          </a:p>
        </p:txBody>
      </p:sp>
    </p:spTree>
    <p:extLst>
      <p:ext uri="{BB962C8B-B14F-4D97-AF65-F5344CB8AC3E}">
        <p14:creationId xmlns:p14="http://schemas.microsoft.com/office/powerpoint/2010/main" val="17744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F2F53A-A86B-44F6-908A-B6D96A72C088}" type="datetimeFigureOut">
              <a:rPr lang="en-IN" smtClean="0"/>
              <a:t>23-07-2015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CE61C0-F0D9-4334-AE04-5F8A4417835B}" type="slidenum">
              <a:rPr lang="en-IN" smtClean="0"/>
              <a:t>‹#›</a:t>
            </a:fld>
            <a:endParaRPr lang="en-IN"/>
          </a:p>
        </p:txBody>
      </p:sp>
    </p:spTree>
    <p:extLst>
      <p:ext uri="{BB962C8B-B14F-4D97-AF65-F5344CB8AC3E}">
        <p14:creationId xmlns:p14="http://schemas.microsoft.com/office/powerpoint/2010/main" val="297939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2F2F53A-A86B-44F6-908A-B6D96A72C088}" type="datetimeFigureOut">
              <a:rPr lang="en-IN" smtClean="0"/>
              <a:t>23-07-2015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CE61C0-F0D9-4334-AE04-5F8A4417835B}" type="slidenum">
              <a:rPr lang="en-IN" smtClean="0"/>
              <a:t>‹#›</a:t>
            </a:fld>
            <a:endParaRPr lang="en-IN"/>
          </a:p>
        </p:txBody>
      </p:sp>
    </p:spTree>
    <p:extLst>
      <p:ext uri="{BB962C8B-B14F-4D97-AF65-F5344CB8AC3E}">
        <p14:creationId xmlns:p14="http://schemas.microsoft.com/office/powerpoint/2010/main" val="423060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2F2F53A-A86B-44F6-908A-B6D96A72C088}" type="datetimeFigureOut">
              <a:rPr lang="en-IN" smtClean="0"/>
              <a:t>23-07-2015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5CE61C0-F0D9-4334-AE04-5F8A4417835B}" type="slidenum">
              <a:rPr lang="en-IN" smtClean="0"/>
              <a:t>‹#›</a:t>
            </a:fld>
            <a:endParaRPr lang="en-IN"/>
          </a:p>
        </p:txBody>
      </p:sp>
    </p:spTree>
    <p:extLst>
      <p:ext uri="{BB962C8B-B14F-4D97-AF65-F5344CB8AC3E}">
        <p14:creationId xmlns:p14="http://schemas.microsoft.com/office/powerpoint/2010/main" val="113923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2F2F53A-A86B-44F6-908A-B6D96A72C088}" type="datetimeFigureOut">
              <a:rPr lang="en-IN" smtClean="0"/>
              <a:t>23-07-2015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5CE61C0-F0D9-4334-AE04-5F8A4417835B}" type="slidenum">
              <a:rPr lang="en-IN" smtClean="0"/>
              <a:t>‹#›</a:t>
            </a:fld>
            <a:endParaRPr lang="en-IN"/>
          </a:p>
        </p:txBody>
      </p:sp>
    </p:spTree>
    <p:extLst>
      <p:ext uri="{BB962C8B-B14F-4D97-AF65-F5344CB8AC3E}">
        <p14:creationId xmlns:p14="http://schemas.microsoft.com/office/powerpoint/2010/main" val="110082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2F53A-A86B-44F6-908A-B6D96A72C088}" type="datetimeFigureOut">
              <a:rPr lang="en-IN" smtClean="0"/>
              <a:t>23-07-2015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5CE61C0-F0D9-4334-AE04-5F8A4417835B}" type="slidenum">
              <a:rPr lang="en-IN" smtClean="0"/>
              <a:t>‹#›</a:t>
            </a:fld>
            <a:endParaRPr lang="en-IN"/>
          </a:p>
        </p:txBody>
      </p:sp>
    </p:spTree>
    <p:extLst>
      <p:ext uri="{BB962C8B-B14F-4D97-AF65-F5344CB8AC3E}">
        <p14:creationId xmlns:p14="http://schemas.microsoft.com/office/powerpoint/2010/main" val="333960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2F53A-A86B-44F6-908A-B6D96A72C088}" type="datetimeFigureOut">
              <a:rPr lang="en-IN" smtClean="0"/>
              <a:t>23-07-2015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CE61C0-F0D9-4334-AE04-5F8A4417835B}" type="slidenum">
              <a:rPr lang="en-IN" smtClean="0"/>
              <a:t>‹#›</a:t>
            </a:fld>
            <a:endParaRPr lang="en-IN"/>
          </a:p>
        </p:txBody>
      </p:sp>
    </p:spTree>
    <p:extLst>
      <p:ext uri="{BB962C8B-B14F-4D97-AF65-F5344CB8AC3E}">
        <p14:creationId xmlns:p14="http://schemas.microsoft.com/office/powerpoint/2010/main" val="236393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2F53A-A86B-44F6-908A-B6D96A72C088}" type="datetimeFigureOut">
              <a:rPr lang="en-IN" smtClean="0"/>
              <a:t>23-07-2015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CE61C0-F0D9-4334-AE04-5F8A4417835B}" type="slidenum">
              <a:rPr lang="en-IN" smtClean="0"/>
              <a:t>‹#›</a:t>
            </a:fld>
            <a:endParaRPr lang="en-IN"/>
          </a:p>
        </p:txBody>
      </p:sp>
    </p:spTree>
    <p:extLst>
      <p:ext uri="{BB962C8B-B14F-4D97-AF65-F5344CB8AC3E}">
        <p14:creationId xmlns:p14="http://schemas.microsoft.com/office/powerpoint/2010/main" val="382795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2F53A-A86B-44F6-908A-B6D96A72C088}" type="datetimeFigureOut">
              <a:rPr lang="en-IN" smtClean="0"/>
              <a:t>23-07-2015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E61C0-F0D9-4334-AE04-5F8A4417835B}" type="slidenum">
              <a:rPr lang="en-IN" smtClean="0"/>
              <a:t>‹#›</a:t>
            </a:fld>
            <a:endParaRPr lang="en-IN"/>
          </a:p>
        </p:txBody>
      </p:sp>
    </p:spTree>
    <p:extLst>
      <p:ext uri="{BB962C8B-B14F-4D97-AF65-F5344CB8AC3E}">
        <p14:creationId xmlns:p14="http://schemas.microsoft.com/office/powerpoint/2010/main" val="13441384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8.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tags" Target="../tags/tag33.xml"/><Relationship Id="rId7" Type="http://schemas.openxmlformats.org/officeDocument/2006/relationships/slideLayout" Target="../slideLayouts/slideLayout2.xml"/><Relationship Id="rId12" Type="http://schemas.openxmlformats.org/officeDocument/2006/relationships/image" Target="../media/image33.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32.png"/><Relationship Id="rId5" Type="http://schemas.openxmlformats.org/officeDocument/2006/relationships/tags" Target="../tags/tag35.xml"/><Relationship Id="rId10" Type="http://schemas.openxmlformats.org/officeDocument/2006/relationships/image" Target="../media/image31.png"/><Relationship Id="rId4" Type="http://schemas.openxmlformats.org/officeDocument/2006/relationships/tags" Target="../tags/tag34.xml"/><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tags" Target="../tags/tag39.xml"/><Relationship Id="rId7" Type="http://schemas.openxmlformats.org/officeDocument/2006/relationships/slideLayout" Target="../slideLayouts/slideLayout2.xml"/><Relationship Id="rId12" Type="http://schemas.openxmlformats.org/officeDocument/2006/relationships/image" Target="../media/image39.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38.png"/><Relationship Id="rId5" Type="http://schemas.openxmlformats.org/officeDocument/2006/relationships/tags" Target="../tags/tag41.xml"/><Relationship Id="rId10" Type="http://schemas.openxmlformats.org/officeDocument/2006/relationships/image" Target="../media/image37.png"/><Relationship Id="rId4" Type="http://schemas.openxmlformats.org/officeDocument/2006/relationships/tags" Target="../tags/tag40.xml"/><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45.png"/><Relationship Id="rId3" Type="http://schemas.openxmlformats.org/officeDocument/2006/relationships/tags" Target="../tags/tag45.xml"/><Relationship Id="rId7" Type="http://schemas.openxmlformats.org/officeDocument/2006/relationships/slideLayout" Target="../slideLayouts/slideLayout2.xml"/><Relationship Id="rId12" Type="http://schemas.openxmlformats.org/officeDocument/2006/relationships/image" Target="../media/image44.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43.png"/><Relationship Id="rId5" Type="http://schemas.openxmlformats.org/officeDocument/2006/relationships/tags" Target="../tags/tag47.xml"/><Relationship Id="rId10" Type="http://schemas.openxmlformats.org/officeDocument/2006/relationships/image" Target="../media/image42.png"/><Relationship Id="rId4" Type="http://schemas.openxmlformats.org/officeDocument/2006/relationships/tags" Target="../tags/tag46.xml"/><Relationship Id="rId9" Type="http://schemas.openxmlformats.org/officeDocument/2006/relationships/image" Target="../media/image41.png"/><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49.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4.pn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image" Target="../media/image53.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media/image52.png"/><Relationship Id="rId5" Type="http://schemas.openxmlformats.org/officeDocument/2006/relationships/tags" Target="../tags/tag56.xml"/><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tags" Target="../tags/tag55.xml"/><Relationship Id="rId9" Type="http://schemas.openxmlformats.org/officeDocument/2006/relationships/image" Target="../media/image50.png"/><Relationship Id="rId14"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4.pn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53.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52.png"/><Relationship Id="rId5" Type="http://schemas.openxmlformats.org/officeDocument/2006/relationships/tags" Target="../tags/tag63.xml"/><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tags" Target="../tags/tag62.xml"/><Relationship Id="rId9" Type="http://schemas.openxmlformats.org/officeDocument/2006/relationships/image" Target="../media/image50.png"/><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7.png"/><Relationship Id="rId3" Type="http://schemas.openxmlformats.org/officeDocument/2006/relationships/tags" Target="../tags/tag3.xml"/><Relationship Id="rId21" Type="http://schemas.openxmlformats.org/officeDocument/2006/relationships/image" Target="../media/image2.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6.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1.png"/><Relationship Id="rId29" Type="http://schemas.openxmlformats.org/officeDocument/2006/relationships/image" Target="../media/image1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5.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4.png"/><Relationship Id="rId28" Type="http://schemas.openxmlformats.org/officeDocument/2006/relationships/image" Target="../media/image9.png"/><Relationship Id="rId10" Type="http://schemas.openxmlformats.org/officeDocument/2006/relationships/tags" Target="../tags/tag10.xml"/><Relationship Id="rId19" Type="http://schemas.openxmlformats.org/officeDocument/2006/relationships/slideLayout" Target="../slideLayouts/slideLayout4.xml"/><Relationship Id="rId31" Type="http://schemas.openxmlformats.org/officeDocument/2006/relationships/image" Target="../media/image12.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3.png"/><Relationship Id="rId27" Type="http://schemas.openxmlformats.org/officeDocument/2006/relationships/image" Target="../media/image8.png"/><Relationship Id="rId30"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4.png"/><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53.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52.png"/><Relationship Id="rId5" Type="http://schemas.openxmlformats.org/officeDocument/2006/relationships/tags" Target="../tags/tag70.xml"/><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tags" Target="../tags/tag69.xml"/><Relationship Id="rId9" Type="http://schemas.openxmlformats.org/officeDocument/2006/relationships/image" Target="../media/image50.png"/><Relationship Id="rId1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73.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tags" Target="../tags/tag78.xml"/><Relationship Id="rId7" Type="http://schemas.openxmlformats.org/officeDocument/2006/relationships/image" Target="../media/image63.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62.png"/><Relationship Id="rId5" Type="http://schemas.openxmlformats.org/officeDocument/2006/relationships/notesSlide" Target="../notesSlides/notesSlide11.xml"/><Relationship Id="rId4"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81.xml"/><Relationship Id="rId7" Type="http://schemas.openxmlformats.org/officeDocument/2006/relationships/notesSlide" Target="../notesSlides/notesSlide13.xml"/><Relationship Id="rId12" Type="http://schemas.openxmlformats.org/officeDocument/2006/relationships/image" Target="../media/image68.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13.xml"/><Relationship Id="rId11" Type="http://schemas.openxmlformats.org/officeDocument/2006/relationships/image" Target="../media/image67.png"/><Relationship Id="rId5" Type="http://schemas.openxmlformats.org/officeDocument/2006/relationships/tags" Target="../tags/tag83.xml"/><Relationship Id="rId10" Type="http://schemas.openxmlformats.org/officeDocument/2006/relationships/image" Target="../media/image66.png"/><Relationship Id="rId4" Type="http://schemas.openxmlformats.org/officeDocument/2006/relationships/tags" Target="../tags/tag82.xml"/><Relationship Id="rId9"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17.png"/><Relationship Id="rId3" Type="http://schemas.openxmlformats.org/officeDocument/2006/relationships/tags" Target="../tags/tag21.xml"/><Relationship Id="rId7" Type="http://schemas.openxmlformats.org/officeDocument/2006/relationships/slideLayout" Target="../slideLayouts/slideLayout2.xml"/><Relationship Id="rId12" Type="http://schemas.openxmlformats.org/officeDocument/2006/relationships/image" Target="../media/image16.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5.png"/><Relationship Id="rId5" Type="http://schemas.openxmlformats.org/officeDocument/2006/relationships/tags" Target="../tags/tag23.xml"/><Relationship Id="rId10" Type="http://schemas.openxmlformats.org/officeDocument/2006/relationships/image" Target="../media/image14.png"/><Relationship Id="rId4" Type="http://schemas.openxmlformats.org/officeDocument/2006/relationships/tags" Target="../tags/tag22.xml"/><Relationship Id="rId9" Type="http://schemas.openxmlformats.org/officeDocument/2006/relationships/image" Target="../media/image13.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3" Type="http://schemas.openxmlformats.org/officeDocument/2006/relationships/hyperlink" Target="http://www.rug.nl/staff/b.jayawardhana/" TargetMode="External"/><Relationship Id="rId18" Type="http://schemas.openxmlformats.org/officeDocument/2006/relationships/hyperlink" Target="http://www4.ncsu.edu/~ncmeshka/" TargetMode="External"/><Relationship Id="rId26" Type="http://schemas.openxmlformats.org/officeDocument/2006/relationships/hyperlink" Target="http://math.wvu.edu/~cpantea/" TargetMode="External"/><Relationship Id="rId39" Type="http://schemas.openxmlformats.org/officeDocument/2006/relationships/hyperlink" Target="http://cap.ee.ic.ac.uk/~mas209/research.html" TargetMode="External"/><Relationship Id="rId21" Type="http://schemas.openxmlformats.org/officeDocument/2006/relationships/hyperlink" Target="http://www.maths.manchester.ac.uk/~mrm/" TargetMode="External"/><Relationship Id="rId34" Type="http://schemas.openxmlformats.org/officeDocument/2006/relationships/hyperlink" Target="http://www.math.rutgers.edu/~sontag/" TargetMode="External"/><Relationship Id="rId42" Type="http://schemas.openxmlformats.org/officeDocument/2006/relationships/hyperlink" Target="http://www3.imperial.ac.uk/people/d.angeli" TargetMode="External"/><Relationship Id="rId47" Type="http://schemas.openxmlformats.org/officeDocument/2006/relationships/hyperlink" Target="http://www.math.wisc.edu/~craciun/" TargetMode="External"/><Relationship Id="rId50" Type="http://schemas.openxmlformats.org/officeDocument/2006/relationships/hyperlink" Target="http://mate.dm.uba.ar/~alidick/" TargetMode="External"/><Relationship Id="rId55" Type="http://schemas.openxmlformats.org/officeDocument/2006/relationships/image" Target="../media/image23.jpeg"/><Relationship Id="rId7" Type="http://schemas.openxmlformats.org/officeDocument/2006/relationships/hyperlink" Target="http://math.gillesgnacadja.info/" TargetMode="External"/><Relationship Id="rId12" Type="http://schemas.openxmlformats.org/officeDocument/2006/relationships/hyperlink" Target="http://www.math.ucsd.edu/~helton/" TargetMode="External"/><Relationship Id="rId17" Type="http://schemas.openxmlformats.org/officeDocument/2006/relationships/hyperlink" Target="http://melykuti.web.elte.hu/official.htm" TargetMode="External"/><Relationship Id="rId25" Type="http://schemas.openxmlformats.org/officeDocument/2006/relationships/hyperlink" Target="http://www.csb.ethz.ch/people/former/ireneo" TargetMode="External"/><Relationship Id="rId33" Type="http://schemas.openxmlformats.org/officeDocument/2006/relationships/hyperlink" Target="http://www.weizmann.ac.il/mcb/UriAlon/people/GuyShinar/index.html" TargetMode="External"/><Relationship Id="rId38" Type="http://schemas.openxmlformats.org/officeDocument/2006/relationships/hyperlink" Target="http://www.csb.ethz.ch/people/ypencho" TargetMode="External"/><Relationship Id="rId46" Type="http://schemas.openxmlformats.org/officeDocument/2006/relationships/hyperlink" Target="http://www.math.ku.dk/english/about/news/phd-students/phd_cappelletti/" TargetMode="External"/><Relationship Id="rId2" Type="http://schemas.openxmlformats.org/officeDocument/2006/relationships/hyperlink" Target="http://www.port.ac.uk/department-of-mathematics/staff/dr-pete-donnell.html" TargetMode="External"/><Relationship Id="rId16" Type="http://schemas.openxmlformats.org/officeDocument/2006/relationships/hyperlink" Target="http://www.math.ucsd.edu/~iklep/" TargetMode="External"/><Relationship Id="rId20" Type="http://schemas.openxmlformats.org/officeDocument/2006/relationships/hyperlink" Target="http://www.math.niu.edu/~mincheva/" TargetMode="External"/><Relationship Id="rId29" Type="http://schemas.openxmlformats.org/officeDocument/2006/relationships/hyperlink" Target="https://www.ricam.oeaw.ac.at/people/page.cgi?firstn=Georg;lastn=Regensburger" TargetMode="External"/><Relationship Id="rId41" Type="http://schemas.openxmlformats.org/officeDocument/2006/relationships/hyperlink" Target="http://www.math.wisc.edu/~anderson/" TargetMode="External"/><Relationship Id="rId54"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hyperlink" Target="http://www.iim.csic.es/~gingproc/members.html" TargetMode="External"/><Relationship Id="rId11" Type="http://schemas.openxmlformats.org/officeDocument/2006/relationships/hyperlink" Target="http://dynamics.mi.fu-berlin.de/persons/hell.php" TargetMode="External"/><Relationship Id="rId24" Type="http://schemas.openxmlformats.org/officeDocument/2006/relationships/hyperlink" Target="http://www.mpimp-golm.mpg.de/13193/Zoran_Nikoloski" TargetMode="External"/><Relationship Id="rId32" Type="http://schemas.openxmlformats.org/officeDocument/2006/relationships/hyperlink" Target="http://www.math.uwaterloo.ca/~dsiegel/" TargetMode="External"/><Relationship Id="rId37" Type="http://schemas.openxmlformats.org/officeDocument/2006/relationships/hyperlink" Target="http://www.math.ku.dk/~pbx512/" TargetMode="External"/><Relationship Id="rId40" Type="http://schemas.openxmlformats.org/officeDocument/2006/relationships/hyperlink" Target="http://www.math.rutgers.edu/~aminzare/" TargetMode="External"/><Relationship Id="rId45" Type="http://schemas.openxmlformats.org/officeDocument/2006/relationships/hyperlink" Target="http://www.cs.elte.hu/~bboros/" TargetMode="External"/><Relationship Id="rId53" Type="http://schemas.openxmlformats.org/officeDocument/2006/relationships/image" Target="../media/image21.jpeg"/><Relationship Id="rId5" Type="http://schemas.openxmlformats.org/officeDocument/2006/relationships/hyperlink" Target="http://www2.mpi-magdeburg.mpg.de/old/people/flocke/index.html" TargetMode="External"/><Relationship Id="rId15" Type="http://schemas.openxmlformats.org/officeDocument/2006/relationships/hyperlink" Target="http://public.csusm.edu/bjoshi/" TargetMode="External"/><Relationship Id="rId23" Type="http://schemas.openxmlformats.org/officeDocument/2006/relationships/hyperlink" Target="http://www.mpimp-golm.mpg.de/53990/employee_page?c=51661&amp;employee_id=13537" TargetMode="External"/><Relationship Id="rId28" Type="http://schemas.openxmlformats.org/officeDocument/2006/relationships/hyperlink" Target="http://www.rug.nl/staff/s.s.rao/research" TargetMode="External"/><Relationship Id="rId36" Type="http://schemas.openxmlformats.org/officeDocument/2006/relationships/hyperlink" Target="http://www.math.bme.hu/~jtoth/" TargetMode="External"/><Relationship Id="rId49" Type="http://schemas.openxmlformats.org/officeDocument/2006/relationships/hyperlink" Target="http://www.math.oregonstate.edu/people/view/deleenhp" TargetMode="External"/><Relationship Id="rId10" Type="http://schemas.openxmlformats.org/officeDocument/2006/relationships/hyperlink" Target="https://sysbio.med.harvard.edu/faculty/gunawardena/" TargetMode="External"/><Relationship Id="rId19" Type="http://schemas.openxmlformats.org/officeDocument/2006/relationships/hyperlink" Target="http://fds.duke.edu/db/aas/math/ezra" TargetMode="External"/><Relationship Id="rId31" Type="http://schemas.openxmlformats.org/officeDocument/2006/relationships/hyperlink" Target="http://www.math.tamu.edu/~annejls/" TargetMode="External"/><Relationship Id="rId44" Type="http://schemas.openxmlformats.org/officeDocument/2006/relationships/hyperlink" Target="http://www.iim.csic.es/~julio/" TargetMode="External"/><Relationship Id="rId52" Type="http://schemas.openxmlformats.org/officeDocument/2006/relationships/image" Target="../media/image20.jpeg"/><Relationship Id="rId4" Type="http://schemas.openxmlformats.org/officeDocument/2006/relationships/hyperlink" Target="http://www.math.ku.dk/~efeliu/" TargetMode="External"/><Relationship Id="rId9" Type="http://schemas.openxmlformats.org/officeDocument/2006/relationships/hyperlink" Target="http://www.math.le.ac.uk/people/ag153/homepage/" TargetMode="External"/><Relationship Id="rId14" Type="http://schemas.openxmlformats.org/officeDocument/2006/relationships/hyperlink" Target="http://www.math.wisc.edu/~mjohnston3/" TargetMode="External"/><Relationship Id="rId22" Type="http://schemas.openxmlformats.org/officeDocument/2006/relationships/hyperlink" Target="http://www.ricam.oeaw.ac.at/people/page.cgi?firstn=Stefan;lastn=M%FCller" TargetMode="External"/><Relationship Id="rId27" Type="http://schemas.openxmlformats.org/officeDocument/2006/relationships/hyperlink" Target="http://cms.dm.uba.ar/Members/mpmillan/es" TargetMode="External"/><Relationship Id="rId30" Type="http://schemas.openxmlformats.org/officeDocument/2006/relationships/hyperlink" Target="http://www.mathematik.uni-mainz.de/Members/rendall" TargetMode="External"/><Relationship Id="rId35" Type="http://schemas.openxmlformats.org/officeDocument/2006/relationships/hyperlink" Target="http://daedalus.scl.sztaki.hu/PCRG/members/szeder/" TargetMode="External"/><Relationship Id="rId43" Type="http://schemas.openxmlformats.org/officeDocument/2006/relationships/hyperlink" Target="http://banajim.myweb.port.ac.uk/" TargetMode="External"/><Relationship Id="rId48" Type="http://schemas.openxmlformats.org/officeDocument/2006/relationships/hyperlink" Target="http://www.mpi-magdeburg.mpg.de/people/conradi/index.html" TargetMode="External"/><Relationship Id="rId8" Type="http://schemas.openxmlformats.org/officeDocument/2006/relationships/hyperlink" Target="http://www.tcs.tifr.res.in/~manoj/" TargetMode="External"/><Relationship Id="rId51" Type="http://schemas.openxmlformats.org/officeDocument/2006/relationships/hyperlink" Target="http://www2.warwick.ac.uk/fac/sci/systemsbiology/staff/domijan/" TargetMode="External"/><Relationship Id="rId3" Type="http://schemas.openxmlformats.org/officeDocument/2006/relationships/hyperlink" Target="http://en.wikipedia.org/wiki/Martin_Feinbe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6.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latin typeface="Aparajita" panose="020B0604020202020204" pitchFamily="34" charset="0"/>
                <a:cs typeface="Aparajita" panose="020B0604020202020204" pitchFamily="34" charset="0"/>
              </a:rPr>
              <a:t>An Information Processing View of Reaction Networks</a:t>
            </a:r>
            <a:endParaRPr lang="en-IN" dirty="0">
              <a:latin typeface="Aparajita" panose="020B0604020202020204" pitchFamily="34" charset="0"/>
              <a:cs typeface="Aparajita" panose="020B0604020202020204" pitchFamily="34" charset="0"/>
            </a:endParaRPr>
          </a:p>
        </p:txBody>
      </p:sp>
      <p:sp>
        <p:nvSpPr>
          <p:cNvPr id="3" name="Subtitle 2"/>
          <p:cNvSpPr>
            <a:spLocks noGrp="1"/>
          </p:cNvSpPr>
          <p:nvPr>
            <p:ph type="subTitle" idx="1"/>
          </p:nvPr>
        </p:nvSpPr>
        <p:spPr/>
        <p:txBody>
          <a:bodyPr/>
          <a:lstStyle/>
          <a:p>
            <a:r>
              <a:rPr lang="en-IN" dirty="0" smtClean="0">
                <a:latin typeface="Aparajita" panose="020B0604020202020204" pitchFamily="34" charset="0"/>
                <a:cs typeface="Aparajita" panose="020B0604020202020204" pitchFamily="34" charset="0"/>
              </a:rPr>
              <a:t>Manoj Gopalkrishnan</a:t>
            </a:r>
          </a:p>
          <a:p>
            <a:r>
              <a:rPr lang="en-IN" dirty="0" smtClean="0">
                <a:latin typeface="Aparajita" panose="020B0604020202020204" pitchFamily="34" charset="0"/>
                <a:cs typeface="Aparajita" panose="020B0604020202020204" pitchFamily="34" charset="0"/>
              </a:rPr>
              <a:t>TIFR Mumbai</a:t>
            </a:r>
          </a:p>
          <a:p>
            <a:r>
              <a:rPr lang="en-IN" dirty="0" smtClean="0">
                <a:latin typeface="Aparajita" panose="020B0604020202020204" pitchFamily="34" charset="0"/>
                <a:cs typeface="Aparajita" panose="020B0604020202020204" pitchFamily="34" charset="0"/>
              </a:rPr>
              <a:t>manoj.gopalkrishnan@gmail.com</a:t>
            </a:r>
            <a:endParaRPr lang="en-IN"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280209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Mass-action kinetics</a:t>
            </a:r>
            <a:endParaRPr lang="en-IN" dirty="0"/>
          </a:p>
        </p:txBody>
      </p:sp>
      <p:pic>
        <p:nvPicPr>
          <p:cNvPr id="31" name="Picture 30"/>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714613" y="4189840"/>
            <a:ext cx="3716122" cy="694944"/>
          </a:xfrm>
          <a:prstGeom prst="rect">
            <a:avLst/>
          </a:prstGeom>
        </p:spPr>
      </p:pic>
      <p:grpSp>
        <p:nvGrpSpPr>
          <p:cNvPr id="29" name="Group 28"/>
          <p:cNvGrpSpPr/>
          <p:nvPr/>
        </p:nvGrpSpPr>
        <p:grpSpPr>
          <a:xfrm>
            <a:off x="2148551" y="1412776"/>
            <a:ext cx="5591801" cy="2304256"/>
            <a:chOff x="2148551" y="2924944"/>
            <a:chExt cx="5591801" cy="2304256"/>
          </a:xfrm>
        </p:grpSpPr>
        <p:pic>
          <p:nvPicPr>
            <p:cNvPr id="26" name="Picture 25"/>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2148551" y="3543288"/>
              <a:ext cx="1332585" cy="749808"/>
            </a:xfrm>
            <a:prstGeom prst="rect">
              <a:avLst/>
            </a:prstGeom>
          </p:spPr>
        </p:pic>
        <p:grpSp>
          <p:nvGrpSpPr>
            <p:cNvPr id="6" name="Group 5"/>
            <p:cNvGrpSpPr/>
            <p:nvPr/>
          </p:nvGrpSpPr>
          <p:grpSpPr>
            <a:xfrm>
              <a:off x="4900626" y="2924944"/>
              <a:ext cx="2839726" cy="2304256"/>
              <a:chOff x="5292080" y="4509120"/>
              <a:chExt cx="2839726" cy="2304256"/>
            </a:xfrm>
          </p:grpSpPr>
          <p:grpSp>
            <p:nvGrpSpPr>
              <p:cNvPr id="7" name="Group 6"/>
              <p:cNvGrpSpPr/>
              <p:nvPr/>
            </p:nvGrpSpPr>
            <p:grpSpPr>
              <a:xfrm>
                <a:off x="5292080" y="4581128"/>
                <a:ext cx="2839726" cy="2232248"/>
                <a:chOff x="5292080" y="3861048"/>
                <a:chExt cx="2839726" cy="2232248"/>
              </a:xfrm>
            </p:grpSpPr>
            <p:cxnSp>
              <p:nvCxnSpPr>
                <p:cNvPr id="9" name="Straight Arrow Connector 8"/>
                <p:cNvCxnSpPr/>
                <p:nvPr/>
              </p:nvCxnSpPr>
              <p:spPr>
                <a:xfrm>
                  <a:off x="5292080" y="5229200"/>
                  <a:ext cx="27363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84168" y="3861048"/>
                  <a:ext cx="72008"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724128" y="4088105"/>
                  <a:ext cx="2407678" cy="1429127"/>
                  <a:chOff x="5724128" y="4088105"/>
                  <a:chExt cx="2407678" cy="1429127"/>
                </a:xfrm>
              </p:grpSpPr>
              <p:cxnSp>
                <p:nvCxnSpPr>
                  <p:cNvPr id="12" name="Straight Arrow Connector 11"/>
                  <p:cNvCxnSpPr/>
                  <p:nvPr/>
                </p:nvCxnSpPr>
                <p:spPr>
                  <a:xfrm>
                    <a:off x="6804248" y="5229200"/>
                    <a:ext cx="504056"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084168" y="4221088"/>
                    <a:ext cx="720080" cy="43204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120172" y="4653136"/>
                    <a:ext cx="0" cy="57606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88224" y="5229200"/>
                    <a:ext cx="473206" cy="276999"/>
                  </a:xfrm>
                  <a:prstGeom prst="rect">
                    <a:avLst/>
                  </a:prstGeom>
                  <a:noFill/>
                </p:spPr>
                <p:txBody>
                  <a:bodyPr wrap="none" rtlCol="0">
                    <a:spAutoFit/>
                  </a:bodyPr>
                  <a:lstStyle/>
                  <a:p>
                    <a:r>
                      <a:rPr lang="en-IN" sz="1200" dirty="0" smtClean="0"/>
                      <a:t>(1,0)</a:t>
                    </a:r>
                    <a:endParaRPr lang="en-IN" sz="1200" dirty="0"/>
                  </a:p>
                </p:txBody>
              </p:sp>
              <p:sp>
                <p:nvSpPr>
                  <p:cNvPr id="16" name="TextBox 15"/>
                  <p:cNvSpPr txBox="1"/>
                  <p:nvPr/>
                </p:nvSpPr>
                <p:spPr>
                  <a:xfrm>
                    <a:off x="7020272" y="5229200"/>
                    <a:ext cx="473206" cy="276999"/>
                  </a:xfrm>
                  <a:prstGeom prst="rect">
                    <a:avLst/>
                  </a:prstGeom>
                  <a:noFill/>
                </p:spPr>
                <p:txBody>
                  <a:bodyPr wrap="none" rtlCol="0">
                    <a:spAutoFit/>
                  </a:bodyPr>
                  <a:lstStyle/>
                  <a:p>
                    <a:r>
                      <a:rPr lang="en-IN" sz="1200" dirty="0" smtClean="0"/>
                      <a:t>(2,0)</a:t>
                    </a:r>
                    <a:endParaRPr lang="en-IN" sz="1200" dirty="0"/>
                  </a:p>
                </p:txBody>
              </p:sp>
              <p:sp>
                <p:nvSpPr>
                  <p:cNvPr id="17" name="TextBox 16"/>
                  <p:cNvSpPr txBox="1"/>
                  <p:nvPr/>
                </p:nvSpPr>
                <p:spPr>
                  <a:xfrm>
                    <a:off x="6547066" y="4592161"/>
                    <a:ext cx="473206" cy="276999"/>
                  </a:xfrm>
                  <a:prstGeom prst="rect">
                    <a:avLst/>
                  </a:prstGeom>
                  <a:noFill/>
                </p:spPr>
                <p:txBody>
                  <a:bodyPr wrap="none" rtlCol="0">
                    <a:spAutoFit/>
                  </a:bodyPr>
                  <a:lstStyle/>
                  <a:p>
                    <a:r>
                      <a:rPr lang="en-IN" sz="1200" dirty="0" smtClean="0"/>
                      <a:t>(1,1)</a:t>
                    </a:r>
                    <a:endParaRPr lang="en-IN" sz="1200" dirty="0"/>
                  </a:p>
                </p:txBody>
              </p:sp>
              <p:sp>
                <p:nvSpPr>
                  <p:cNvPr id="18" name="TextBox 17"/>
                  <p:cNvSpPr txBox="1"/>
                  <p:nvPr/>
                </p:nvSpPr>
                <p:spPr>
                  <a:xfrm>
                    <a:off x="5724128" y="5240233"/>
                    <a:ext cx="473206" cy="276999"/>
                  </a:xfrm>
                  <a:prstGeom prst="rect">
                    <a:avLst/>
                  </a:prstGeom>
                  <a:noFill/>
                </p:spPr>
                <p:txBody>
                  <a:bodyPr wrap="none" rtlCol="0">
                    <a:spAutoFit/>
                  </a:bodyPr>
                  <a:lstStyle/>
                  <a:p>
                    <a:r>
                      <a:rPr lang="en-IN" sz="1200" dirty="0" smtClean="0"/>
                      <a:t>(0,0)</a:t>
                    </a:r>
                    <a:endParaRPr lang="en-IN" sz="1200" dirty="0"/>
                  </a:p>
                </p:txBody>
              </p:sp>
              <p:sp>
                <p:nvSpPr>
                  <p:cNvPr id="19" name="TextBox 18"/>
                  <p:cNvSpPr txBox="1"/>
                  <p:nvPr/>
                </p:nvSpPr>
                <p:spPr>
                  <a:xfrm>
                    <a:off x="5724128" y="4520153"/>
                    <a:ext cx="473206" cy="276999"/>
                  </a:xfrm>
                  <a:prstGeom prst="rect">
                    <a:avLst/>
                  </a:prstGeom>
                  <a:noFill/>
                </p:spPr>
                <p:txBody>
                  <a:bodyPr wrap="none" rtlCol="0">
                    <a:spAutoFit/>
                  </a:bodyPr>
                  <a:lstStyle/>
                  <a:p>
                    <a:r>
                      <a:rPr lang="en-IN" sz="1200" dirty="0" smtClean="0"/>
                      <a:t>(0,1)</a:t>
                    </a:r>
                    <a:endParaRPr lang="en-IN" sz="1200" dirty="0"/>
                  </a:p>
                </p:txBody>
              </p:sp>
              <p:sp>
                <p:nvSpPr>
                  <p:cNvPr id="20" name="TextBox 19"/>
                  <p:cNvSpPr txBox="1"/>
                  <p:nvPr/>
                </p:nvSpPr>
                <p:spPr>
                  <a:xfrm>
                    <a:off x="5724128" y="4088105"/>
                    <a:ext cx="473206" cy="276999"/>
                  </a:xfrm>
                  <a:prstGeom prst="rect">
                    <a:avLst/>
                  </a:prstGeom>
                  <a:noFill/>
                </p:spPr>
                <p:txBody>
                  <a:bodyPr wrap="none" rtlCol="0">
                    <a:spAutoFit/>
                  </a:bodyPr>
                  <a:lstStyle/>
                  <a:p>
                    <a:r>
                      <a:rPr lang="en-IN" sz="1200" dirty="0" smtClean="0"/>
                      <a:t>(0,2)</a:t>
                    </a:r>
                    <a:endParaRPr lang="en-IN" sz="1200" dirty="0"/>
                  </a:p>
                </p:txBody>
              </p:sp>
              <p:sp>
                <p:nvSpPr>
                  <p:cNvPr id="21" name="TextBox 20"/>
                  <p:cNvSpPr txBox="1"/>
                  <p:nvPr/>
                </p:nvSpPr>
                <p:spPr>
                  <a:xfrm>
                    <a:off x="7740352" y="4869160"/>
                    <a:ext cx="391454" cy="369332"/>
                  </a:xfrm>
                  <a:prstGeom prst="rect">
                    <a:avLst/>
                  </a:prstGeom>
                  <a:noFill/>
                </p:spPr>
                <p:txBody>
                  <a:bodyPr wrap="none" rtlCol="0">
                    <a:spAutoFit/>
                  </a:bodyPr>
                  <a:lstStyle/>
                  <a:p>
                    <a:r>
                      <a:rPr lang="en-IN" i="1" dirty="0" smtClean="0">
                        <a:latin typeface="Aparajita" panose="020B0604020202020204" pitchFamily="34" charset="0"/>
                        <a:cs typeface="Aparajita" panose="020B0604020202020204" pitchFamily="34" charset="0"/>
                      </a:rPr>
                      <a:t>Ra</a:t>
                    </a:r>
                    <a:endParaRPr lang="en-IN" i="1" dirty="0">
                      <a:latin typeface="Aparajita" panose="020B0604020202020204" pitchFamily="34" charset="0"/>
                      <a:cs typeface="Aparajita" panose="020B0604020202020204" pitchFamily="34" charset="0"/>
                    </a:endParaRPr>
                  </a:p>
                </p:txBody>
              </p:sp>
            </p:grpSp>
          </p:grpSp>
          <p:sp>
            <p:nvSpPr>
              <p:cNvPr id="8" name="TextBox 7"/>
              <p:cNvSpPr txBox="1"/>
              <p:nvPr/>
            </p:nvSpPr>
            <p:spPr>
              <a:xfrm>
                <a:off x="6073720" y="4509120"/>
                <a:ext cx="298480" cy="369332"/>
              </a:xfrm>
              <a:prstGeom prst="rect">
                <a:avLst/>
              </a:prstGeom>
              <a:noFill/>
            </p:spPr>
            <p:txBody>
              <a:bodyPr wrap="none" rtlCol="0">
                <a:spAutoFit/>
              </a:bodyPr>
              <a:lstStyle/>
              <a:p>
                <a:r>
                  <a:rPr lang="en-IN" i="1" dirty="0">
                    <a:latin typeface="Aparajita" panose="020B0604020202020204" pitchFamily="34" charset="0"/>
                    <a:cs typeface="Aparajita" panose="020B0604020202020204" pitchFamily="34" charset="0"/>
                  </a:rPr>
                  <a:t>F</a:t>
                </a:r>
              </a:p>
            </p:txBody>
          </p:sp>
        </p:grpSp>
      </p:grpSp>
      <p:pic>
        <p:nvPicPr>
          <p:cNvPr id="32" name="Picture 3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27584" y="5661248"/>
            <a:ext cx="7946136" cy="753466"/>
          </a:xfrm>
          <a:prstGeom prst="rect">
            <a:avLst/>
          </a:prstGeom>
        </p:spPr>
      </p:pic>
    </p:spTree>
    <p:extLst>
      <p:ext uri="{BB962C8B-B14F-4D97-AF65-F5344CB8AC3E}">
        <p14:creationId xmlns:p14="http://schemas.microsoft.com/office/powerpoint/2010/main" val="117836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parajita" panose="020B0604020202020204" pitchFamily="34" charset="0"/>
                <a:cs typeface="Aparajita" panose="020B0604020202020204" pitchFamily="34" charset="0"/>
              </a:rPr>
              <a:t>Definition: Mass-Action Kinetics</a:t>
            </a:r>
            <a:endParaRPr lang="en-IN"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p:txBody>
          <a:bodyPr/>
          <a:lstStyle/>
          <a:p>
            <a:r>
              <a:rPr lang="en-IN" b="1" dirty="0" smtClean="0">
                <a:latin typeface="Aparajita" panose="020B0604020202020204" pitchFamily="34" charset="0"/>
                <a:cs typeface="Aparajita" panose="020B0604020202020204" pitchFamily="34" charset="0"/>
              </a:rPr>
              <a:t>Rate function</a:t>
            </a:r>
            <a:r>
              <a:rPr lang="en-IN" dirty="0" smtClean="0">
                <a:latin typeface="Aparajita" panose="020B0604020202020204" pitchFamily="34" charset="0"/>
                <a:cs typeface="Aparajita" panose="020B0604020202020204" pitchFamily="34" charset="0"/>
              </a:rPr>
              <a:t> </a:t>
            </a:r>
            <a:r>
              <a:rPr lang="en-IN" i="1" dirty="0" smtClean="0">
                <a:latin typeface="Aparajita" panose="020B0604020202020204" pitchFamily="34" charset="0"/>
                <a:cs typeface="Aparajita" panose="020B0604020202020204" pitchFamily="34" charset="0"/>
              </a:rPr>
              <a:t>k </a:t>
            </a:r>
            <a:r>
              <a:rPr lang="en-IN" dirty="0" smtClean="0">
                <a:latin typeface="Aparajita" panose="020B0604020202020204" pitchFamily="34" charset="0"/>
                <a:cs typeface="Aparajita" panose="020B0604020202020204" pitchFamily="34" charset="0"/>
              </a:rPr>
              <a:t>for reaction network (</a:t>
            </a:r>
            <a:r>
              <a:rPr lang="en-IN" i="1" dirty="0" smtClean="0">
                <a:latin typeface="Aparajita" panose="020B0604020202020204" pitchFamily="34" charset="0"/>
                <a:cs typeface="Aparajita" panose="020B0604020202020204" pitchFamily="34" charset="0"/>
              </a:rPr>
              <a:t>C,R</a:t>
            </a:r>
            <a:r>
              <a:rPr lang="en-IN" dirty="0" smtClean="0">
                <a:latin typeface="Aparajita" panose="020B0604020202020204" pitchFamily="34" charset="0"/>
                <a:cs typeface="Aparajita" panose="020B0604020202020204" pitchFamily="34" charset="0"/>
              </a:rPr>
              <a:t>)</a:t>
            </a:r>
            <a:endParaRPr lang="en-IN" dirty="0">
              <a:latin typeface="Aparajita" panose="020B0604020202020204" pitchFamily="34" charset="0"/>
              <a:cs typeface="Aparajita" panose="020B0604020202020204" pitchFamily="34" charset="0"/>
            </a:endParaRPr>
          </a:p>
          <a:p>
            <a:pPr lvl="1"/>
            <a:r>
              <a:rPr lang="en-IN" dirty="0" smtClean="0">
                <a:latin typeface="Aparajita" panose="020B0604020202020204" pitchFamily="34" charset="0"/>
                <a:cs typeface="Aparajita" panose="020B0604020202020204" pitchFamily="34" charset="0"/>
              </a:rPr>
              <a:t>Takes reaction </a:t>
            </a:r>
          </a:p>
          <a:p>
            <a:pPr lvl="1"/>
            <a:r>
              <a:rPr lang="en-IN" dirty="0" smtClean="0">
                <a:latin typeface="Aparajita" panose="020B0604020202020204" pitchFamily="34" charset="0"/>
                <a:cs typeface="Aparajita" panose="020B0604020202020204" pitchFamily="34" charset="0"/>
              </a:rPr>
              <a:t>To positive real </a:t>
            </a:r>
          </a:p>
          <a:p>
            <a:r>
              <a:rPr lang="en-IN" dirty="0" smtClean="0">
                <a:latin typeface="Aparajita" panose="020B0604020202020204" pitchFamily="34" charset="0"/>
                <a:cs typeface="Aparajita" panose="020B0604020202020204" pitchFamily="34" charset="0"/>
              </a:rPr>
              <a:t>Notation:</a:t>
            </a:r>
          </a:p>
          <a:p>
            <a:pPr lvl="1"/>
            <a:r>
              <a:rPr lang="en-IN" dirty="0" smtClean="0">
                <a:latin typeface="Aparajita" panose="020B0604020202020204" pitchFamily="34" charset="0"/>
                <a:cs typeface="Aparajita" panose="020B0604020202020204" pitchFamily="34" charset="0"/>
              </a:rPr>
              <a:t> </a:t>
            </a:r>
          </a:p>
          <a:p>
            <a:pPr lvl="1"/>
            <a:r>
              <a:rPr lang="en-IN" dirty="0" smtClean="0">
                <a:latin typeface="Aparajita" panose="020B0604020202020204" pitchFamily="34" charset="0"/>
                <a:cs typeface="Aparajita" panose="020B0604020202020204" pitchFamily="34" charset="0"/>
              </a:rPr>
              <a:t> </a:t>
            </a:r>
          </a:p>
          <a:p>
            <a:pPr lvl="1"/>
            <a:r>
              <a:rPr lang="en-IN" dirty="0">
                <a:latin typeface="Aparajita" panose="020B0604020202020204" pitchFamily="34" charset="0"/>
                <a:cs typeface="Aparajita" panose="020B0604020202020204" pitchFamily="34" charset="0"/>
              </a:rPr>
              <a:t> </a:t>
            </a:r>
            <a:r>
              <a:rPr lang="en-IN" dirty="0" smtClean="0">
                <a:latin typeface="Aparajita" panose="020B0604020202020204" pitchFamily="34" charset="0"/>
                <a:cs typeface="Aparajita" panose="020B0604020202020204" pitchFamily="34" charset="0"/>
              </a:rPr>
              <a:t>Flow</a:t>
            </a:r>
          </a:p>
          <a:p>
            <a:r>
              <a:rPr lang="en-IN" b="1" dirty="0" smtClean="0">
                <a:latin typeface="Aparajita" panose="020B0604020202020204" pitchFamily="34" charset="0"/>
                <a:cs typeface="Aparajita" panose="020B0604020202020204" pitchFamily="34" charset="0"/>
              </a:rPr>
              <a:t> Mass-action kinetics</a:t>
            </a: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059832" y="2253504"/>
            <a:ext cx="1415812" cy="279645"/>
          </a:xfrm>
          <a:prstGeom prst="rect">
            <a:avLst/>
          </a:prstGeom>
        </p:spPr>
      </p:pic>
      <p:pic>
        <p:nvPicPr>
          <p:cNvPr id="5" name="Picture 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203848" y="2782438"/>
            <a:ext cx="1229949" cy="286522"/>
          </a:xfrm>
          <a:prstGeom prst="rect">
            <a:avLst/>
          </a:prstGeom>
        </p:spPr>
      </p:pic>
      <p:pic>
        <p:nvPicPr>
          <p:cNvPr id="6" name="Picture 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403648" y="3861048"/>
            <a:ext cx="1402172" cy="271599"/>
          </a:xfrm>
          <a:prstGeom prst="rect">
            <a:avLst/>
          </a:prstGeom>
        </p:spPr>
      </p:pic>
      <p:pic>
        <p:nvPicPr>
          <p:cNvPr id="7" name="Picture 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403648" y="4365104"/>
            <a:ext cx="1597820" cy="288032"/>
          </a:xfrm>
          <a:prstGeom prst="rect">
            <a:avLst/>
          </a:prstGeom>
        </p:spPr>
      </p:pic>
      <p:pic>
        <p:nvPicPr>
          <p:cNvPr id="11" name="Picture 10"/>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540001" y="5877272"/>
            <a:ext cx="4051238" cy="751328"/>
          </a:xfrm>
          <a:prstGeom prst="rect">
            <a:avLst/>
          </a:prstGeom>
        </p:spPr>
      </p:pic>
      <p:pic>
        <p:nvPicPr>
          <p:cNvPr id="13" name="Picture 12"/>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2051720" y="4941168"/>
            <a:ext cx="2190171" cy="254569"/>
          </a:xfrm>
          <a:prstGeom prst="rect">
            <a:avLst/>
          </a:prstGeom>
        </p:spPr>
      </p:pic>
    </p:spTree>
    <p:extLst>
      <p:ext uri="{BB962C8B-B14F-4D97-AF65-F5344CB8AC3E}">
        <p14:creationId xmlns:p14="http://schemas.microsoft.com/office/powerpoint/2010/main" val="124782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Definition: Complex Balance</a:t>
            </a:r>
            <a:endParaRPr lang="en-IN" dirty="0"/>
          </a:p>
        </p:txBody>
      </p:sp>
      <p:sp>
        <p:nvSpPr>
          <p:cNvPr id="6" name="Content Placeholder 5"/>
          <p:cNvSpPr>
            <a:spLocks noGrp="1"/>
          </p:cNvSpPr>
          <p:nvPr>
            <p:ph idx="1"/>
          </p:nvPr>
        </p:nvSpPr>
        <p:spPr/>
        <p:txBody>
          <a:bodyPr/>
          <a:lstStyle/>
          <a:p>
            <a:r>
              <a:rPr lang="en-IN" dirty="0"/>
              <a:t>R</a:t>
            </a:r>
            <a:r>
              <a:rPr lang="en-IN" dirty="0" smtClean="0"/>
              <a:t>eaction network (</a:t>
            </a:r>
            <a:r>
              <a:rPr lang="en-IN" i="1" dirty="0" smtClean="0"/>
              <a:t>C,R</a:t>
            </a:r>
            <a:r>
              <a:rPr lang="en-IN" dirty="0" smtClean="0"/>
              <a:t>) is </a:t>
            </a:r>
            <a:r>
              <a:rPr lang="en-IN" b="1" dirty="0" smtClean="0"/>
              <a:t>complex balanced </a:t>
            </a:r>
            <a:r>
              <a:rPr lang="en-IN" dirty="0" err="1" smtClean="0"/>
              <a:t>iff</a:t>
            </a:r>
            <a:endParaRPr lang="en-IN" i="1" dirty="0" smtClean="0"/>
          </a:p>
          <a:p>
            <a:pPr marL="457200" lvl="1" indent="0">
              <a:buNone/>
            </a:pPr>
            <a:r>
              <a:rPr lang="en-IN" dirty="0"/>
              <a:t>t</a:t>
            </a:r>
            <a:r>
              <a:rPr lang="en-IN" dirty="0" smtClean="0"/>
              <a:t>here exists                  such that</a:t>
            </a:r>
          </a:p>
          <a:p>
            <a:pPr marL="914400" lvl="2" indent="0">
              <a:buNone/>
            </a:pPr>
            <a:r>
              <a:rPr lang="en-IN" dirty="0" smtClean="0"/>
              <a:t>for all complexes</a:t>
            </a:r>
          </a:p>
          <a:p>
            <a:pPr marL="457200" lvl="1" indent="0">
              <a:buNone/>
            </a:pPr>
            <a:r>
              <a:rPr lang="en-IN" dirty="0" smtClean="0"/>
              <a:t>		inflow                              =                              outflow    </a:t>
            </a:r>
          </a:p>
          <a:p>
            <a:pPr marL="457200" lvl="1" indent="0">
              <a:buNone/>
            </a:pPr>
            <a:r>
              <a:rPr lang="en-IN" dirty="0" smtClean="0"/>
              <a:t>		                                                                     </a:t>
            </a:r>
            <a:endParaRPr lang="en-IN" dirty="0"/>
          </a:p>
          <a:p>
            <a:endParaRPr lang="en-IN" dirty="0"/>
          </a:p>
          <a:p>
            <a:pPr marL="57150" indent="0" algn="ctr">
              <a:buNone/>
            </a:pPr>
            <a:endParaRPr lang="en-IN" dirty="0" smtClean="0"/>
          </a:p>
        </p:txBody>
      </p:sp>
      <p:pic>
        <p:nvPicPr>
          <p:cNvPr id="2" name="Picture 1"/>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555777" y="2276872"/>
            <a:ext cx="860267" cy="280904"/>
          </a:xfrm>
          <a:prstGeom prst="rect">
            <a:avLst/>
          </a:prstGeom>
        </p:spPr>
      </p:pic>
      <p:pic>
        <p:nvPicPr>
          <p:cNvPr id="4" name="Picture 3"/>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275856" y="2780928"/>
            <a:ext cx="604236" cy="220919"/>
          </a:xfrm>
          <a:prstGeom prst="rect">
            <a:avLst/>
          </a:prstGeom>
        </p:spPr>
      </p:pic>
      <p:pic>
        <p:nvPicPr>
          <p:cNvPr id="3" name="Picture 2"/>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479531" y="3212986"/>
            <a:ext cx="1642994" cy="555955"/>
          </a:xfrm>
          <a:prstGeom prst="rect">
            <a:avLst/>
          </a:prstGeom>
        </p:spPr>
      </p:pic>
      <p:grpSp>
        <p:nvGrpSpPr>
          <p:cNvPr id="44" name="Group 43"/>
          <p:cNvGrpSpPr/>
          <p:nvPr/>
        </p:nvGrpSpPr>
        <p:grpSpPr>
          <a:xfrm>
            <a:off x="2740262" y="4077072"/>
            <a:ext cx="1534970" cy="2448272"/>
            <a:chOff x="2740262" y="4149080"/>
            <a:chExt cx="1534970" cy="2448272"/>
          </a:xfrm>
        </p:grpSpPr>
        <p:sp>
          <p:nvSpPr>
            <p:cNvPr id="17" name="Oval 16"/>
            <p:cNvSpPr/>
            <p:nvPr/>
          </p:nvSpPr>
          <p:spPr>
            <a:xfrm>
              <a:off x="2843808" y="6165304"/>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p:cNvSpPr/>
            <p:nvPr/>
          </p:nvSpPr>
          <p:spPr>
            <a:xfrm>
              <a:off x="2843808" y="5013176"/>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p:cNvSpPr/>
            <p:nvPr/>
          </p:nvSpPr>
          <p:spPr>
            <a:xfrm>
              <a:off x="2843808" y="4149080"/>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1" name="Straight Arrow Connector 20"/>
            <p:cNvCxnSpPr>
              <a:stCxn id="19" idx="6"/>
              <a:endCxn id="13" idx="1"/>
            </p:cNvCxnSpPr>
            <p:nvPr/>
          </p:nvCxnSpPr>
          <p:spPr>
            <a:xfrm>
              <a:off x="3275856" y="4365104"/>
              <a:ext cx="999376" cy="35130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6"/>
              <a:endCxn id="13" idx="2"/>
            </p:cNvCxnSpPr>
            <p:nvPr/>
          </p:nvCxnSpPr>
          <p:spPr>
            <a:xfrm flipV="1">
              <a:off x="3275856" y="4869160"/>
              <a:ext cx="936104" cy="36004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6"/>
              <a:endCxn id="13" idx="3"/>
            </p:cNvCxnSpPr>
            <p:nvPr/>
          </p:nvCxnSpPr>
          <p:spPr>
            <a:xfrm flipV="1">
              <a:off x="3275856" y="5021912"/>
              <a:ext cx="999376" cy="135941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740262" y="5661248"/>
              <a:ext cx="679610" cy="380873"/>
            </a:xfrm>
            <a:prstGeom prst="rect">
              <a:avLst/>
            </a:prstGeom>
            <a:noFill/>
          </p:spPr>
          <p:txBody>
            <a:bodyPr vert="wordArtVert" wrap="none" rtlCol="0">
              <a:spAutoFit/>
            </a:bodyPr>
            <a:lstStyle/>
            <a:p>
              <a:r>
                <a:rPr lang="en-IN" sz="2800" dirty="0" smtClean="0"/>
                <a:t>…</a:t>
              </a:r>
              <a:endParaRPr lang="en-IN" sz="2800" dirty="0"/>
            </a:p>
          </p:txBody>
        </p:sp>
        <p:sp>
          <p:nvSpPr>
            <p:cNvPr id="37" name="TextBox 36"/>
            <p:cNvSpPr txBox="1"/>
            <p:nvPr/>
          </p:nvSpPr>
          <p:spPr>
            <a:xfrm>
              <a:off x="2947046" y="5075892"/>
              <a:ext cx="256802" cy="369332"/>
            </a:xfrm>
            <a:prstGeom prst="rect">
              <a:avLst/>
            </a:prstGeom>
            <a:noFill/>
          </p:spPr>
          <p:txBody>
            <a:bodyPr wrap="none" rtlCol="0">
              <a:spAutoFit/>
            </a:bodyPr>
            <a:lstStyle/>
            <a:p>
              <a:r>
                <a:rPr lang="en-IN" i="1" dirty="0" smtClean="0"/>
                <a:t>z</a:t>
              </a:r>
              <a:endParaRPr lang="en-IN" i="1" dirty="0"/>
            </a:p>
          </p:txBody>
        </p:sp>
      </p:grpSp>
      <p:grpSp>
        <p:nvGrpSpPr>
          <p:cNvPr id="45" name="Group 44"/>
          <p:cNvGrpSpPr/>
          <p:nvPr/>
        </p:nvGrpSpPr>
        <p:grpSpPr>
          <a:xfrm>
            <a:off x="4580736" y="3933056"/>
            <a:ext cx="1967018" cy="2592288"/>
            <a:chOff x="4580736" y="4005064"/>
            <a:chExt cx="1967018" cy="2592288"/>
          </a:xfrm>
        </p:grpSpPr>
        <p:sp>
          <p:nvSpPr>
            <p:cNvPr id="14" name="Oval 13"/>
            <p:cNvSpPr/>
            <p:nvPr/>
          </p:nvSpPr>
          <p:spPr>
            <a:xfrm>
              <a:off x="5940152" y="4005064"/>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p:cNvSpPr/>
            <p:nvPr/>
          </p:nvSpPr>
          <p:spPr>
            <a:xfrm>
              <a:off x="5940152" y="4797152"/>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p:cNvSpPr/>
            <p:nvPr/>
          </p:nvSpPr>
          <p:spPr>
            <a:xfrm>
              <a:off x="5940152" y="6165304"/>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7" name="Straight Arrow Connector 26"/>
            <p:cNvCxnSpPr>
              <a:stCxn id="13" idx="7"/>
              <a:endCxn id="14" idx="2"/>
            </p:cNvCxnSpPr>
            <p:nvPr/>
          </p:nvCxnSpPr>
          <p:spPr>
            <a:xfrm flipV="1">
              <a:off x="4580736" y="4221088"/>
              <a:ext cx="1359416" cy="49532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3" idx="6"/>
              <a:endCxn id="15" idx="2"/>
            </p:cNvCxnSpPr>
            <p:nvPr/>
          </p:nvCxnSpPr>
          <p:spPr>
            <a:xfrm>
              <a:off x="4644008" y="4869160"/>
              <a:ext cx="1296144" cy="14401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3" idx="5"/>
              <a:endCxn id="16" idx="2"/>
            </p:cNvCxnSpPr>
            <p:nvPr/>
          </p:nvCxnSpPr>
          <p:spPr>
            <a:xfrm>
              <a:off x="4580736" y="5021912"/>
              <a:ext cx="1359416" cy="135941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68144" y="5589240"/>
              <a:ext cx="679610" cy="380873"/>
            </a:xfrm>
            <a:prstGeom prst="rect">
              <a:avLst/>
            </a:prstGeom>
            <a:noFill/>
          </p:spPr>
          <p:txBody>
            <a:bodyPr vert="wordArtVert" wrap="none" rtlCol="0">
              <a:spAutoFit/>
            </a:bodyPr>
            <a:lstStyle/>
            <a:p>
              <a:r>
                <a:rPr lang="en-IN" sz="2800" dirty="0" smtClean="0"/>
                <a:t>…</a:t>
              </a:r>
              <a:endParaRPr lang="en-IN" sz="2800" dirty="0"/>
            </a:p>
          </p:txBody>
        </p:sp>
        <p:sp>
          <p:nvSpPr>
            <p:cNvPr id="38" name="TextBox 37"/>
            <p:cNvSpPr txBox="1"/>
            <p:nvPr/>
          </p:nvSpPr>
          <p:spPr>
            <a:xfrm>
              <a:off x="6012160" y="4869160"/>
              <a:ext cx="328936" cy="369332"/>
            </a:xfrm>
            <a:prstGeom prst="rect">
              <a:avLst/>
            </a:prstGeom>
            <a:noFill/>
          </p:spPr>
          <p:txBody>
            <a:bodyPr wrap="none" rtlCol="0">
              <a:spAutoFit/>
            </a:bodyPr>
            <a:lstStyle/>
            <a:p>
              <a:r>
                <a:rPr lang="en-IN" i="1" dirty="0" smtClean="0"/>
                <a:t>y’</a:t>
              </a:r>
              <a:endParaRPr lang="en-IN" i="1" dirty="0"/>
            </a:p>
          </p:txBody>
        </p:sp>
      </p:grpSp>
      <p:grpSp>
        <p:nvGrpSpPr>
          <p:cNvPr id="42" name="Group 41"/>
          <p:cNvGrpSpPr/>
          <p:nvPr/>
        </p:nvGrpSpPr>
        <p:grpSpPr>
          <a:xfrm>
            <a:off x="4211960" y="4581128"/>
            <a:ext cx="432048" cy="441340"/>
            <a:chOff x="4211960" y="4653136"/>
            <a:chExt cx="432048" cy="441340"/>
          </a:xfrm>
        </p:grpSpPr>
        <p:sp>
          <p:nvSpPr>
            <p:cNvPr id="13" name="Oval 12"/>
            <p:cNvSpPr/>
            <p:nvPr/>
          </p:nvSpPr>
          <p:spPr>
            <a:xfrm>
              <a:off x="4211960" y="4653136"/>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TextBox 38"/>
            <p:cNvSpPr txBox="1"/>
            <p:nvPr/>
          </p:nvSpPr>
          <p:spPr>
            <a:xfrm>
              <a:off x="4283968" y="4725144"/>
              <a:ext cx="266420" cy="369332"/>
            </a:xfrm>
            <a:prstGeom prst="rect">
              <a:avLst/>
            </a:prstGeom>
            <a:noFill/>
          </p:spPr>
          <p:txBody>
            <a:bodyPr wrap="none" rtlCol="0">
              <a:spAutoFit/>
            </a:bodyPr>
            <a:lstStyle/>
            <a:p>
              <a:r>
                <a:rPr lang="en-IN" i="1" dirty="0" smtClean="0"/>
                <a:t>y</a:t>
              </a:r>
              <a:endParaRPr lang="en-IN" i="1" dirty="0"/>
            </a:p>
          </p:txBody>
        </p:sp>
      </p:grpSp>
      <p:pic>
        <p:nvPicPr>
          <p:cNvPr id="7" name="Picture 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292080" y="3212976"/>
            <a:ext cx="1865376" cy="555955"/>
          </a:xfrm>
          <a:prstGeom prst="rect">
            <a:avLst/>
          </a:prstGeom>
        </p:spPr>
      </p:pic>
      <p:pic>
        <p:nvPicPr>
          <p:cNvPr id="8" name="Picture 7"/>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226470" y="4735124"/>
            <a:ext cx="640080" cy="206045"/>
          </a:xfrm>
          <a:prstGeom prst="rect">
            <a:avLst/>
          </a:prstGeom>
        </p:spPr>
      </p:pic>
      <p:pic>
        <p:nvPicPr>
          <p:cNvPr id="10" name="Picture 9"/>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4914801" y="4591108"/>
            <a:ext cx="705916" cy="206045"/>
          </a:xfrm>
          <a:prstGeom prst="rect">
            <a:avLst/>
          </a:prstGeom>
        </p:spPr>
      </p:pic>
    </p:spTree>
    <p:extLst>
      <p:ext uri="{BB962C8B-B14F-4D97-AF65-F5344CB8AC3E}">
        <p14:creationId xmlns:p14="http://schemas.microsoft.com/office/powerpoint/2010/main" val="215117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Definition: Stoichiometric Subspace</a:t>
            </a:r>
            <a:endParaRPr lang="en-IN" dirty="0"/>
          </a:p>
        </p:txBody>
      </p:sp>
      <p:sp>
        <p:nvSpPr>
          <p:cNvPr id="3" name="Content Placeholder 2"/>
          <p:cNvSpPr>
            <a:spLocks noGrp="1"/>
          </p:cNvSpPr>
          <p:nvPr>
            <p:ph idx="1"/>
          </p:nvPr>
        </p:nvSpPr>
        <p:spPr/>
        <p:txBody>
          <a:bodyPr>
            <a:normAutofit/>
          </a:bodyPr>
          <a:lstStyle/>
          <a:p>
            <a:r>
              <a:rPr lang="en-IN" dirty="0" smtClean="0"/>
              <a:t>Note:  </a:t>
            </a:r>
          </a:p>
          <a:p>
            <a:pPr>
              <a:lnSpc>
                <a:spcPct val="150000"/>
              </a:lnSpc>
            </a:pPr>
            <a:r>
              <a:rPr lang="en-IN" dirty="0" smtClean="0"/>
              <a:t>The </a:t>
            </a:r>
            <a:r>
              <a:rPr lang="en-IN" b="1" dirty="0" smtClean="0"/>
              <a:t>stoichiometric subspace</a:t>
            </a:r>
            <a:r>
              <a:rPr lang="en-IN" dirty="0" smtClean="0"/>
              <a:t> </a:t>
            </a:r>
            <a:r>
              <a:rPr lang="en-IN" i="1" dirty="0" smtClean="0"/>
              <a:t>H</a:t>
            </a:r>
            <a:r>
              <a:rPr lang="en-IN" dirty="0" smtClean="0"/>
              <a:t> of (</a:t>
            </a:r>
            <a:r>
              <a:rPr lang="en-IN" i="1" dirty="0" smtClean="0"/>
              <a:t>C,R</a:t>
            </a:r>
            <a:r>
              <a:rPr lang="en-IN" dirty="0" smtClean="0"/>
              <a:t>) is</a:t>
            </a:r>
          </a:p>
          <a:p>
            <a:endParaRPr lang="en-IN" dirty="0"/>
          </a:p>
          <a:p>
            <a:endParaRPr lang="en-IN" dirty="0" smtClean="0"/>
          </a:p>
          <a:p>
            <a:r>
              <a:rPr lang="en-IN" dirty="0" smtClean="0"/>
              <a:t>Lemma</a:t>
            </a:r>
            <a:r>
              <a:rPr lang="en-IN" dirty="0" smtClean="0"/>
              <a:t>:             </a:t>
            </a:r>
          </a:p>
          <a:p>
            <a:r>
              <a:rPr lang="en-IN" dirty="0" smtClean="0"/>
              <a:t>Corollary</a:t>
            </a:r>
            <a:r>
              <a:rPr lang="en-IN" dirty="0" smtClean="0"/>
              <a:t>:</a:t>
            </a:r>
          </a:p>
          <a:p>
            <a:r>
              <a:rPr lang="en-IN" dirty="0" smtClean="0"/>
              <a:t>The </a:t>
            </a:r>
            <a:r>
              <a:rPr lang="en-IN" b="1" dirty="0" smtClean="0"/>
              <a:t>invariant polytope </a:t>
            </a:r>
            <a:r>
              <a:rPr lang="en-IN" i="1" dirty="0" smtClean="0"/>
              <a:t>P(x)</a:t>
            </a:r>
            <a:r>
              <a:rPr lang="en-IN" b="1" dirty="0" smtClean="0"/>
              <a:t> </a:t>
            </a:r>
            <a:r>
              <a:rPr lang="en-IN" dirty="0" smtClean="0"/>
              <a:t>of                is   </a:t>
            </a:r>
            <a:endParaRPr lang="en-IN" i="1" dirty="0"/>
          </a:p>
        </p:txBody>
      </p:sp>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841489" y="3042119"/>
            <a:ext cx="3296229" cy="242865"/>
          </a:xfrm>
          <a:prstGeom prst="rect">
            <a:avLst/>
          </a:prstGeom>
        </p:spPr>
      </p:pic>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161906" y="4365104"/>
            <a:ext cx="645201" cy="174102"/>
          </a:xfrm>
          <a:prstGeom prst="rect">
            <a:avLst/>
          </a:prstGeom>
        </p:spPr>
      </p:pic>
      <p:pic>
        <p:nvPicPr>
          <p:cNvPr id="10" name="Picture 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051720" y="1700808"/>
            <a:ext cx="2972897" cy="555955"/>
          </a:xfrm>
          <a:prstGeom prst="rect">
            <a:avLst/>
          </a:prstGeom>
        </p:spPr>
      </p:pic>
      <p:pic>
        <p:nvPicPr>
          <p:cNvPr id="12" name="Picture 11"/>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514265" y="4914327"/>
            <a:ext cx="1667866" cy="242865"/>
          </a:xfrm>
          <a:prstGeom prst="rect">
            <a:avLst/>
          </a:prstGeom>
        </p:spPr>
      </p:pic>
      <p:pic>
        <p:nvPicPr>
          <p:cNvPr id="15" name="Picture 14"/>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5292081" y="5452353"/>
            <a:ext cx="845637" cy="280903"/>
          </a:xfrm>
          <a:prstGeom prst="rect">
            <a:avLst/>
          </a:prstGeom>
        </p:spPr>
      </p:pic>
      <p:pic>
        <p:nvPicPr>
          <p:cNvPr id="4" name="Picture 3"/>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6771390" y="5517232"/>
            <a:ext cx="1256995" cy="234086"/>
          </a:xfrm>
          <a:prstGeom prst="rect">
            <a:avLst/>
          </a:prstGeom>
        </p:spPr>
      </p:pic>
    </p:spTree>
    <p:extLst>
      <p:ext uri="{BB962C8B-B14F-4D97-AF65-F5344CB8AC3E}">
        <p14:creationId xmlns:p14="http://schemas.microsoft.com/office/powerpoint/2010/main" val="140821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Story 1: Global Attractor Conjecture</a:t>
            </a:r>
            <a:endParaRPr lang="en-IN" dirty="0"/>
          </a:p>
        </p:txBody>
      </p:sp>
      <p:sp>
        <p:nvSpPr>
          <p:cNvPr id="3" name="Content Placeholder 2"/>
          <p:cNvSpPr>
            <a:spLocks noGrp="1"/>
          </p:cNvSpPr>
          <p:nvPr>
            <p:ph idx="1"/>
          </p:nvPr>
        </p:nvSpPr>
        <p:spPr/>
        <p:txBody>
          <a:bodyPr>
            <a:normAutofit/>
          </a:bodyPr>
          <a:lstStyle/>
          <a:p>
            <a:r>
              <a:rPr lang="en-IN" b="1" dirty="0" smtClean="0"/>
              <a:t>Birch’s Theorem</a:t>
            </a:r>
            <a:r>
              <a:rPr lang="en-IN" dirty="0" smtClean="0"/>
              <a:t>: Complex-balanced system (</a:t>
            </a:r>
            <a:r>
              <a:rPr lang="en-IN" i="1" dirty="0" err="1" smtClean="0"/>
              <a:t>S,C,R,k</a:t>
            </a:r>
            <a:r>
              <a:rPr lang="en-IN" i="1" dirty="0" smtClean="0"/>
              <a:t>,</a:t>
            </a:r>
            <a:r>
              <a:rPr lang="el-GR" i="1" dirty="0" smtClean="0">
                <a:latin typeface="Times New Roman"/>
                <a:cs typeface="Times New Roman"/>
              </a:rPr>
              <a:t>α</a:t>
            </a:r>
            <a:r>
              <a:rPr lang="en-IN" dirty="0" smtClean="0"/>
              <a:t>)</a:t>
            </a:r>
          </a:p>
          <a:p>
            <a:pPr lvl="1"/>
            <a:r>
              <a:rPr lang="en-IN" dirty="0" smtClean="0"/>
              <a:t>Every invariant polytope </a:t>
            </a:r>
            <a:r>
              <a:rPr lang="en-IN" i="1" dirty="0" smtClean="0"/>
              <a:t>P</a:t>
            </a:r>
            <a:r>
              <a:rPr lang="en-IN" dirty="0" smtClean="0"/>
              <a:t>(</a:t>
            </a:r>
            <a:r>
              <a:rPr lang="en-IN" i="1" dirty="0" smtClean="0"/>
              <a:t>x</a:t>
            </a:r>
            <a:r>
              <a:rPr lang="en-IN" dirty="0" smtClean="0"/>
              <a:t>) </a:t>
            </a:r>
          </a:p>
          <a:p>
            <a:pPr lvl="1"/>
            <a:r>
              <a:rPr lang="en-IN" dirty="0" smtClean="0"/>
              <a:t>contains a unique positive fixed point </a:t>
            </a:r>
            <a:r>
              <a:rPr lang="en-IN" i="1" dirty="0" smtClean="0"/>
              <a:t>x*</a:t>
            </a:r>
            <a:r>
              <a:rPr lang="en-IN" dirty="0" smtClean="0"/>
              <a:t>.</a:t>
            </a:r>
          </a:p>
          <a:p>
            <a:pPr lvl="1"/>
            <a:r>
              <a:rPr lang="en-IN" dirty="0" smtClean="0"/>
              <a:t>Further </a:t>
            </a:r>
            <a:r>
              <a:rPr lang="en-IN" i="1" dirty="0" smtClean="0"/>
              <a:t>x</a:t>
            </a:r>
            <a:r>
              <a:rPr lang="en-IN" dirty="0" smtClean="0"/>
              <a:t>* is a point of complex balance.</a:t>
            </a:r>
          </a:p>
          <a:p>
            <a:r>
              <a:rPr lang="en-IN" b="1" dirty="0" smtClean="0"/>
              <a:t>Proof: </a:t>
            </a:r>
            <a:r>
              <a:rPr lang="en-IN" dirty="0" smtClean="0"/>
              <a:t>Using Lyapunov function  </a:t>
            </a:r>
            <a:endParaRPr lang="en-IN" b="1" dirty="0" smtClean="0"/>
          </a:p>
          <a:p>
            <a:r>
              <a:rPr lang="en-IN" dirty="0" smtClean="0"/>
              <a:t>Ergodic Theorem : Global Attractor Conjecture</a:t>
            </a:r>
          </a:p>
          <a:p>
            <a:r>
              <a:rPr lang="en-IN" dirty="0" smtClean="0"/>
              <a:t>Open [Horn 1974]: </a:t>
            </a:r>
            <a:r>
              <a:rPr lang="en-IN" i="1" dirty="0" smtClean="0"/>
              <a:t>x* </a:t>
            </a:r>
            <a:r>
              <a:rPr lang="en-IN" dirty="0" smtClean="0"/>
              <a:t>= global attractor in </a:t>
            </a:r>
            <a:r>
              <a:rPr lang="en-IN" i="1" dirty="0" smtClean="0"/>
              <a:t>P(x)</a:t>
            </a: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360474" y="3861048"/>
            <a:ext cx="2379878" cy="445008"/>
          </a:xfrm>
          <a:prstGeom prst="rect">
            <a:avLst/>
          </a:prstGeom>
        </p:spPr>
      </p:pic>
    </p:spTree>
    <p:extLst>
      <p:ext uri="{BB962C8B-B14F-4D97-AF65-F5344CB8AC3E}">
        <p14:creationId xmlns:p14="http://schemas.microsoft.com/office/powerpoint/2010/main" val="171162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Global Attractor Conjecture</a:t>
            </a:r>
            <a:endParaRPr lang="en-IN" dirty="0"/>
          </a:p>
        </p:txBody>
      </p:sp>
      <p:sp>
        <p:nvSpPr>
          <p:cNvPr id="5" name="Isosceles Triangle 4"/>
          <p:cNvSpPr/>
          <p:nvPr/>
        </p:nvSpPr>
        <p:spPr>
          <a:xfrm>
            <a:off x="2411760" y="1916832"/>
            <a:ext cx="4680520" cy="3384376"/>
          </a:xfrm>
          <a:prstGeom prst="triangl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4752020" y="3789040"/>
            <a:ext cx="108012"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4644008" y="3501008"/>
            <a:ext cx="28803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4499992" y="3356992"/>
            <a:ext cx="576064"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a:off x="4283968" y="3212976"/>
            <a:ext cx="936104"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4067944" y="2996952"/>
            <a:ext cx="1296144"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3851920" y="2780928"/>
            <a:ext cx="1872208" cy="2160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a:off x="3635896" y="2708920"/>
            <a:ext cx="2232248" cy="244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Freeform 13"/>
          <p:cNvSpPr/>
          <p:nvPr/>
        </p:nvSpPr>
        <p:spPr>
          <a:xfrm>
            <a:off x="3443591" y="3784060"/>
            <a:ext cx="826852" cy="1537857"/>
          </a:xfrm>
          <a:custGeom>
            <a:avLst/>
            <a:gdLst>
              <a:gd name="connsiteX0" fmla="*/ 0 w 826852"/>
              <a:gd name="connsiteY0" fmla="*/ 0 h 1537857"/>
              <a:gd name="connsiteX1" fmla="*/ 19456 w 826852"/>
              <a:gd name="connsiteY1" fmla="*/ 719846 h 1537857"/>
              <a:gd name="connsiteX2" fmla="*/ 48639 w 826852"/>
              <a:gd name="connsiteY2" fmla="*/ 817123 h 1537857"/>
              <a:gd name="connsiteX3" fmla="*/ 58366 w 826852"/>
              <a:gd name="connsiteY3" fmla="*/ 846306 h 1537857"/>
              <a:gd name="connsiteX4" fmla="*/ 77822 w 826852"/>
              <a:gd name="connsiteY4" fmla="*/ 875489 h 1537857"/>
              <a:gd name="connsiteX5" fmla="*/ 116732 w 826852"/>
              <a:gd name="connsiteY5" fmla="*/ 943583 h 1537857"/>
              <a:gd name="connsiteX6" fmla="*/ 145915 w 826852"/>
              <a:gd name="connsiteY6" fmla="*/ 1001949 h 1537857"/>
              <a:gd name="connsiteX7" fmla="*/ 155643 w 826852"/>
              <a:gd name="connsiteY7" fmla="*/ 1031131 h 1537857"/>
              <a:gd name="connsiteX8" fmla="*/ 184826 w 826852"/>
              <a:gd name="connsiteY8" fmla="*/ 1040859 h 1537857"/>
              <a:gd name="connsiteX9" fmla="*/ 214009 w 826852"/>
              <a:gd name="connsiteY9" fmla="*/ 1099225 h 1537857"/>
              <a:gd name="connsiteX10" fmla="*/ 233464 w 826852"/>
              <a:gd name="connsiteY10" fmla="*/ 1128408 h 1537857"/>
              <a:gd name="connsiteX11" fmla="*/ 272375 w 826852"/>
              <a:gd name="connsiteY11" fmla="*/ 1186774 h 1537857"/>
              <a:gd name="connsiteX12" fmla="*/ 301558 w 826852"/>
              <a:gd name="connsiteY12" fmla="*/ 1196502 h 1537857"/>
              <a:gd name="connsiteX13" fmla="*/ 311286 w 826852"/>
              <a:gd name="connsiteY13" fmla="*/ 1235412 h 1537857"/>
              <a:gd name="connsiteX14" fmla="*/ 359924 w 826852"/>
              <a:gd name="connsiteY14" fmla="*/ 1284051 h 1537857"/>
              <a:gd name="connsiteX15" fmla="*/ 418290 w 826852"/>
              <a:gd name="connsiteY15" fmla="*/ 1322961 h 1537857"/>
              <a:gd name="connsiteX16" fmla="*/ 457200 w 826852"/>
              <a:gd name="connsiteY16" fmla="*/ 1371600 h 1537857"/>
              <a:gd name="connsiteX17" fmla="*/ 496111 w 826852"/>
              <a:gd name="connsiteY17" fmla="*/ 1381327 h 1537857"/>
              <a:gd name="connsiteX18" fmla="*/ 525294 w 826852"/>
              <a:gd name="connsiteY18" fmla="*/ 1391055 h 1537857"/>
              <a:gd name="connsiteX19" fmla="*/ 554477 w 826852"/>
              <a:gd name="connsiteY19" fmla="*/ 1410510 h 1537857"/>
              <a:gd name="connsiteX20" fmla="*/ 583660 w 826852"/>
              <a:gd name="connsiteY20" fmla="*/ 1420238 h 1537857"/>
              <a:gd name="connsiteX21" fmla="*/ 612843 w 826852"/>
              <a:gd name="connsiteY21" fmla="*/ 1439693 h 1537857"/>
              <a:gd name="connsiteX22" fmla="*/ 642026 w 826852"/>
              <a:gd name="connsiteY22" fmla="*/ 1449421 h 1537857"/>
              <a:gd name="connsiteX23" fmla="*/ 671209 w 826852"/>
              <a:gd name="connsiteY23" fmla="*/ 1468876 h 1537857"/>
              <a:gd name="connsiteX24" fmla="*/ 729575 w 826852"/>
              <a:gd name="connsiteY24" fmla="*/ 1498059 h 1537857"/>
              <a:gd name="connsiteX25" fmla="*/ 778213 w 826852"/>
              <a:gd name="connsiteY25" fmla="*/ 1536970 h 1537857"/>
              <a:gd name="connsiteX26" fmla="*/ 826852 w 826852"/>
              <a:gd name="connsiteY26" fmla="*/ 1517514 h 15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6852" h="1537857">
                <a:moveTo>
                  <a:pt x="0" y="0"/>
                </a:moveTo>
                <a:cubicBezTo>
                  <a:pt x="6485" y="239949"/>
                  <a:pt x="10572" y="479974"/>
                  <a:pt x="19456" y="719846"/>
                </a:cubicBezTo>
                <a:cubicBezTo>
                  <a:pt x="21911" y="786126"/>
                  <a:pt x="21015" y="775689"/>
                  <a:pt x="48639" y="817123"/>
                </a:cubicBezTo>
                <a:cubicBezTo>
                  <a:pt x="51881" y="826851"/>
                  <a:pt x="53780" y="837135"/>
                  <a:pt x="58366" y="846306"/>
                </a:cubicBezTo>
                <a:cubicBezTo>
                  <a:pt x="63595" y="856763"/>
                  <a:pt x="73217" y="864743"/>
                  <a:pt x="77822" y="875489"/>
                </a:cubicBezTo>
                <a:cubicBezTo>
                  <a:pt x="107217" y="944078"/>
                  <a:pt x="61290" y="888141"/>
                  <a:pt x="116732" y="943583"/>
                </a:cubicBezTo>
                <a:cubicBezTo>
                  <a:pt x="141183" y="1016932"/>
                  <a:pt x="108201" y="926523"/>
                  <a:pt x="145915" y="1001949"/>
                </a:cubicBezTo>
                <a:cubicBezTo>
                  <a:pt x="150501" y="1011120"/>
                  <a:pt x="148393" y="1023881"/>
                  <a:pt x="155643" y="1031131"/>
                </a:cubicBezTo>
                <a:cubicBezTo>
                  <a:pt x="162894" y="1038382"/>
                  <a:pt x="175098" y="1037616"/>
                  <a:pt x="184826" y="1040859"/>
                </a:cubicBezTo>
                <a:cubicBezTo>
                  <a:pt x="240581" y="1124493"/>
                  <a:pt x="173735" y="1018677"/>
                  <a:pt x="214009" y="1099225"/>
                </a:cubicBezTo>
                <a:cubicBezTo>
                  <a:pt x="219237" y="1109682"/>
                  <a:pt x="228236" y="1117951"/>
                  <a:pt x="233464" y="1128408"/>
                </a:cubicBezTo>
                <a:cubicBezTo>
                  <a:pt x="251311" y="1164103"/>
                  <a:pt x="230885" y="1159114"/>
                  <a:pt x="272375" y="1186774"/>
                </a:cubicBezTo>
                <a:cubicBezTo>
                  <a:pt x="280907" y="1192462"/>
                  <a:pt x="291830" y="1193259"/>
                  <a:pt x="301558" y="1196502"/>
                </a:cubicBezTo>
                <a:cubicBezTo>
                  <a:pt x="304801" y="1209472"/>
                  <a:pt x="303870" y="1224288"/>
                  <a:pt x="311286" y="1235412"/>
                </a:cubicBezTo>
                <a:cubicBezTo>
                  <a:pt x="324004" y="1254490"/>
                  <a:pt x="343711" y="1267838"/>
                  <a:pt x="359924" y="1284051"/>
                </a:cubicBezTo>
                <a:cubicBezTo>
                  <a:pt x="396357" y="1320484"/>
                  <a:pt x="376056" y="1308884"/>
                  <a:pt x="418290" y="1322961"/>
                </a:cubicBezTo>
                <a:cubicBezTo>
                  <a:pt x="425162" y="1333269"/>
                  <a:pt x="443340" y="1364670"/>
                  <a:pt x="457200" y="1371600"/>
                </a:cubicBezTo>
                <a:cubicBezTo>
                  <a:pt x="469158" y="1377579"/>
                  <a:pt x="483256" y="1377654"/>
                  <a:pt x="496111" y="1381327"/>
                </a:cubicBezTo>
                <a:cubicBezTo>
                  <a:pt x="505970" y="1384144"/>
                  <a:pt x="516123" y="1386469"/>
                  <a:pt x="525294" y="1391055"/>
                </a:cubicBezTo>
                <a:cubicBezTo>
                  <a:pt x="535751" y="1396283"/>
                  <a:pt x="544020" y="1405282"/>
                  <a:pt x="554477" y="1410510"/>
                </a:cubicBezTo>
                <a:cubicBezTo>
                  <a:pt x="563648" y="1415096"/>
                  <a:pt x="574489" y="1415652"/>
                  <a:pt x="583660" y="1420238"/>
                </a:cubicBezTo>
                <a:cubicBezTo>
                  <a:pt x="594117" y="1425466"/>
                  <a:pt x="602386" y="1434465"/>
                  <a:pt x="612843" y="1439693"/>
                </a:cubicBezTo>
                <a:cubicBezTo>
                  <a:pt x="622014" y="1444279"/>
                  <a:pt x="632855" y="1444835"/>
                  <a:pt x="642026" y="1449421"/>
                </a:cubicBezTo>
                <a:cubicBezTo>
                  <a:pt x="652483" y="1454649"/>
                  <a:pt x="660752" y="1463648"/>
                  <a:pt x="671209" y="1468876"/>
                </a:cubicBezTo>
                <a:cubicBezTo>
                  <a:pt x="751757" y="1509150"/>
                  <a:pt x="645941" y="1442304"/>
                  <a:pt x="729575" y="1498059"/>
                </a:cubicBezTo>
                <a:cubicBezTo>
                  <a:pt x="739181" y="1526876"/>
                  <a:pt x="735027" y="1541769"/>
                  <a:pt x="778213" y="1536970"/>
                </a:cubicBezTo>
                <a:cubicBezTo>
                  <a:pt x="795568" y="1535042"/>
                  <a:pt x="826852" y="1517514"/>
                  <a:pt x="826852" y="1517514"/>
                </a:cubicBezTo>
              </a:path>
            </a:pathLst>
          </a:custGeom>
          <a:noFill/>
          <a:ln>
            <a:solidFill>
              <a:srgbClr val="FF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Freeform 14"/>
          <p:cNvSpPr/>
          <p:nvPr/>
        </p:nvSpPr>
        <p:spPr>
          <a:xfrm rot="14931758">
            <a:off x="5347083" y="4054155"/>
            <a:ext cx="886077" cy="1256105"/>
          </a:xfrm>
          <a:custGeom>
            <a:avLst/>
            <a:gdLst>
              <a:gd name="connsiteX0" fmla="*/ 0 w 826852"/>
              <a:gd name="connsiteY0" fmla="*/ 0 h 1537857"/>
              <a:gd name="connsiteX1" fmla="*/ 19456 w 826852"/>
              <a:gd name="connsiteY1" fmla="*/ 719846 h 1537857"/>
              <a:gd name="connsiteX2" fmla="*/ 48639 w 826852"/>
              <a:gd name="connsiteY2" fmla="*/ 817123 h 1537857"/>
              <a:gd name="connsiteX3" fmla="*/ 58366 w 826852"/>
              <a:gd name="connsiteY3" fmla="*/ 846306 h 1537857"/>
              <a:gd name="connsiteX4" fmla="*/ 77822 w 826852"/>
              <a:gd name="connsiteY4" fmla="*/ 875489 h 1537857"/>
              <a:gd name="connsiteX5" fmla="*/ 116732 w 826852"/>
              <a:gd name="connsiteY5" fmla="*/ 943583 h 1537857"/>
              <a:gd name="connsiteX6" fmla="*/ 145915 w 826852"/>
              <a:gd name="connsiteY6" fmla="*/ 1001949 h 1537857"/>
              <a:gd name="connsiteX7" fmla="*/ 155643 w 826852"/>
              <a:gd name="connsiteY7" fmla="*/ 1031131 h 1537857"/>
              <a:gd name="connsiteX8" fmla="*/ 184826 w 826852"/>
              <a:gd name="connsiteY8" fmla="*/ 1040859 h 1537857"/>
              <a:gd name="connsiteX9" fmla="*/ 214009 w 826852"/>
              <a:gd name="connsiteY9" fmla="*/ 1099225 h 1537857"/>
              <a:gd name="connsiteX10" fmla="*/ 233464 w 826852"/>
              <a:gd name="connsiteY10" fmla="*/ 1128408 h 1537857"/>
              <a:gd name="connsiteX11" fmla="*/ 272375 w 826852"/>
              <a:gd name="connsiteY11" fmla="*/ 1186774 h 1537857"/>
              <a:gd name="connsiteX12" fmla="*/ 301558 w 826852"/>
              <a:gd name="connsiteY12" fmla="*/ 1196502 h 1537857"/>
              <a:gd name="connsiteX13" fmla="*/ 311286 w 826852"/>
              <a:gd name="connsiteY13" fmla="*/ 1235412 h 1537857"/>
              <a:gd name="connsiteX14" fmla="*/ 359924 w 826852"/>
              <a:gd name="connsiteY14" fmla="*/ 1284051 h 1537857"/>
              <a:gd name="connsiteX15" fmla="*/ 418290 w 826852"/>
              <a:gd name="connsiteY15" fmla="*/ 1322961 h 1537857"/>
              <a:gd name="connsiteX16" fmla="*/ 457200 w 826852"/>
              <a:gd name="connsiteY16" fmla="*/ 1371600 h 1537857"/>
              <a:gd name="connsiteX17" fmla="*/ 496111 w 826852"/>
              <a:gd name="connsiteY17" fmla="*/ 1381327 h 1537857"/>
              <a:gd name="connsiteX18" fmla="*/ 525294 w 826852"/>
              <a:gd name="connsiteY18" fmla="*/ 1391055 h 1537857"/>
              <a:gd name="connsiteX19" fmla="*/ 554477 w 826852"/>
              <a:gd name="connsiteY19" fmla="*/ 1410510 h 1537857"/>
              <a:gd name="connsiteX20" fmla="*/ 583660 w 826852"/>
              <a:gd name="connsiteY20" fmla="*/ 1420238 h 1537857"/>
              <a:gd name="connsiteX21" fmla="*/ 612843 w 826852"/>
              <a:gd name="connsiteY21" fmla="*/ 1439693 h 1537857"/>
              <a:gd name="connsiteX22" fmla="*/ 642026 w 826852"/>
              <a:gd name="connsiteY22" fmla="*/ 1449421 h 1537857"/>
              <a:gd name="connsiteX23" fmla="*/ 671209 w 826852"/>
              <a:gd name="connsiteY23" fmla="*/ 1468876 h 1537857"/>
              <a:gd name="connsiteX24" fmla="*/ 729575 w 826852"/>
              <a:gd name="connsiteY24" fmla="*/ 1498059 h 1537857"/>
              <a:gd name="connsiteX25" fmla="*/ 778213 w 826852"/>
              <a:gd name="connsiteY25" fmla="*/ 1536970 h 1537857"/>
              <a:gd name="connsiteX26" fmla="*/ 826852 w 826852"/>
              <a:gd name="connsiteY26" fmla="*/ 1517514 h 15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6852" h="1537857">
                <a:moveTo>
                  <a:pt x="0" y="0"/>
                </a:moveTo>
                <a:cubicBezTo>
                  <a:pt x="6485" y="239949"/>
                  <a:pt x="10572" y="479974"/>
                  <a:pt x="19456" y="719846"/>
                </a:cubicBezTo>
                <a:cubicBezTo>
                  <a:pt x="21911" y="786126"/>
                  <a:pt x="21015" y="775689"/>
                  <a:pt x="48639" y="817123"/>
                </a:cubicBezTo>
                <a:cubicBezTo>
                  <a:pt x="51881" y="826851"/>
                  <a:pt x="53780" y="837135"/>
                  <a:pt x="58366" y="846306"/>
                </a:cubicBezTo>
                <a:cubicBezTo>
                  <a:pt x="63595" y="856763"/>
                  <a:pt x="73217" y="864743"/>
                  <a:pt x="77822" y="875489"/>
                </a:cubicBezTo>
                <a:cubicBezTo>
                  <a:pt x="107217" y="944078"/>
                  <a:pt x="61290" y="888141"/>
                  <a:pt x="116732" y="943583"/>
                </a:cubicBezTo>
                <a:cubicBezTo>
                  <a:pt x="141183" y="1016932"/>
                  <a:pt x="108201" y="926523"/>
                  <a:pt x="145915" y="1001949"/>
                </a:cubicBezTo>
                <a:cubicBezTo>
                  <a:pt x="150501" y="1011120"/>
                  <a:pt x="148393" y="1023881"/>
                  <a:pt x="155643" y="1031131"/>
                </a:cubicBezTo>
                <a:cubicBezTo>
                  <a:pt x="162894" y="1038382"/>
                  <a:pt x="175098" y="1037616"/>
                  <a:pt x="184826" y="1040859"/>
                </a:cubicBezTo>
                <a:cubicBezTo>
                  <a:pt x="240581" y="1124493"/>
                  <a:pt x="173735" y="1018677"/>
                  <a:pt x="214009" y="1099225"/>
                </a:cubicBezTo>
                <a:cubicBezTo>
                  <a:pt x="219237" y="1109682"/>
                  <a:pt x="228236" y="1117951"/>
                  <a:pt x="233464" y="1128408"/>
                </a:cubicBezTo>
                <a:cubicBezTo>
                  <a:pt x="251311" y="1164103"/>
                  <a:pt x="230885" y="1159114"/>
                  <a:pt x="272375" y="1186774"/>
                </a:cubicBezTo>
                <a:cubicBezTo>
                  <a:pt x="280907" y="1192462"/>
                  <a:pt x="291830" y="1193259"/>
                  <a:pt x="301558" y="1196502"/>
                </a:cubicBezTo>
                <a:cubicBezTo>
                  <a:pt x="304801" y="1209472"/>
                  <a:pt x="303870" y="1224288"/>
                  <a:pt x="311286" y="1235412"/>
                </a:cubicBezTo>
                <a:cubicBezTo>
                  <a:pt x="324004" y="1254490"/>
                  <a:pt x="343711" y="1267838"/>
                  <a:pt x="359924" y="1284051"/>
                </a:cubicBezTo>
                <a:cubicBezTo>
                  <a:pt x="396357" y="1320484"/>
                  <a:pt x="376056" y="1308884"/>
                  <a:pt x="418290" y="1322961"/>
                </a:cubicBezTo>
                <a:cubicBezTo>
                  <a:pt x="425162" y="1333269"/>
                  <a:pt x="443340" y="1364670"/>
                  <a:pt x="457200" y="1371600"/>
                </a:cubicBezTo>
                <a:cubicBezTo>
                  <a:pt x="469158" y="1377579"/>
                  <a:pt x="483256" y="1377654"/>
                  <a:pt x="496111" y="1381327"/>
                </a:cubicBezTo>
                <a:cubicBezTo>
                  <a:pt x="505970" y="1384144"/>
                  <a:pt x="516123" y="1386469"/>
                  <a:pt x="525294" y="1391055"/>
                </a:cubicBezTo>
                <a:cubicBezTo>
                  <a:pt x="535751" y="1396283"/>
                  <a:pt x="544020" y="1405282"/>
                  <a:pt x="554477" y="1410510"/>
                </a:cubicBezTo>
                <a:cubicBezTo>
                  <a:pt x="563648" y="1415096"/>
                  <a:pt x="574489" y="1415652"/>
                  <a:pt x="583660" y="1420238"/>
                </a:cubicBezTo>
                <a:cubicBezTo>
                  <a:pt x="594117" y="1425466"/>
                  <a:pt x="602386" y="1434465"/>
                  <a:pt x="612843" y="1439693"/>
                </a:cubicBezTo>
                <a:cubicBezTo>
                  <a:pt x="622014" y="1444279"/>
                  <a:pt x="632855" y="1444835"/>
                  <a:pt x="642026" y="1449421"/>
                </a:cubicBezTo>
                <a:cubicBezTo>
                  <a:pt x="652483" y="1454649"/>
                  <a:pt x="660752" y="1463648"/>
                  <a:pt x="671209" y="1468876"/>
                </a:cubicBezTo>
                <a:cubicBezTo>
                  <a:pt x="751757" y="1509150"/>
                  <a:pt x="645941" y="1442304"/>
                  <a:pt x="729575" y="1498059"/>
                </a:cubicBezTo>
                <a:cubicBezTo>
                  <a:pt x="739181" y="1526876"/>
                  <a:pt x="735027" y="1541769"/>
                  <a:pt x="778213" y="1536970"/>
                </a:cubicBezTo>
                <a:cubicBezTo>
                  <a:pt x="795568" y="1535042"/>
                  <a:pt x="826852" y="1517514"/>
                  <a:pt x="826852" y="1517514"/>
                </a:cubicBezTo>
              </a:path>
            </a:pathLst>
          </a:custGeom>
          <a:noFill/>
          <a:ln>
            <a:solidFill>
              <a:srgbClr val="FF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Freeform 15"/>
          <p:cNvSpPr/>
          <p:nvPr/>
        </p:nvSpPr>
        <p:spPr>
          <a:xfrm>
            <a:off x="3199188" y="4182894"/>
            <a:ext cx="536233" cy="1128408"/>
          </a:xfrm>
          <a:custGeom>
            <a:avLst/>
            <a:gdLst>
              <a:gd name="connsiteX0" fmla="*/ 536233 w 536233"/>
              <a:gd name="connsiteY0" fmla="*/ 1128408 h 1128408"/>
              <a:gd name="connsiteX1" fmla="*/ 507050 w 536233"/>
              <a:gd name="connsiteY1" fmla="*/ 1070042 h 1128408"/>
              <a:gd name="connsiteX2" fmla="*/ 448684 w 536233"/>
              <a:gd name="connsiteY2" fmla="*/ 1021404 h 1128408"/>
              <a:gd name="connsiteX3" fmla="*/ 438957 w 536233"/>
              <a:gd name="connsiteY3" fmla="*/ 992221 h 1128408"/>
              <a:gd name="connsiteX4" fmla="*/ 409774 w 536233"/>
              <a:gd name="connsiteY4" fmla="*/ 972766 h 1128408"/>
              <a:gd name="connsiteX5" fmla="*/ 351408 w 536233"/>
              <a:gd name="connsiteY5" fmla="*/ 933855 h 1128408"/>
              <a:gd name="connsiteX6" fmla="*/ 312497 w 536233"/>
              <a:gd name="connsiteY6" fmla="*/ 875489 h 1128408"/>
              <a:gd name="connsiteX7" fmla="*/ 293042 w 536233"/>
              <a:gd name="connsiteY7" fmla="*/ 846306 h 1128408"/>
              <a:gd name="connsiteX8" fmla="*/ 283314 w 536233"/>
              <a:gd name="connsiteY8" fmla="*/ 817123 h 1128408"/>
              <a:gd name="connsiteX9" fmla="*/ 254131 w 536233"/>
              <a:gd name="connsiteY9" fmla="*/ 787940 h 1128408"/>
              <a:gd name="connsiteX10" fmla="*/ 224948 w 536233"/>
              <a:gd name="connsiteY10" fmla="*/ 729574 h 1128408"/>
              <a:gd name="connsiteX11" fmla="*/ 205493 w 536233"/>
              <a:gd name="connsiteY11" fmla="*/ 690663 h 1128408"/>
              <a:gd name="connsiteX12" fmla="*/ 166582 w 536233"/>
              <a:gd name="connsiteY12" fmla="*/ 632297 h 1128408"/>
              <a:gd name="connsiteX13" fmla="*/ 137399 w 536233"/>
              <a:gd name="connsiteY13" fmla="*/ 564204 h 1128408"/>
              <a:gd name="connsiteX14" fmla="*/ 108216 w 536233"/>
              <a:gd name="connsiteY14" fmla="*/ 535021 h 1128408"/>
              <a:gd name="connsiteX15" fmla="*/ 69306 w 536233"/>
              <a:gd name="connsiteY15" fmla="*/ 496110 h 1128408"/>
              <a:gd name="connsiteX16" fmla="*/ 49850 w 536233"/>
              <a:gd name="connsiteY16" fmla="*/ 466927 h 1128408"/>
              <a:gd name="connsiteX17" fmla="*/ 10940 w 536233"/>
              <a:gd name="connsiteY17" fmla="*/ 184825 h 1128408"/>
              <a:gd name="connsiteX18" fmla="*/ 1212 w 536233"/>
              <a:gd name="connsiteY18" fmla="*/ 155642 h 1128408"/>
              <a:gd name="connsiteX19" fmla="*/ 1212 w 536233"/>
              <a:gd name="connsiteY19" fmla="*/ 0 h 112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6233" h="1128408">
                <a:moveTo>
                  <a:pt x="536233" y="1128408"/>
                </a:moveTo>
                <a:cubicBezTo>
                  <a:pt x="526505" y="1108953"/>
                  <a:pt x="519116" y="1088141"/>
                  <a:pt x="507050" y="1070042"/>
                </a:cubicBezTo>
                <a:cubicBezTo>
                  <a:pt x="492070" y="1047572"/>
                  <a:pt x="470218" y="1035760"/>
                  <a:pt x="448684" y="1021404"/>
                </a:cubicBezTo>
                <a:cubicBezTo>
                  <a:pt x="445442" y="1011676"/>
                  <a:pt x="445362" y="1000228"/>
                  <a:pt x="438957" y="992221"/>
                </a:cubicBezTo>
                <a:cubicBezTo>
                  <a:pt x="431654" y="983092"/>
                  <a:pt x="418755" y="980250"/>
                  <a:pt x="409774" y="972766"/>
                </a:cubicBezTo>
                <a:cubicBezTo>
                  <a:pt x="361195" y="932284"/>
                  <a:pt x="402695" y="950951"/>
                  <a:pt x="351408" y="933855"/>
                </a:cubicBezTo>
                <a:cubicBezTo>
                  <a:pt x="296088" y="878535"/>
                  <a:pt x="340653" y="931800"/>
                  <a:pt x="312497" y="875489"/>
                </a:cubicBezTo>
                <a:cubicBezTo>
                  <a:pt x="307269" y="865032"/>
                  <a:pt x="298270" y="856763"/>
                  <a:pt x="293042" y="846306"/>
                </a:cubicBezTo>
                <a:cubicBezTo>
                  <a:pt x="288456" y="837135"/>
                  <a:pt x="289002" y="825655"/>
                  <a:pt x="283314" y="817123"/>
                </a:cubicBezTo>
                <a:cubicBezTo>
                  <a:pt x="275683" y="805677"/>
                  <a:pt x="262938" y="798508"/>
                  <a:pt x="254131" y="787940"/>
                </a:cubicBezTo>
                <a:cubicBezTo>
                  <a:pt x="226642" y="754952"/>
                  <a:pt x="240431" y="765702"/>
                  <a:pt x="224948" y="729574"/>
                </a:cubicBezTo>
                <a:cubicBezTo>
                  <a:pt x="219236" y="716245"/>
                  <a:pt x="212954" y="703098"/>
                  <a:pt x="205493" y="690663"/>
                </a:cubicBezTo>
                <a:cubicBezTo>
                  <a:pt x="193463" y="670613"/>
                  <a:pt x="166582" y="632297"/>
                  <a:pt x="166582" y="632297"/>
                </a:cubicBezTo>
                <a:cubicBezTo>
                  <a:pt x="158643" y="608480"/>
                  <a:pt x="152426" y="585242"/>
                  <a:pt x="137399" y="564204"/>
                </a:cubicBezTo>
                <a:cubicBezTo>
                  <a:pt x="129403" y="553010"/>
                  <a:pt x="117944" y="544749"/>
                  <a:pt x="108216" y="535021"/>
                </a:cubicBezTo>
                <a:cubicBezTo>
                  <a:pt x="86994" y="471351"/>
                  <a:pt x="116469" y="533840"/>
                  <a:pt x="69306" y="496110"/>
                </a:cubicBezTo>
                <a:cubicBezTo>
                  <a:pt x="60177" y="488807"/>
                  <a:pt x="56335" y="476655"/>
                  <a:pt x="49850" y="466927"/>
                </a:cubicBezTo>
                <a:cubicBezTo>
                  <a:pt x="-19374" y="97732"/>
                  <a:pt x="50546" y="501677"/>
                  <a:pt x="10940" y="184825"/>
                </a:cubicBezTo>
                <a:cubicBezTo>
                  <a:pt x="9668" y="174650"/>
                  <a:pt x="1751" y="165882"/>
                  <a:pt x="1212" y="155642"/>
                </a:cubicBezTo>
                <a:cubicBezTo>
                  <a:pt x="-1515" y="103833"/>
                  <a:pt x="1212" y="51881"/>
                  <a:pt x="121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Freeform 17"/>
          <p:cNvSpPr/>
          <p:nvPr/>
        </p:nvSpPr>
        <p:spPr>
          <a:xfrm>
            <a:off x="2985314" y="4426085"/>
            <a:ext cx="448550" cy="885217"/>
          </a:xfrm>
          <a:custGeom>
            <a:avLst/>
            <a:gdLst>
              <a:gd name="connsiteX0" fmla="*/ 448550 w 448550"/>
              <a:gd name="connsiteY0" fmla="*/ 885217 h 885217"/>
              <a:gd name="connsiteX1" fmla="*/ 429095 w 448550"/>
              <a:gd name="connsiteY1" fmla="*/ 826851 h 885217"/>
              <a:gd name="connsiteX2" fmla="*/ 409639 w 448550"/>
              <a:gd name="connsiteY2" fmla="*/ 797668 h 885217"/>
              <a:gd name="connsiteX3" fmla="*/ 370729 w 448550"/>
              <a:gd name="connsiteY3" fmla="*/ 739302 h 885217"/>
              <a:gd name="connsiteX4" fmla="*/ 312363 w 448550"/>
              <a:gd name="connsiteY4" fmla="*/ 690664 h 885217"/>
              <a:gd name="connsiteX5" fmla="*/ 263724 w 448550"/>
              <a:gd name="connsiteY5" fmla="*/ 642026 h 885217"/>
              <a:gd name="connsiteX6" fmla="*/ 205358 w 448550"/>
              <a:gd name="connsiteY6" fmla="*/ 583660 h 885217"/>
              <a:gd name="connsiteX7" fmla="*/ 185903 w 448550"/>
              <a:gd name="connsiteY7" fmla="*/ 564204 h 885217"/>
              <a:gd name="connsiteX8" fmla="*/ 137265 w 448550"/>
              <a:gd name="connsiteY8" fmla="*/ 505838 h 885217"/>
              <a:gd name="connsiteX9" fmla="*/ 108082 w 448550"/>
              <a:gd name="connsiteY9" fmla="*/ 486383 h 885217"/>
              <a:gd name="connsiteX10" fmla="*/ 78899 w 448550"/>
              <a:gd name="connsiteY10" fmla="*/ 428017 h 885217"/>
              <a:gd name="connsiteX11" fmla="*/ 69171 w 448550"/>
              <a:gd name="connsiteY11" fmla="*/ 398834 h 885217"/>
              <a:gd name="connsiteX12" fmla="*/ 39988 w 448550"/>
              <a:gd name="connsiteY12" fmla="*/ 340468 h 885217"/>
              <a:gd name="connsiteX13" fmla="*/ 30260 w 448550"/>
              <a:gd name="connsiteY13" fmla="*/ 272375 h 885217"/>
              <a:gd name="connsiteX14" fmla="*/ 10805 w 448550"/>
              <a:gd name="connsiteY14" fmla="*/ 116732 h 885217"/>
              <a:gd name="connsiteX15" fmla="*/ 1077 w 448550"/>
              <a:gd name="connsiteY15" fmla="*/ 87549 h 885217"/>
              <a:gd name="connsiteX16" fmla="*/ 1077 w 448550"/>
              <a:gd name="connsiteY16" fmla="*/ 0 h 88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550" h="885217">
                <a:moveTo>
                  <a:pt x="448550" y="885217"/>
                </a:moveTo>
                <a:cubicBezTo>
                  <a:pt x="442065" y="865762"/>
                  <a:pt x="437424" y="845591"/>
                  <a:pt x="429095" y="826851"/>
                </a:cubicBezTo>
                <a:cubicBezTo>
                  <a:pt x="424347" y="816167"/>
                  <a:pt x="414244" y="808414"/>
                  <a:pt x="409639" y="797668"/>
                </a:cubicBezTo>
                <a:cubicBezTo>
                  <a:pt x="384512" y="739039"/>
                  <a:pt x="422023" y="773499"/>
                  <a:pt x="370729" y="739302"/>
                </a:cubicBezTo>
                <a:cubicBezTo>
                  <a:pt x="349175" y="653092"/>
                  <a:pt x="383776" y="741674"/>
                  <a:pt x="312363" y="690664"/>
                </a:cubicBezTo>
                <a:cubicBezTo>
                  <a:pt x="207190" y="615540"/>
                  <a:pt x="364031" y="675459"/>
                  <a:pt x="263724" y="642026"/>
                </a:cubicBezTo>
                <a:lnTo>
                  <a:pt x="205358" y="583660"/>
                </a:lnTo>
                <a:cubicBezTo>
                  <a:pt x="198873" y="577175"/>
                  <a:pt x="190990" y="571835"/>
                  <a:pt x="185903" y="564204"/>
                </a:cubicBezTo>
                <a:cubicBezTo>
                  <a:pt x="166774" y="535509"/>
                  <a:pt x="165353" y="529244"/>
                  <a:pt x="137265" y="505838"/>
                </a:cubicBezTo>
                <a:cubicBezTo>
                  <a:pt x="128284" y="498354"/>
                  <a:pt x="117810" y="492868"/>
                  <a:pt x="108082" y="486383"/>
                </a:cubicBezTo>
                <a:cubicBezTo>
                  <a:pt x="83630" y="413030"/>
                  <a:pt x="116614" y="503447"/>
                  <a:pt x="78899" y="428017"/>
                </a:cubicBezTo>
                <a:cubicBezTo>
                  <a:pt x="74313" y="418846"/>
                  <a:pt x="73757" y="408005"/>
                  <a:pt x="69171" y="398834"/>
                </a:cubicBezTo>
                <a:cubicBezTo>
                  <a:pt x="31456" y="323404"/>
                  <a:pt x="64440" y="413821"/>
                  <a:pt x="39988" y="340468"/>
                </a:cubicBezTo>
                <a:cubicBezTo>
                  <a:pt x="36745" y="317770"/>
                  <a:pt x="33226" y="295111"/>
                  <a:pt x="30260" y="272375"/>
                </a:cubicBezTo>
                <a:cubicBezTo>
                  <a:pt x="23498" y="220529"/>
                  <a:pt x="18959" y="168377"/>
                  <a:pt x="10805" y="116732"/>
                </a:cubicBezTo>
                <a:cubicBezTo>
                  <a:pt x="9206" y="106604"/>
                  <a:pt x="1929" y="97767"/>
                  <a:pt x="1077" y="87549"/>
                </a:cubicBezTo>
                <a:cubicBezTo>
                  <a:pt x="-1347" y="58467"/>
                  <a:pt x="1077" y="29183"/>
                  <a:pt x="1077"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Freeform 20"/>
          <p:cNvSpPr/>
          <p:nvPr/>
        </p:nvSpPr>
        <p:spPr>
          <a:xfrm>
            <a:off x="3297677" y="3696511"/>
            <a:ext cx="291829" cy="1322961"/>
          </a:xfrm>
          <a:custGeom>
            <a:avLst/>
            <a:gdLst>
              <a:gd name="connsiteX0" fmla="*/ 0 w 291829"/>
              <a:gd name="connsiteY0" fmla="*/ 1322961 h 1322961"/>
              <a:gd name="connsiteX1" fmla="*/ 29183 w 291829"/>
              <a:gd name="connsiteY1" fmla="*/ 953310 h 1322961"/>
              <a:gd name="connsiteX2" fmla="*/ 58366 w 291829"/>
              <a:gd name="connsiteY2" fmla="*/ 671208 h 1322961"/>
              <a:gd name="connsiteX3" fmla="*/ 77821 w 291829"/>
              <a:gd name="connsiteY3" fmla="*/ 476655 h 1322961"/>
              <a:gd name="connsiteX4" fmla="*/ 107004 w 291829"/>
              <a:gd name="connsiteY4" fmla="*/ 340468 h 1322961"/>
              <a:gd name="connsiteX5" fmla="*/ 116732 w 291829"/>
              <a:gd name="connsiteY5" fmla="*/ 301557 h 1322961"/>
              <a:gd name="connsiteX6" fmla="*/ 136187 w 291829"/>
              <a:gd name="connsiteY6" fmla="*/ 272374 h 1322961"/>
              <a:gd name="connsiteX7" fmla="*/ 145914 w 291829"/>
              <a:gd name="connsiteY7" fmla="*/ 184825 h 1322961"/>
              <a:gd name="connsiteX8" fmla="*/ 175097 w 291829"/>
              <a:gd name="connsiteY8" fmla="*/ 77821 h 1322961"/>
              <a:gd name="connsiteX9" fmla="*/ 243191 w 291829"/>
              <a:gd name="connsiteY9" fmla="*/ 48638 h 1322961"/>
              <a:gd name="connsiteX10" fmla="*/ 262646 w 291829"/>
              <a:gd name="connsiteY10" fmla="*/ 19455 h 1322961"/>
              <a:gd name="connsiteX11" fmla="*/ 291829 w 291829"/>
              <a:gd name="connsiteY11" fmla="*/ 0 h 132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829" h="1322961">
                <a:moveTo>
                  <a:pt x="0" y="1322961"/>
                </a:moveTo>
                <a:cubicBezTo>
                  <a:pt x="43174" y="1107091"/>
                  <a:pt x="2060" y="1339804"/>
                  <a:pt x="29183" y="953310"/>
                </a:cubicBezTo>
                <a:cubicBezTo>
                  <a:pt x="35801" y="859006"/>
                  <a:pt x="48769" y="765255"/>
                  <a:pt x="58366" y="671208"/>
                </a:cubicBezTo>
                <a:cubicBezTo>
                  <a:pt x="64982" y="606370"/>
                  <a:pt x="71543" y="541526"/>
                  <a:pt x="77821" y="476655"/>
                </a:cubicBezTo>
                <a:cubicBezTo>
                  <a:pt x="89421" y="356787"/>
                  <a:pt x="67417" y="399850"/>
                  <a:pt x="107004" y="340468"/>
                </a:cubicBezTo>
                <a:cubicBezTo>
                  <a:pt x="110247" y="327498"/>
                  <a:pt x="111466" y="313846"/>
                  <a:pt x="116732" y="301557"/>
                </a:cubicBezTo>
                <a:cubicBezTo>
                  <a:pt x="121337" y="290811"/>
                  <a:pt x="133352" y="283716"/>
                  <a:pt x="136187" y="272374"/>
                </a:cubicBezTo>
                <a:cubicBezTo>
                  <a:pt x="143308" y="243888"/>
                  <a:pt x="142483" y="213986"/>
                  <a:pt x="145914" y="184825"/>
                </a:cubicBezTo>
                <a:cubicBezTo>
                  <a:pt x="149760" y="152134"/>
                  <a:pt x="144420" y="103385"/>
                  <a:pt x="175097" y="77821"/>
                </a:cubicBezTo>
                <a:cubicBezTo>
                  <a:pt x="191123" y="64466"/>
                  <a:pt x="222919" y="55396"/>
                  <a:pt x="243191" y="48638"/>
                </a:cubicBezTo>
                <a:cubicBezTo>
                  <a:pt x="249676" y="38910"/>
                  <a:pt x="254379" y="27722"/>
                  <a:pt x="262646" y="19455"/>
                </a:cubicBezTo>
                <a:cubicBezTo>
                  <a:pt x="270913" y="11188"/>
                  <a:pt x="291829" y="0"/>
                  <a:pt x="291829" y="0"/>
                </a:cubicBezTo>
              </a:path>
            </a:pathLst>
          </a:custGeom>
          <a:noFill/>
          <a:ln>
            <a:solidFill>
              <a:srgbClr val="FFFF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p:cNvSpPr txBox="1"/>
          <p:nvPr/>
        </p:nvSpPr>
        <p:spPr>
          <a:xfrm>
            <a:off x="6948264" y="3717032"/>
            <a:ext cx="359394" cy="369332"/>
          </a:xfrm>
          <a:prstGeom prst="rect">
            <a:avLst/>
          </a:prstGeom>
          <a:noFill/>
        </p:spPr>
        <p:txBody>
          <a:bodyPr wrap="none" rtlCol="0">
            <a:spAutoFit/>
          </a:bodyPr>
          <a:lstStyle/>
          <a:p>
            <a:r>
              <a:rPr lang="en-IN" i="1" dirty="0" smtClean="0"/>
              <a:t>x*</a:t>
            </a:r>
            <a:endParaRPr lang="en-IN" i="1" dirty="0"/>
          </a:p>
        </p:txBody>
      </p:sp>
      <p:cxnSp>
        <p:nvCxnSpPr>
          <p:cNvPr id="25" name="Straight Arrow Connector 24"/>
          <p:cNvCxnSpPr>
            <a:stCxn id="23" idx="1"/>
            <a:endCxn id="6" idx="6"/>
          </p:cNvCxnSpPr>
          <p:nvPr/>
        </p:nvCxnSpPr>
        <p:spPr>
          <a:xfrm flipH="1" flipV="1">
            <a:off x="4860032" y="3861048"/>
            <a:ext cx="2088232"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228184" y="2276872"/>
            <a:ext cx="505267" cy="369332"/>
          </a:xfrm>
          <a:prstGeom prst="rect">
            <a:avLst/>
          </a:prstGeom>
          <a:noFill/>
        </p:spPr>
        <p:txBody>
          <a:bodyPr wrap="none" rtlCol="0">
            <a:spAutoFit/>
          </a:bodyPr>
          <a:lstStyle/>
          <a:p>
            <a:r>
              <a:rPr lang="en-IN" i="1" dirty="0" smtClean="0"/>
              <a:t>P(x)</a:t>
            </a:r>
            <a:endParaRPr lang="en-IN" i="1" dirty="0"/>
          </a:p>
        </p:txBody>
      </p:sp>
      <p:cxnSp>
        <p:nvCxnSpPr>
          <p:cNvPr id="29" name="Straight Arrow Connector 28"/>
          <p:cNvCxnSpPr/>
          <p:nvPr/>
        </p:nvCxnSpPr>
        <p:spPr>
          <a:xfrm flipH="1">
            <a:off x="5148064" y="246153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4367719" y="3968829"/>
            <a:ext cx="359924" cy="690720"/>
          </a:xfrm>
          <a:custGeom>
            <a:avLst/>
            <a:gdLst>
              <a:gd name="connsiteX0" fmla="*/ 0 w 359924"/>
              <a:gd name="connsiteY0" fmla="*/ 690720 h 690720"/>
              <a:gd name="connsiteX1" fmla="*/ 38911 w 359924"/>
              <a:gd name="connsiteY1" fmla="*/ 389162 h 690720"/>
              <a:gd name="connsiteX2" fmla="*/ 48638 w 359924"/>
              <a:gd name="connsiteY2" fmla="*/ 359980 h 690720"/>
              <a:gd name="connsiteX3" fmla="*/ 68094 w 359924"/>
              <a:gd name="connsiteY3" fmla="*/ 340524 h 690720"/>
              <a:gd name="connsiteX4" fmla="*/ 116732 w 359924"/>
              <a:gd name="connsiteY4" fmla="*/ 175154 h 690720"/>
              <a:gd name="connsiteX5" fmla="*/ 136187 w 359924"/>
              <a:gd name="connsiteY5" fmla="*/ 145971 h 690720"/>
              <a:gd name="connsiteX6" fmla="*/ 145915 w 359924"/>
              <a:gd name="connsiteY6" fmla="*/ 116788 h 690720"/>
              <a:gd name="connsiteX7" fmla="*/ 175098 w 359924"/>
              <a:gd name="connsiteY7" fmla="*/ 107060 h 690720"/>
              <a:gd name="connsiteX8" fmla="*/ 204281 w 359924"/>
              <a:gd name="connsiteY8" fmla="*/ 87605 h 690720"/>
              <a:gd name="connsiteX9" fmla="*/ 233464 w 359924"/>
              <a:gd name="connsiteY9" fmla="*/ 77877 h 690720"/>
              <a:gd name="connsiteX10" fmla="*/ 272375 w 359924"/>
              <a:gd name="connsiteY10" fmla="*/ 58422 h 690720"/>
              <a:gd name="connsiteX11" fmla="*/ 330741 w 359924"/>
              <a:gd name="connsiteY11" fmla="*/ 29239 h 690720"/>
              <a:gd name="connsiteX12" fmla="*/ 359924 w 359924"/>
              <a:gd name="connsiteY12" fmla="*/ 56 h 6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24" h="690720">
                <a:moveTo>
                  <a:pt x="0" y="690720"/>
                </a:moveTo>
                <a:cubicBezTo>
                  <a:pt x="18814" y="464946"/>
                  <a:pt x="-1213" y="522906"/>
                  <a:pt x="38911" y="389162"/>
                </a:cubicBezTo>
                <a:cubicBezTo>
                  <a:pt x="41857" y="379341"/>
                  <a:pt x="43363" y="368772"/>
                  <a:pt x="48638" y="359980"/>
                </a:cubicBezTo>
                <a:cubicBezTo>
                  <a:pt x="53357" y="352115"/>
                  <a:pt x="61609" y="347009"/>
                  <a:pt x="68094" y="340524"/>
                </a:cubicBezTo>
                <a:cubicBezTo>
                  <a:pt x="75380" y="311378"/>
                  <a:pt x="101676" y="197738"/>
                  <a:pt x="116732" y="175154"/>
                </a:cubicBezTo>
                <a:cubicBezTo>
                  <a:pt x="123217" y="165426"/>
                  <a:pt x="130959" y="156428"/>
                  <a:pt x="136187" y="145971"/>
                </a:cubicBezTo>
                <a:cubicBezTo>
                  <a:pt x="140773" y="136800"/>
                  <a:pt x="138664" y="124039"/>
                  <a:pt x="145915" y="116788"/>
                </a:cubicBezTo>
                <a:cubicBezTo>
                  <a:pt x="153166" y="109537"/>
                  <a:pt x="165927" y="111646"/>
                  <a:pt x="175098" y="107060"/>
                </a:cubicBezTo>
                <a:cubicBezTo>
                  <a:pt x="185555" y="101832"/>
                  <a:pt x="193824" y="92833"/>
                  <a:pt x="204281" y="87605"/>
                </a:cubicBezTo>
                <a:cubicBezTo>
                  <a:pt x="213452" y="83019"/>
                  <a:pt x="224039" y="81916"/>
                  <a:pt x="233464" y="77877"/>
                </a:cubicBezTo>
                <a:cubicBezTo>
                  <a:pt x="246793" y="72165"/>
                  <a:pt x="259046" y="64134"/>
                  <a:pt x="272375" y="58422"/>
                </a:cubicBezTo>
                <a:cubicBezTo>
                  <a:pt x="328757" y="34258"/>
                  <a:pt x="274660" y="66625"/>
                  <a:pt x="330741" y="29239"/>
                </a:cubicBezTo>
                <a:cubicBezTo>
                  <a:pt x="351995" y="-2642"/>
                  <a:pt x="338505" y="56"/>
                  <a:pt x="359924" y="56"/>
                </a:cubicBezTo>
              </a:path>
            </a:pathLst>
          </a:custGeom>
          <a:noFill/>
          <a:ln>
            <a:solidFill>
              <a:srgbClr val="FFFF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p:cNvSpPr txBox="1"/>
          <p:nvPr/>
        </p:nvSpPr>
        <p:spPr>
          <a:xfrm>
            <a:off x="6948264" y="4293096"/>
            <a:ext cx="1789272" cy="369332"/>
          </a:xfrm>
          <a:prstGeom prst="rect">
            <a:avLst/>
          </a:prstGeom>
          <a:noFill/>
        </p:spPr>
        <p:txBody>
          <a:bodyPr wrap="none" rtlCol="0">
            <a:spAutoFit/>
          </a:bodyPr>
          <a:lstStyle/>
          <a:p>
            <a:r>
              <a:rPr lang="en-IN" dirty="0" err="1" smtClean="0"/>
              <a:t>Lyapunov’s</a:t>
            </a:r>
            <a:r>
              <a:rPr lang="en-IN" dirty="0" smtClean="0"/>
              <a:t> Theorem</a:t>
            </a:r>
            <a:endParaRPr lang="en-IN" dirty="0"/>
          </a:p>
        </p:txBody>
      </p:sp>
    </p:spTree>
    <p:extLst>
      <p:ext uri="{BB962C8B-B14F-4D97-AF65-F5344CB8AC3E}">
        <p14:creationId xmlns:p14="http://schemas.microsoft.com/office/powerpoint/2010/main" val="33224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21" grpId="0" animBg="1"/>
      <p:bldP spid="33" grpId="0" animBg="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Attractor Conjecture</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1363075"/>
            <a:ext cx="5334000" cy="5303257"/>
          </a:xfrm>
        </p:spPr>
      </p:pic>
      <p:sp>
        <p:nvSpPr>
          <p:cNvPr id="4" name="Slide Number Placeholder 3"/>
          <p:cNvSpPr>
            <a:spLocks noGrp="1"/>
          </p:cNvSpPr>
          <p:nvPr>
            <p:ph type="sldNum" sz="quarter" idx="12"/>
          </p:nvPr>
        </p:nvSpPr>
        <p:spPr/>
        <p:txBody>
          <a:bodyPr/>
          <a:lstStyle/>
          <a:p>
            <a:fld id="{A655839C-F410-4E8E-ACCA-9CF7FC4FF5ED}" type="slidenum">
              <a:rPr lang="en-US" smtClean="0"/>
              <a:t>16</a:t>
            </a:fld>
            <a:endParaRPr lang="en-US"/>
          </a:p>
        </p:txBody>
      </p:sp>
      <p:sp>
        <p:nvSpPr>
          <p:cNvPr id="6" name="TextBox 5"/>
          <p:cNvSpPr txBox="1"/>
          <p:nvPr/>
        </p:nvSpPr>
        <p:spPr>
          <a:xfrm>
            <a:off x="8332657" y="3717032"/>
            <a:ext cx="359394" cy="369332"/>
          </a:xfrm>
          <a:prstGeom prst="rect">
            <a:avLst/>
          </a:prstGeom>
          <a:noFill/>
        </p:spPr>
        <p:txBody>
          <a:bodyPr wrap="none" rtlCol="0">
            <a:spAutoFit/>
          </a:bodyPr>
          <a:lstStyle/>
          <a:p>
            <a:r>
              <a:rPr lang="en-IN" i="1" dirty="0" smtClean="0"/>
              <a:t>x*</a:t>
            </a:r>
            <a:endParaRPr lang="en-IN" i="1" dirty="0"/>
          </a:p>
        </p:txBody>
      </p:sp>
      <p:cxnSp>
        <p:nvCxnSpPr>
          <p:cNvPr id="7" name="Straight Arrow Connector 6"/>
          <p:cNvCxnSpPr>
            <a:stCxn id="6" idx="1"/>
          </p:cNvCxnSpPr>
          <p:nvPr/>
        </p:nvCxnSpPr>
        <p:spPr>
          <a:xfrm flipH="1" flipV="1">
            <a:off x="3491880" y="3881373"/>
            <a:ext cx="4840777" cy="20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65210" y="2276872"/>
            <a:ext cx="505267" cy="369332"/>
          </a:xfrm>
          <a:prstGeom prst="rect">
            <a:avLst/>
          </a:prstGeom>
          <a:noFill/>
        </p:spPr>
        <p:txBody>
          <a:bodyPr wrap="none" rtlCol="0">
            <a:spAutoFit/>
          </a:bodyPr>
          <a:lstStyle/>
          <a:p>
            <a:r>
              <a:rPr lang="en-IN" i="1" dirty="0" smtClean="0"/>
              <a:t>P(x)</a:t>
            </a:r>
            <a:endParaRPr lang="en-IN" i="1" dirty="0"/>
          </a:p>
        </p:txBody>
      </p:sp>
      <p:cxnSp>
        <p:nvCxnSpPr>
          <p:cNvPr id="9" name="Straight Arrow Connector 8"/>
          <p:cNvCxnSpPr>
            <a:stCxn id="8" idx="1"/>
          </p:cNvCxnSpPr>
          <p:nvPr/>
        </p:nvCxnSpPr>
        <p:spPr>
          <a:xfrm flipH="1">
            <a:off x="7380313" y="2461538"/>
            <a:ext cx="4848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6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Story 2: Origins of the Lyapunov function</a:t>
            </a:r>
            <a:endParaRPr lang="en-IN" dirty="0"/>
          </a:p>
        </p:txBody>
      </p:sp>
      <p:sp>
        <p:nvSpPr>
          <p:cNvPr id="3" name="Content Placeholder 2"/>
          <p:cNvSpPr>
            <a:spLocks noGrp="1"/>
          </p:cNvSpPr>
          <p:nvPr>
            <p:ph idx="1"/>
          </p:nvPr>
        </p:nvSpPr>
        <p:spPr/>
        <p:txBody>
          <a:bodyPr/>
          <a:lstStyle/>
          <a:p>
            <a:r>
              <a:rPr lang="en-IN" dirty="0" smtClean="0"/>
              <a:t>Lyapunov function</a:t>
            </a:r>
          </a:p>
          <a:p>
            <a:r>
              <a:rPr lang="en-IN" dirty="0" smtClean="0"/>
              <a:t>Relative entropy  </a:t>
            </a: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707904" y="1700808"/>
            <a:ext cx="2379878" cy="445008"/>
          </a:xfrm>
          <a:prstGeom prst="rect">
            <a:avLst/>
          </a:prstGeom>
        </p:spPr>
      </p:pic>
      <p:pic>
        <p:nvPicPr>
          <p:cNvPr id="5" name="Pictur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672365" y="2348112"/>
            <a:ext cx="2195779" cy="432816"/>
          </a:xfrm>
          <a:prstGeom prst="rect">
            <a:avLst/>
          </a:prstGeom>
        </p:spPr>
      </p:pic>
      <p:grpSp>
        <p:nvGrpSpPr>
          <p:cNvPr id="20" name="Group 19"/>
          <p:cNvGrpSpPr/>
          <p:nvPr/>
        </p:nvGrpSpPr>
        <p:grpSpPr>
          <a:xfrm>
            <a:off x="2123728" y="3645024"/>
            <a:ext cx="5256584" cy="2808312"/>
            <a:chOff x="2123728" y="3645024"/>
            <a:chExt cx="5256584" cy="2808312"/>
          </a:xfrm>
        </p:grpSpPr>
        <p:grpSp>
          <p:nvGrpSpPr>
            <p:cNvPr id="6" name="Group 5"/>
            <p:cNvGrpSpPr/>
            <p:nvPr/>
          </p:nvGrpSpPr>
          <p:grpSpPr>
            <a:xfrm>
              <a:off x="3851920" y="3645024"/>
              <a:ext cx="1297730" cy="1006371"/>
              <a:chOff x="4932040" y="4149079"/>
              <a:chExt cx="1297730" cy="1006371"/>
            </a:xfrm>
          </p:grpSpPr>
          <p:sp>
            <p:nvSpPr>
              <p:cNvPr id="7" name="Oval 6"/>
              <p:cNvSpPr/>
              <p:nvPr/>
            </p:nvSpPr>
            <p:spPr>
              <a:xfrm>
                <a:off x="4932040" y="4149079"/>
                <a:ext cx="1297730" cy="10063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5148064" y="4365104"/>
                <a:ext cx="907621" cy="646331"/>
              </a:xfrm>
              <a:prstGeom prst="rect">
                <a:avLst/>
              </a:prstGeom>
              <a:noFill/>
            </p:spPr>
            <p:txBody>
              <a:bodyPr wrap="none" rtlCol="0">
                <a:spAutoFit/>
              </a:bodyPr>
              <a:lstStyle/>
              <a:p>
                <a:pPr algn="ctr"/>
                <a:r>
                  <a:rPr lang="en-IN" dirty="0" smtClean="0">
                    <a:latin typeface="Aparajita" panose="020B0604020202020204" pitchFamily="34" charset="0"/>
                    <a:cs typeface="Aparajita" panose="020B0604020202020204" pitchFamily="34" charset="0"/>
                  </a:rPr>
                  <a:t>Reaction </a:t>
                </a:r>
              </a:p>
              <a:p>
                <a:pPr algn="ctr"/>
                <a:r>
                  <a:rPr lang="en-IN" dirty="0" smtClean="0">
                    <a:latin typeface="Aparajita" panose="020B0604020202020204" pitchFamily="34" charset="0"/>
                    <a:cs typeface="Aparajita" panose="020B0604020202020204" pitchFamily="34" charset="0"/>
                  </a:rPr>
                  <a:t>Networks</a:t>
                </a:r>
                <a:endParaRPr lang="en-IN" dirty="0">
                  <a:latin typeface="Aparajita" panose="020B0604020202020204" pitchFamily="34" charset="0"/>
                  <a:cs typeface="Aparajita" panose="020B0604020202020204" pitchFamily="34" charset="0"/>
                </a:endParaRPr>
              </a:p>
            </p:txBody>
          </p:sp>
        </p:grpSp>
        <p:grpSp>
          <p:nvGrpSpPr>
            <p:cNvPr id="9" name="Group 8"/>
            <p:cNvGrpSpPr/>
            <p:nvPr/>
          </p:nvGrpSpPr>
          <p:grpSpPr>
            <a:xfrm>
              <a:off x="2123728" y="5517232"/>
              <a:ext cx="1440160" cy="936104"/>
              <a:chOff x="2915816" y="5517232"/>
              <a:chExt cx="1440160" cy="936104"/>
            </a:xfrm>
          </p:grpSpPr>
          <p:sp>
            <p:nvSpPr>
              <p:cNvPr id="10" name="Oval 9"/>
              <p:cNvSpPr/>
              <p:nvPr/>
            </p:nvSpPr>
            <p:spPr>
              <a:xfrm>
                <a:off x="2915816" y="5517232"/>
                <a:ext cx="1440160"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3059832" y="5661248"/>
                <a:ext cx="1072730" cy="646331"/>
              </a:xfrm>
              <a:prstGeom prst="rect">
                <a:avLst/>
              </a:prstGeom>
              <a:noFill/>
            </p:spPr>
            <p:txBody>
              <a:bodyPr wrap="none" rtlCol="0">
                <a:spAutoFit/>
              </a:bodyPr>
              <a:lstStyle/>
              <a:p>
                <a:pPr algn="ctr"/>
                <a:r>
                  <a:rPr lang="en-IN" dirty="0" smtClean="0">
                    <a:latin typeface="Aparajita" panose="020B0604020202020204" pitchFamily="34" charset="0"/>
                    <a:cs typeface="Aparajita" panose="020B0604020202020204" pitchFamily="34" charset="0"/>
                  </a:rPr>
                  <a:t>Information</a:t>
                </a:r>
              </a:p>
              <a:p>
                <a:pPr algn="ctr"/>
                <a:r>
                  <a:rPr lang="en-IN" dirty="0" smtClean="0">
                    <a:latin typeface="Aparajita" panose="020B0604020202020204" pitchFamily="34" charset="0"/>
                    <a:cs typeface="Aparajita" panose="020B0604020202020204" pitchFamily="34" charset="0"/>
                  </a:rPr>
                  <a:t>Theory</a:t>
                </a:r>
                <a:endParaRPr lang="en-IN" dirty="0">
                  <a:latin typeface="Aparajita" panose="020B0604020202020204" pitchFamily="34" charset="0"/>
                  <a:cs typeface="Aparajita" panose="020B0604020202020204" pitchFamily="34" charset="0"/>
                </a:endParaRPr>
              </a:p>
            </p:txBody>
          </p:sp>
        </p:grpSp>
        <p:grpSp>
          <p:nvGrpSpPr>
            <p:cNvPr id="12" name="Group 11"/>
            <p:cNvGrpSpPr/>
            <p:nvPr/>
          </p:nvGrpSpPr>
          <p:grpSpPr>
            <a:xfrm>
              <a:off x="6012160" y="5517232"/>
              <a:ext cx="1368152" cy="864096"/>
              <a:chOff x="6588224" y="5373216"/>
              <a:chExt cx="1368152" cy="864096"/>
            </a:xfrm>
          </p:grpSpPr>
          <p:sp>
            <p:nvSpPr>
              <p:cNvPr id="13" name="Oval 12"/>
              <p:cNvSpPr/>
              <p:nvPr/>
            </p:nvSpPr>
            <p:spPr>
              <a:xfrm>
                <a:off x="6588224" y="5373216"/>
                <a:ext cx="1368152"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6826193" y="5517232"/>
                <a:ext cx="986167" cy="646331"/>
              </a:xfrm>
              <a:prstGeom prst="rect">
                <a:avLst/>
              </a:prstGeom>
              <a:noFill/>
            </p:spPr>
            <p:txBody>
              <a:bodyPr wrap="none" rtlCol="0">
                <a:spAutoFit/>
              </a:bodyPr>
              <a:lstStyle/>
              <a:p>
                <a:pPr algn="ctr"/>
                <a:r>
                  <a:rPr lang="en-IN" dirty="0" smtClean="0">
                    <a:latin typeface="Aparajita" panose="020B0604020202020204" pitchFamily="34" charset="0"/>
                    <a:cs typeface="Aparajita" panose="020B0604020202020204" pitchFamily="34" charset="0"/>
                  </a:rPr>
                  <a:t>Statistical </a:t>
                </a:r>
              </a:p>
              <a:p>
                <a:pPr algn="ctr"/>
                <a:r>
                  <a:rPr lang="en-IN" dirty="0" smtClean="0">
                    <a:latin typeface="Aparajita" panose="020B0604020202020204" pitchFamily="34" charset="0"/>
                    <a:cs typeface="Aparajita" panose="020B0604020202020204" pitchFamily="34" charset="0"/>
                  </a:rPr>
                  <a:t>Mechanics</a:t>
                </a:r>
                <a:endParaRPr lang="en-IN" dirty="0">
                  <a:latin typeface="Aparajita" panose="020B0604020202020204" pitchFamily="34" charset="0"/>
                  <a:cs typeface="Aparajita" panose="020B0604020202020204" pitchFamily="34" charset="0"/>
                </a:endParaRPr>
              </a:p>
            </p:txBody>
          </p:sp>
        </p:grpSp>
        <p:cxnSp>
          <p:nvCxnSpPr>
            <p:cNvPr id="15" name="Straight Connector 14"/>
            <p:cNvCxnSpPr>
              <a:endCxn id="7" idx="3"/>
            </p:cNvCxnSpPr>
            <p:nvPr/>
          </p:nvCxnSpPr>
          <p:spPr>
            <a:xfrm flipV="1">
              <a:off x="3347864" y="4504015"/>
              <a:ext cx="694104" cy="1157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5"/>
              <a:endCxn id="13" idx="1"/>
            </p:cNvCxnSpPr>
            <p:nvPr/>
          </p:nvCxnSpPr>
          <p:spPr>
            <a:xfrm>
              <a:off x="4959602" y="4504015"/>
              <a:ext cx="1252919" cy="11397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6"/>
              <a:endCxn id="13" idx="2"/>
            </p:cNvCxnSpPr>
            <p:nvPr/>
          </p:nvCxnSpPr>
          <p:spPr>
            <a:xfrm flipV="1">
              <a:off x="3563888" y="5949280"/>
              <a:ext cx="2448272" cy="3600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491880" y="5661248"/>
            <a:ext cx="2632452" cy="646331"/>
          </a:xfrm>
          <a:prstGeom prst="rect">
            <a:avLst/>
          </a:prstGeom>
          <a:noFill/>
        </p:spPr>
        <p:txBody>
          <a:bodyPr wrap="none" rtlCol="0">
            <a:spAutoFit/>
          </a:bodyPr>
          <a:lstStyle/>
          <a:p>
            <a:pPr algn="ctr"/>
            <a:r>
              <a:rPr lang="en-IN" dirty="0" smtClean="0"/>
              <a:t>Szilard-</a:t>
            </a:r>
            <a:r>
              <a:rPr lang="en-IN" dirty="0" err="1" smtClean="0"/>
              <a:t>Landauer</a:t>
            </a:r>
            <a:r>
              <a:rPr lang="en-IN" dirty="0" smtClean="0"/>
              <a:t> principle</a:t>
            </a:r>
          </a:p>
          <a:p>
            <a:pPr algn="ctr"/>
            <a:r>
              <a:rPr lang="en-IN" dirty="0">
                <a:latin typeface="Times New Roman"/>
                <a:cs typeface="Times New Roman"/>
              </a:rPr>
              <a:t>∆</a:t>
            </a:r>
            <a:r>
              <a:rPr lang="en-IN" dirty="0" smtClean="0"/>
              <a:t>Free energy = Relative entropy</a:t>
            </a:r>
            <a:endParaRPr lang="en-IN" dirty="0"/>
          </a:p>
        </p:txBody>
      </p:sp>
      <p:sp>
        <p:nvSpPr>
          <p:cNvPr id="22" name="TextBox 21"/>
          <p:cNvSpPr txBox="1"/>
          <p:nvPr/>
        </p:nvSpPr>
        <p:spPr>
          <a:xfrm>
            <a:off x="755576" y="4869160"/>
            <a:ext cx="3029997" cy="369332"/>
          </a:xfrm>
          <a:prstGeom prst="rect">
            <a:avLst/>
          </a:prstGeom>
          <a:noFill/>
        </p:spPr>
        <p:txBody>
          <a:bodyPr wrap="none" rtlCol="0">
            <a:spAutoFit/>
          </a:bodyPr>
          <a:lstStyle/>
          <a:p>
            <a:r>
              <a:rPr lang="en-IN" dirty="0" smtClean="0"/>
              <a:t>Lyapunov function = Relative entropy</a:t>
            </a:r>
            <a:endParaRPr lang="en-IN" dirty="0"/>
          </a:p>
        </p:txBody>
      </p:sp>
      <p:sp>
        <p:nvSpPr>
          <p:cNvPr id="23" name="TextBox 22"/>
          <p:cNvSpPr txBox="1"/>
          <p:nvPr/>
        </p:nvSpPr>
        <p:spPr>
          <a:xfrm>
            <a:off x="5580112" y="4859868"/>
            <a:ext cx="2680542" cy="369332"/>
          </a:xfrm>
          <a:prstGeom prst="rect">
            <a:avLst/>
          </a:prstGeom>
          <a:noFill/>
        </p:spPr>
        <p:txBody>
          <a:bodyPr wrap="none" rtlCol="0">
            <a:spAutoFit/>
          </a:bodyPr>
          <a:lstStyle/>
          <a:p>
            <a:r>
              <a:rPr lang="en-IN" dirty="0" smtClean="0"/>
              <a:t>Lyapunov function = Free energy</a:t>
            </a:r>
            <a:endParaRPr lang="en-IN" dirty="0"/>
          </a:p>
        </p:txBody>
      </p:sp>
    </p:spTree>
    <p:extLst>
      <p:ext uri="{BB962C8B-B14F-4D97-AF65-F5344CB8AC3E}">
        <p14:creationId xmlns:p14="http://schemas.microsoft.com/office/powerpoint/2010/main" val="379298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Stochastic </a:t>
            </a:r>
            <a:r>
              <a:rPr lang="en-IN" dirty="0" smtClean="0"/>
              <a:t>Model </a:t>
            </a:r>
            <a:r>
              <a:rPr lang="en-IN" dirty="0" smtClean="0"/>
              <a:t>of Reaction Networks</a:t>
            </a:r>
            <a:endParaRPr lang="en-IN" dirty="0"/>
          </a:p>
        </p:txBody>
      </p:sp>
      <p:pic>
        <p:nvPicPr>
          <p:cNvPr id="59" name="Picture 5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309683" y="1671058"/>
            <a:ext cx="1012423" cy="175565"/>
          </a:xfrm>
          <a:prstGeom prst="rect">
            <a:avLst/>
          </a:prstGeom>
        </p:spPr>
      </p:pic>
      <p:grpSp>
        <p:nvGrpSpPr>
          <p:cNvPr id="89" name="Group 88"/>
          <p:cNvGrpSpPr/>
          <p:nvPr/>
        </p:nvGrpSpPr>
        <p:grpSpPr>
          <a:xfrm>
            <a:off x="1259632" y="2708921"/>
            <a:ext cx="6991243" cy="3615670"/>
            <a:chOff x="1259632" y="2708921"/>
            <a:chExt cx="6991243" cy="3615670"/>
          </a:xfrm>
        </p:grpSpPr>
        <p:sp>
          <p:nvSpPr>
            <p:cNvPr id="9" name="Oval 8"/>
            <p:cNvSpPr/>
            <p:nvPr/>
          </p:nvSpPr>
          <p:spPr>
            <a:xfrm rot="1612389">
              <a:off x="2179999" y="2800709"/>
              <a:ext cx="445854" cy="51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rot="1612389">
              <a:off x="3373118" y="3499882"/>
              <a:ext cx="445854" cy="51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rot="1612389">
              <a:off x="4566233" y="4199054"/>
              <a:ext cx="445854" cy="51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rot="1612389">
              <a:off x="5759349" y="4898229"/>
              <a:ext cx="445854" cy="51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rot="1612389">
              <a:off x="6952466" y="5597400"/>
              <a:ext cx="445854" cy="51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Arrow Connector 15"/>
            <p:cNvCxnSpPr/>
            <p:nvPr/>
          </p:nvCxnSpPr>
          <p:spPr>
            <a:xfrm rot="1612389">
              <a:off x="1360516" y="2708921"/>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12389">
              <a:off x="2556344" y="3401900"/>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12389">
              <a:off x="3750300" y="4101568"/>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12389">
              <a:off x="4929377" y="4783821"/>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12389">
              <a:off x="6108454" y="5466077"/>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12389">
              <a:off x="7359169" y="6190313"/>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12389">
              <a:off x="7247796" y="6324591"/>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12389">
              <a:off x="6035837" y="5631713"/>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12389">
              <a:off x="4841785" y="4949332"/>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12389">
              <a:off x="3647732" y="4266950"/>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12389">
              <a:off x="2453682" y="3584567"/>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12389">
              <a:off x="1259632" y="2902185"/>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4488502" y="3849030"/>
              <a:ext cx="744931" cy="202387"/>
            </a:xfrm>
            <a:prstGeom prst="rect">
              <a:avLst/>
            </a:prstGeom>
          </p:spPr>
        </p:pic>
        <p:pic>
          <p:nvPicPr>
            <p:cNvPr id="88" name="Picture 87"/>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5902959" y="4580490"/>
              <a:ext cx="1442314" cy="202387"/>
            </a:xfrm>
            <a:prstGeom prst="rect">
              <a:avLst/>
            </a:prstGeom>
          </p:spPr>
        </p:pic>
        <p:pic>
          <p:nvPicPr>
            <p:cNvPr id="85" name="Picture 84"/>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3058096" y="3136911"/>
              <a:ext cx="1442314" cy="202387"/>
            </a:xfrm>
            <a:prstGeom prst="rect">
              <a:avLst/>
            </a:prstGeom>
          </p:spPr>
        </p:pic>
      </p:grpSp>
      <p:pic>
        <p:nvPicPr>
          <p:cNvPr id="80" name="Picture 7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906570" y="2164933"/>
            <a:ext cx="2608599" cy="1264067"/>
          </a:xfrm>
          <a:prstGeom prst="rect">
            <a:avLst/>
          </a:prstGeom>
        </p:spPr>
      </p:pic>
      <p:pic>
        <p:nvPicPr>
          <p:cNvPr id="78" name="Picture 7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rot="1630678">
            <a:off x="5116923" y="4582555"/>
            <a:ext cx="752978" cy="161910"/>
          </a:xfrm>
          <a:prstGeom prst="rect">
            <a:avLst/>
          </a:prstGeom>
        </p:spPr>
      </p:pic>
      <p:pic>
        <p:nvPicPr>
          <p:cNvPr id="77" name="Picture 76"/>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rot="1630678">
            <a:off x="3709243" y="4294524"/>
            <a:ext cx="752978" cy="161910"/>
          </a:xfrm>
          <a:prstGeom prst="rect">
            <a:avLst/>
          </a:prstGeom>
        </p:spPr>
      </p:pic>
      <p:sp>
        <p:nvSpPr>
          <p:cNvPr id="79" name="TextBox 78"/>
          <p:cNvSpPr txBox="1"/>
          <p:nvPr/>
        </p:nvSpPr>
        <p:spPr>
          <a:xfrm>
            <a:off x="611560" y="5733256"/>
            <a:ext cx="5452134" cy="769441"/>
          </a:xfrm>
          <a:prstGeom prst="rect">
            <a:avLst/>
          </a:prstGeom>
          <a:noFill/>
        </p:spPr>
        <p:txBody>
          <a:bodyPr wrap="none" rtlCol="0">
            <a:spAutoFit/>
          </a:bodyPr>
          <a:lstStyle/>
          <a:p>
            <a:r>
              <a:rPr lang="en-IN" sz="2200" b="1" dirty="0" smtClean="0"/>
              <a:t>Kurtz 1972</a:t>
            </a:r>
          </a:p>
          <a:p>
            <a:r>
              <a:rPr lang="en-IN" sz="2200" dirty="0" smtClean="0"/>
              <a:t>Mass-action ODE is volume limit of the stochastic model.</a:t>
            </a:r>
            <a:endParaRPr lang="en-IN" sz="2200" dirty="0"/>
          </a:p>
        </p:txBody>
      </p:sp>
      <p:sp>
        <p:nvSpPr>
          <p:cNvPr id="29" name="Rectangle 28"/>
          <p:cNvSpPr/>
          <p:nvPr/>
        </p:nvSpPr>
        <p:spPr>
          <a:xfrm>
            <a:off x="3995936" y="1340768"/>
            <a:ext cx="158417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8073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Stochastic </a:t>
            </a:r>
            <a:r>
              <a:rPr lang="en-IN" dirty="0" smtClean="0"/>
              <a:t>Model </a:t>
            </a:r>
            <a:r>
              <a:rPr lang="en-IN" dirty="0" smtClean="0"/>
              <a:t>of Reaction Networks</a:t>
            </a:r>
            <a:endParaRPr lang="en-IN" dirty="0"/>
          </a:p>
        </p:txBody>
      </p:sp>
      <p:pic>
        <p:nvPicPr>
          <p:cNvPr id="59" name="Picture 5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309683" y="1671058"/>
            <a:ext cx="1012423" cy="175565"/>
          </a:xfrm>
          <a:prstGeom prst="rect">
            <a:avLst/>
          </a:prstGeom>
        </p:spPr>
      </p:pic>
      <p:grpSp>
        <p:nvGrpSpPr>
          <p:cNvPr id="89" name="Group 88"/>
          <p:cNvGrpSpPr/>
          <p:nvPr/>
        </p:nvGrpSpPr>
        <p:grpSpPr>
          <a:xfrm>
            <a:off x="1259632" y="2708921"/>
            <a:ext cx="6991243" cy="3615670"/>
            <a:chOff x="1259632" y="2708921"/>
            <a:chExt cx="6991243" cy="3615670"/>
          </a:xfrm>
        </p:grpSpPr>
        <p:sp>
          <p:nvSpPr>
            <p:cNvPr id="9" name="Oval 8"/>
            <p:cNvSpPr/>
            <p:nvPr/>
          </p:nvSpPr>
          <p:spPr>
            <a:xfrm rot="1612389">
              <a:off x="2179999" y="2800709"/>
              <a:ext cx="445854" cy="51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rot="1612389">
              <a:off x="3373118" y="3499882"/>
              <a:ext cx="445854" cy="51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rot="1612389">
              <a:off x="4566233" y="4199054"/>
              <a:ext cx="445854" cy="51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rot="1612389">
              <a:off x="5759349" y="4898229"/>
              <a:ext cx="445854" cy="51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rot="1612389">
              <a:off x="6952466" y="5597400"/>
              <a:ext cx="445854" cy="51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Arrow Connector 15"/>
            <p:cNvCxnSpPr/>
            <p:nvPr/>
          </p:nvCxnSpPr>
          <p:spPr>
            <a:xfrm rot="1612389">
              <a:off x="1360516" y="2708921"/>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12389">
              <a:off x="2556344" y="3401900"/>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12389">
              <a:off x="3750300" y="4101568"/>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12389">
              <a:off x="4929377" y="4783821"/>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12389">
              <a:off x="6108454" y="5466077"/>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12389">
              <a:off x="7359169" y="6190313"/>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12389">
              <a:off x="7247796" y="6324591"/>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12389">
              <a:off x="6035837" y="5631713"/>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12389">
              <a:off x="4841785" y="4949332"/>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12389">
              <a:off x="3647732" y="4266950"/>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12389">
              <a:off x="2453682" y="3584567"/>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12389">
              <a:off x="1259632" y="2902185"/>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4488502" y="3849030"/>
              <a:ext cx="744931" cy="202387"/>
            </a:xfrm>
            <a:prstGeom prst="rect">
              <a:avLst/>
            </a:prstGeom>
          </p:spPr>
        </p:pic>
        <p:pic>
          <p:nvPicPr>
            <p:cNvPr id="88" name="Picture 87"/>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5902959" y="4580490"/>
              <a:ext cx="1442314" cy="202387"/>
            </a:xfrm>
            <a:prstGeom prst="rect">
              <a:avLst/>
            </a:prstGeom>
          </p:spPr>
        </p:pic>
        <p:pic>
          <p:nvPicPr>
            <p:cNvPr id="85" name="Picture 84"/>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3058096" y="3136911"/>
              <a:ext cx="1442314" cy="202387"/>
            </a:xfrm>
            <a:prstGeom prst="rect">
              <a:avLst/>
            </a:prstGeom>
          </p:spPr>
        </p:pic>
      </p:grpSp>
      <p:pic>
        <p:nvPicPr>
          <p:cNvPr id="80" name="Picture 7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906570" y="2164933"/>
            <a:ext cx="2608599" cy="1264067"/>
          </a:xfrm>
          <a:prstGeom prst="rect">
            <a:avLst/>
          </a:prstGeom>
        </p:spPr>
      </p:pic>
      <p:pic>
        <p:nvPicPr>
          <p:cNvPr id="78" name="Picture 7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rot="1630678">
            <a:off x="5116923" y="4582555"/>
            <a:ext cx="752978" cy="161910"/>
          </a:xfrm>
          <a:prstGeom prst="rect">
            <a:avLst/>
          </a:prstGeom>
        </p:spPr>
      </p:pic>
      <p:pic>
        <p:nvPicPr>
          <p:cNvPr id="77" name="Picture 76"/>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rot="1630678">
            <a:off x="3709243" y="4294524"/>
            <a:ext cx="752978" cy="161910"/>
          </a:xfrm>
          <a:prstGeom prst="rect">
            <a:avLst/>
          </a:prstGeom>
        </p:spPr>
      </p:pic>
      <p:sp>
        <p:nvSpPr>
          <p:cNvPr id="79" name="TextBox 78"/>
          <p:cNvSpPr txBox="1"/>
          <p:nvPr/>
        </p:nvSpPr>
        <p:spPr>
          <a:xfrm>
            <a:off x="755576" y="5301208"/>
            <a:ext cx="4737194" cy="1107996"/>
          </a:xfrm>
          <a:prstGeom prst="rect">
            <a:avLst/>
          </a:prstGeom>
          <a:noFill/>
        </p:spPr>
        <p:txBody>
          <a:bodyPr wrap="none" rtlCol="0">
            <a:spAutoFit/>
          </a:bodyPr>
          <a:lstStyle/>
          <a:p>
            <a:r>
              <a:rPr lang="en-IN" sz="2200" b="1" dirty="0" smtClean="0"/>
              <a:t>Anderson/</a:t>
            </a:r>
            <a:r>
              <a:rPr lang="en-IN" sz="2200" b="1" dirty="0" err="1" smtClean="0"/>
              <a:t>Craciun</a:t>
            </a:r>
            <a:r>
              <a:rPr lang="en-IN" sz="2200" b="1" dirty="0" smtClean="0"/>
              <a:t>/Kurtz 2010</a:t>
            </a:r>
            <a:r>
              <a:rPr lang="en-IN" sz="2200" dirty="0" smtClean="0"/>
              <a:t> </a:t>
            </a:r>
          </a:p>
          <a:p>
            <a:r>
              <a:rPr lang="en-IN" sz="2200" dirty="0" smtClean="0"/>
              <a:t>If (</a:t>
            </a:r>
            <a:r>
              <a:rPr lang="en-IN" sz="2200" i="1" dirty="0" err="1" smtClean="0"/>
              <a:t>S,C,R,k</a:t>
            </a:r>
            <a:r>
              <a:rPr lang="en-IN" sz="2200" dirty="0" smtClean="0"/>
              <a:t>) is complex-balanced </a:t>
            </a:r>
          </a:p>
          <a:p>
            <a:r>
              <a:rPr lang="en-IN" sz="2200" dirty="0" smtClean="0"/>
              <a:t>then stationary distribution is product of </a:t>
            </a:r>
            <a:r>
              <a:rPr lang="en-IN" sz="2200" dirty="0" err="1" smtClean="0"/>
              <a:t>Poissons</a:t>
            </a:r>
            <a:r>
              <a:rPr lang="en-IN" sz="2200" dirty="0" smtClean="0"/>
              <a:t>.</a:t>
            </a:r>
            <a:endParaRPr lang="en-IN" sz="2200" dirty="0"/>
          </a:p>
        </p:txBody>
      </p:sp>
      <p:sp>
        <p:nvSpPr>
          <p:cNvPr id="29" name="Rectangle 28"/>
          <p:cNvSpPr/>
          <p:nvPr/>
        </p:nvSpPr>
        <p:spPr>
          <a:xfrm>
            <a:off x="3995936" y="1340768"/>
            <a:ext cx="158417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88326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21 1"/>
          <p:cNvSpPr>
            <a:spLocks noGrp="1"/>
          </p:cNvSpPr>
          <p:nvPr>
            <p:ph type="title"/>
          </p:nvPr>
        </p:nvSpPr>
        <p:spPr/>
        <p:txBody>
          <a:bodyPr/>
          <a:lstStyle/>
          <a:p>
            <a:r>
              <a:rPr lang="en-IN" dirty="0" smtClean="0">
                <a:latin typeface="Aparajita" panose="020B0604020202020204" pitchFamily="34" charset="0"/>
                <a:cs typeface="Aparajita" panose="020B0604020202020204" pitchFamily="34" charset="0"/>
              </a:rPr>
              <a:t>Here is a Markov chain</a:t>
            </a:r>
            <a:endParaRPr lang="en-IN" dirty="0">
              <a:latin typeface="Aparajita" panose="020B0604020202020204" pitchFamily="34" charset="0"/>
              <a:cs typeface="Aparajita" panose="020B0604020202020204" pitchFamily="34" charset="0"/>
            </a:endParaRPr>
          </a:p>
        </p:txBody>
      </p:sp>
      <p:pic>
        <p:nvPicPr>
          <p:cNvPr id="37" name="Picture 36"/>
          <p:cNvPicPr>
            <a:picLocks noChangeAspect="1"/>
          </p:cNvPicPr>
          <p:nvPr>
            <p:custDataLst>
              <p:tags r:id="rId1"/>
            </p:custDataLst>
          </p:nvPr>
        </p:nvPicPr>
        <p:blipFill>
          <a:blip r:embed="rId20" cstate="print">
            <a:extLst>
              <a:ext uri="{28A0092B-C50C-407E-A947-70E740481C1C}">
                <a14:useLocalDpi xmlns:a14="http://schemas.microsoft.com/office/drawing/2010/main" val="0"/>
              </a:ext>
            </a:extLst>
          </a:blip>
          <a:stretch>
            <a:fillRect/>
          </a:stretch>
        </p:blipFill>
        <p:spPr>
          <a:xfrm>
            <a:off x="4355976" y="2042785"/>
            <a:ext cx="4379366" cy="809549"/>
          </a:xfrm>
          <a:prstGeom prst="rect">
            <a:avLst/>
          </a:prstGeom>
        </p:spPr>
      </p:pic>
      <p:sp>
        <p:nvSpPr>
          <p:cNvPr id="4" name="Oval 3"/>
          <p:cNvSpPr/>
          <p:nvPr/>
        </p:nvSpPr>
        <p:spPr>
          <a:xfrm>
            <a:off x="1598494" y="1511456"/>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p:cNvSpPr/>
          <p:nvPr/>
        </p:nvSpPr>
        <p:spPr>
          <a:xfrm>
            <a:off x="2390582" y="2504524"/>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3398694" y="1583464"/>
            <a:ext cx="43204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p:cNvCxnSpPr/>
          <p:nvPr/>
        </p:nvCxnSpPr>
        <p:spPr>
          <a:xfrm>
            <a:off x="2030542" y="1691476"/>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3"/>
          </p:cNvCxnSpPr>
          <p:nvPr/>
        </p:nvCxnSpPr>
        <p:spPr>
          <a:xfrm flipH="1">
            <a:off x="2822630" y="1890777"/>
            <a:ext cx="639336" cy="700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814518" y="1943504"/>
            <a:ext cx="576064" cy="561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958534" y="1871496"/>
            <a:ext cx="5760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030542" y="1799488"/>
            <a:ext cx="1296144"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822630" y="1943504"/>
            <a:ext cx="720080" cy="772807"/>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custDataLst>
              <p:tags r:id="rId2"/>
            </p:custDataLst>
          </p:nvPr>
        </p:nvPicPr>
        <p:blipFill>
          <a:blip r:embed="rId21" cstate="print">
            <a:extLst>
              <a:ext uri="{28A0092B-C50C-407E-A947-70E740481C1C}">
                <a14:useLocalDpi xmlns:a14="http://schemas.microsoft.com/office/drawing/2010/main" val="0"/>
              </a:ext>
            </a:extLst>
          </a:blip>
          <a:stretch>
            <a:fillRect/>
          </a:stretch>
        </p:blipFill>
        <p:spPr>
          <a:xfrm>
            <a:off x="2576352" y="1484784"/>
            <a:ext cx="246278" cy="170688"/>
          </a:xfrm>
          <a:prstGeom prst="rect">
            <a:avLst/>
          </a:prstGeom>
        </p:spPr>
      </p:pic>
      <p:sp>
        <p:nvSpPr>
          <p:cNvPr id="11" name="TextBox 10"/>
          <p:cNvSpPr txBox="1"/>
          <p:nvPr/>
        </p:nvSpPr>
        <p:spPr>
          <a:xfrm>
            <a:off x="1670502" y="1511456"/>
            <a:ext cx="301686" cy="369332"/>
          </a:xfrm>
          <a:prstGeom prst="rect">
            <a:avLst/>
          </a:prstGeom>
          <a:noFill/>
        </p:spPr>
        <p:txBody>
          <a:bodyPr wrap="none" rtlCol="0">
            <a:spAutoFit/>
          </a:bodyPr>
          <a:lstStyle/>
          <a:p>
            <a:r>
              <a:rPr lang="en-IN" dirty="0" smtClean="0"/>
              <a:t>1</a:t>
            </a:r>
            <a:endParaRPr lang="en-IN" dirty="0"/>
          </a:p>
        </p:txBody>
      </p:sp>
      <p:sp>
        <p:nvSpPr>
          <p:cNvPr id="15" name="TextBox 14"/>
          <p:cNvSpPr txBox="1"/>
          <p:nvPr/>
        </p:nvSpPr>
        <p:spPr>
          <a:xfrm>
            <a:off x="3457048" y="1583464"/>
            <a:ext cx="301686" cy="369332"/>
          </a:xfrm>
          <a:prstGeom prst="rect">
            <a:avLst/>
          </a:prstGeom>
          <a:noFill/>
        </p:spPr>
        <p:txBody>
          <a:bodyPr wrap="none" rtlCol="0">
            <a:spAutoFit/>
          </a:bodyPr>
          <a:lstStyle/>
          <a:p>
            <a:r>
              <a:rPr lang="en-IN" dirty="0"/>
              <a:t>2</a:t>
            </a:r>
          </a:p>
        </p:txBody>
      </p:sp>
      <p:sp>
        <p:nvSpPr>
          <p:cNvPr id="17" name="TextBox 16"/>
          <p:cNvSpPr txBox="1"/>
          <p:nvPr/>
        </p:nvSpPr>
        <p:spPr>
          <a:xfrm>
            <a:off x="2462590" y="2510276"/>
            <a:ext cx="301686" cy="369332"/>
          </a:xfrm>
          <a:prstGeom prst="rect">
            <a:avLst/>
          </a:prstGeom>
          <a:noFill/>
        </p:spPr>
        <p:txBody>
          <a:bodyPr wrap="none" rtlCol="0">
            <a:spAutoFit/>
          </a:bodyPr>
          <a:lstStyle/>
          <a:p>
            <a:r>
              <a:rPr lang="en-IN" dirty="0"/>
              <a:t>3</a:t>
            </a:r>
          </a:p>
        </p:txBody>
      </p:sp>
      <p:pic>
        <p:nvPicPr>
          <p:cNvPr id="12" name="Picture 11"/>
          <p:cNvPicPr>
            <a:picLocks noChangeAspect="1"/>
          </p:cNvPicPr>
          <p:nvPr>
            <p:custDataLst>
              <p:tags r:id="rId3"/>
            </p:custDataLst>
          </p:nvPr>
        </p:nvPicPr>
        <p:blipFill>
          <a:blip r:embed="rId22" cstate="print">
            <a:extLst>
              <a:ext uri="{28A0092B-C50C-407E-A947-70E740481C1C}">
                <a14:useLocalDpi xmlns:a14="http://schemas.microsoft.com/office/drawing/2010/main" val="0"/>
              </a:ext>
            </a:extLst>
          </a:blip>
          <a:stretch>
            <a:fillRect/>
          </a:stretch>
        </p:blipFill>
        <p:spPr>
          <a:xfrm>
            <a:off x="2653236" y="1799488"/>
            <a:ext cx="241402" cy="170688"/>
          </a:xfrm>
          <a:prstGeom prst="rect">
            <a:avLst/>
          </a:prstGeom>
        </p:spPr>
      </p:pic>
      <p:pic>
        <p:nvPicPr>
          <p:cNvPr id="13" name="Picture 12"/>
          <p:cNvPicPr>
            <a:picLocks noChangeAspect="1"/>
          </p:cNvPicPr>
          <p:nvPr>
            <p:custDataLst>
              <p:tags r:id="rId4"/>
            </p:custDataLst>
          </p:nvPr>
        </p:nvPicPr>
        <p:blipFill>
          <a:blip r:embed="rId23" cstate="print">
            <a:extLst>
              <a:ext uri="{28A0092B-C50C-407E-A947-70E740481C1C}">
                <a14:useLocalDpi xmlns:a14="http://schemas.microsoft.com/office/drawing/2010/main" val="0"/>
              </a:ext>
            </a:extLst>
          </a:blip>
          <a:stretch>
            <a:fillRect/>
          </a:stretch>
        </p:blipFill>
        <p:spPr>
          <a:xfrm rot="21117305">
            <a:off x="2833527" y="2077315"/>
            <a:ext cx="247498" cy="173126"/>
          </a:xfrm>
          <a:prstGeom prst="rect">
            <a:avLst/>
          </a:prstGeom>
        </p:spPr>
      </p:pic>
      <p:pic>
        <p:nvPicPr>
          <p:cNvPr id="14" name="Picture 13"/>
          <p:cNvPicPr>
            <a:picLocks noChangeAspect="1"/>
          </p:cNvPicPr>
          <p:nvPr>
            <p:custDataLst>
              <p:tags r:id="rId5"/>
            </p:custDataLst>
          </p:nvPr>
        </p:nvPicPr>
        <p:blipFill>
          <a:blip r:embed="rId24" cstate="print">
            <a:extLst>
              <a:ext uri="{28A0092B-C50C-407E-A947-70E740481C1C}">
                <a14:useLocalDpi xmlns:a14="http://schemas.microsoft.com/office/drawing/2010/main" val="0"/>
              </a:ext>
            </a:extLst>
          </a:blip>
          <a:stretch>
            <a:fillRect/>
          </a:stretch>
        </p:blipFill>
        <p:spPr>
          <a:xfrm>
            <a:off x="3224424" y="2346442"/>
            <a:ext cx="246278" cy="173126"/>
          </a:xfrm>
          <a:prstGeom prst="rect">
            <a:avLst/>
          </a:prstGeom>
        </p:spPr>
      </p:pic>
      <p:pic>
        <p:nvPicPr>
          <p:cNvPr id="18" name="Picture 17"/>
          <p:cNvPicPr>
            <a:picLocks noChangeAspect="1"/>
          </p:cNvPicPr>
          <p:nvPr>
            <p:custDataLst>
              <p:tags r:id="rId6"/>
            </p:custDataLst>
          </p:nvPr>
        </p:nvPicPr>
        <p:blipFill>
          <a:blip r:embed="rId25" cstate="print">
            <a:extLst>
              <a:ext uri="{28A0092B-C50C-407E-A947-70E740481C1C}">
                <a14:useLocalDpi xmlns:a14="http://schemas.microsoft.com/office/drawing/2010/main" val="0"/>
              </a:ext>
            </a:extLst>
          </a:blip>
          <a:stretch>
            <a:fillRect/>
          </a:stretch>
        </p:blipFill>
        <p:spPr>
          <a:xfrm rot="21364533">
            <a:off x="2209457" y="1986402"/>
            <a:ext cx="247498" cy="173126"/>
          </a:xfrm>
          <a:prstGeom prst="rect">
            <a:avLst/>
          </a:prstGeom>
        </p:spPr>
      </p:pic>
      <p:pic>
        <p:nvPicPr>
          <p:cNvPr id="21" name="Picture 20"/>
          <p:cNvPicPr>
            <a:picLocks noChangeAspect="1"/>
          </p:cNvPicPr>
          <p:nvPr>
            <p:custDataLst>
              <p:tags r:id="rId7"/>
            </p:custDataLst>
          </p:nvPr>
        </p:nvPicPr>
        <p:blipFill>
          <a:blip r:embed="rId26" cstate="print">
            <a:extLst>
              <a:ext uri="{28A0092B-C50C-407E-A947-70E740481C1C}">
                <a14:useLocalDpi xmlns:a14="http://schemas.microsoft.com/office/drawing/2010/main" val="0"/>
              </a:ext>
            </a:extLst>
          </a:blip>
          <a:stretch>
            <a:fillRect/>
          </a:stretch>
        </p:blipFill>
        <p:spPr>
          <a:xfrm rot="21344533">
            <a:off x="1977637" y="2289556"/>
            <a:ext cx="241402" cy="173126"/>
          </a:xfrm>
          <a:prstGeom prst="rect">
            <a:avLst/>
          </a:prstGeom>
        </p:spPr>
      </p:pic>
      <p:pic>
        <p:nvPicPr>
          <p:cNvPr id="45" name="Picture 44"/>
          <p:cNvPicPr>
            <a:picLocks noChangeAspect="1"/>
          </p:cNvPicPr>
          <p:nvPr>
            <p:custDataLst>
              <p:tags r:id="rId8"/>
            </p:custDataLst>
          </p:nvPr>
        </p:nvPicPr>
        <p:blipFill>
          <a:blip r:embed="rId27" cstate="print">
            <a:extLst>
              <a:ext uri="{28A0092B-C50C-407E-A947-70E740481C1C}">
                <a14:useLocalDpi xmlns:a14="http://schemas.microsoft.com/office/drawing/2010/main" val="0"/>
              </a:ext>
            </a:extLst>
          </a:blip>
          <a:stretch>
            <a:fillRect/>
          </a:stretch>
        </p:blipFill>
        <p:spPr>
          <a:xfrm>
            <a:off x="1043608" y="1628800"/>
            <a:ext cx="410870" cy="202387"/>
          </a:xfrm>
          <a:prstGeom prst="rect">
            <a:avLst/>
          </a:prstGeom>
        </p:spPr>
      </p:pic>
      <p:pic>
        <p:nvPicPr>
          <p:cNvPr id="46" name="Picture 45"/>
          <p:cNvPicPr>
            <a:picLocks noChangeAspect="1"/>
          </p:cNvPicPr>
          <p:nvPr>
            <p:custDataLst>
              <p:tags r:id="rId9"/>
            </p:custDataLst>
          </p:nvPr>
        </p:nvPicPr>
        <p:blipFill>
          <a:blip r:embed="rId28" cstate="print">
            <a:extLst>
              <a:ext uri="{28A0092B-C50C-407E-A947-70E740481C1C}">
                <a14:useLocalDpi xmlns:a14="http://schemas.microsoft.com/office/drawing/2010/main" val="0"/>
              </a:ext>
            </a:extLst>
          </a:blip>
          <a:stretch>
            <a:fillRect/>
          </a:stretch>
        </p:blipFill>
        <p:spPr>
          <a:xfrm>
            <a:off x="3902750" y="1655472"/>
            <a:ext cx="410870" cy="202387"/>
          </a:xfrm>
          <a:prstGeom prst="rect">
            <a:avLst/>
          </a:prstGeom>
        </p:spPr>
      </p:pic>
      <p:pic>
        <p:nvPicPr>
          <p:cNvPr id="47" name="Picture 46"/>
          <p:cNvPicPr>
            <a:picLocks noChangeAspect="1"/>
          </p:cNvPicPr>
          <p:nvPr>
            <p:custDataLst>
              <p:tags r:id="rId10"/>
            </p:custDataLst>
          </p:nvPr>
        </p:nvPicPr>
        <p:blipFill>
          <a:blip r:embed="rId29" cstate="print">
            <a:extLst>
              <a:ext uri="{28A0092B-C50C-407E-A947-70E740481C1C}">
                <a14:useLocalDpi xmlns:a14="http://schemas.microsoft.com/office/drawing/2010/main" val="0"/>
              </a:ext>
            </a:extLst>
          </a:blip>
          <a:stretch>
            <a:fillRect/>
          </a:stretch>
        </p:blipFill>
        <p:spPr>
          <a:xfrm>
            <a:off x="2447801" y="2904351"/>
            <a:ext cx="410870" cy="202387"/>
          </a:xfrm>
          <a:prstGeom prst="rect">
            <a:avLst/>
          </a:prstGeom>
        </p:spPr>
      </p:pic>
      <p:grpSp>
        <p:nvGrpSpPr>
          <p:cNvPr id="56" name="Group 55"/>
          <p:cNvGrpSpPr/>
          <p:nvPr/>
        </p:nvGrpSpPr>
        <p:grpSpPr>
          <a:xfrm>
            <a:off x="1475656" y="4797152"/>
            <a:ext cx="1950720" cy="515458"/>
            <a:chOff x="3845416" y="5255631"/>
            <a:chExt cx="1950720" cy="515458"/>
          </a:xfrm>
        </p:grpSpPr>
        <p:pic>
          <p:nvPicPr>
            <p:cNvPr id="49" name="Picture 48"/>
            <p:cNvPicPr>
              <a:picLocks noChangeAspect="1"/>
            </p:cNvPicPr>
            <p:nvPr>
              <p:custDataLst>
                <p:tags r:id="rId12"/>
              </p:custDataLst>
            </p:nvPr>
          </p:nvPicPr>
          <p:blipFill>
            <a:blip r:embed="rId30" cstate="print">
              <a:extLst>
                <a:ext uri="{28A0092B-C50C-407E-A947-70E740481C1C}">
                  <a14:useLocalDpi xmlns:a14="http://schemas.microsoft.com/office/drawing/2010/main" val="0"/>
                </a:ext>
              </a:extLst>
            </a:blip>
            <a:stretch>
              <a:fillRect/>
            </a:stretch>
          </p:blipFill>
          <p:spPr>
            <a:xfrm>
              <a:off x="3845416" y="5445224"/>
              <a:ext cx="1950720" cy="170688"/>
            </a:xfrm>
            <a:prstGeom prst="rect">
              <a:avLst/>
            </a:prstGeom>
          </p:spPr>
        </p:pic>
        <p:pic>
          <p:nvPicPr>
            <p:cNvPr id="48" name="Picture 47"/>
            <p:cNvPicPr>
              <a:picLocks noChangeAspect="1"/>
            </p:cNvPicPr>
            <p:nvPr>
              <p:custDataLst>
                <p:tags r:id="rId13"/>
              </p:custDataLst>
            </p:nvPr>
          </p:nvPicPr>
          <p:blipFill>
            <a:blip r:embed="rId21" cstate="print">
              <a:extLst>
                <a:ext uri="{28A0092B-C50C-407E-A947-70E740481C1C}">
                  <a14:useLocalDpi xmlns:a14="http://schemas.microsoft.com/office/drawing/2010/main" val="0"/>
                </a:ext>
              </a:extLst>
            </a:blip>
            <a:stretch>
              <a:fillRect/>
            </a:stretch>
          </p:blipFill>
          <p:spPr>
            <a:xfrm>
              <a:off x="4139952" y="5274536"/>
              <a:ext cx="246278" cy="170688"/>
            </a:xfrm>
            <a:prstGeom prst="rect">
              <a:avLst/>
            </a:prstGeom>
          </p:spPr>
        </p:pic>
        <p:pic>
          <p:nvPicPr>
            <p:cNvPr id="50" name="Picture 49"/>
            <p:cNvPicPr>
              <a:picLocks noChangeAspect="1"/>
            </p:cNvPicPr>
            <p:nvPr>
              <p:custDataLst>
                <p:tags r:id="rId14"/>
              </p:custDataLst>
            </p:nvPr>
          </p:nvPicPr>
          <p:blipFill>
            <a:blip r:embed="rId22" cstate="print">
              <a:extLst>
                <a:ext uri="{28A0092B-C50C-407E-A947-70E740481C1C}">
                  <a14:useLocalDpi xmlns:a14="http://schemas.microsoft.com/office/drawing/2010/main" val="0"/>
                </a:ext>
              </a:extLst>
            </a:blip>
            <a:stretch>
              <a:fillRect/>
            </a:stretch>
          </p:blipFill>
          <p:spPr>
            <a:xfrm>
              <a:off x="4186582" y="5589240"/>
              <a:ext cx="241402" cy="170688"/>
            </a:xfrm>
            <a:prstGeom prst="rect">
              <a:avLst/>
            </a:prstGeom>
          </p:spPr>
        </p:pic>
        <p:pic>
          <p:nvPicPr>
            <p:cNvPr id="51" name="Picture 50"/>
            <p:cNvPicPr>
              <a:picLocks noChangeAspect="1"/>
            </p:cNvPicPr>
            <p:nvPr>
              <p:custDataLst>
                <p:tags r:id="rId15"/>
              </p:custDataLst>
            </p:nvPr>
          </p:nvPicPr>
          <p:blipFill>
            <a:blip r:embed="rId23" cstate="print">
              <a:extLst>
                <a:ext uri="{28A0092B-C50C-407E-A947-70E740481C1C}">
                  <a14:useLocalDpi xmlns:a14="http://schemas.microsoft.com/office/drawing/2010/main" val="0"/>
                </a:ext>
              </a:extLst>
            </a:blip>
            <a:stretch>
              <a:fillRect/>
            </a:stretch>
          </p:blipFill>
          <p:spPr>
            <a:xfrm rot="21117305">
              <a:off x="4673645" y="5255631"/>
              <a:ext cx="247498" cy="173126"/>
            </a:xfrm>
            <a:prstGeom prst="rect">
              <a:avLst/>
            </a:prstGeom>
          </p:spPr>
        </p:pic>
        <p:pic>
          <p:nvPicPr>
            <p:cNvPr id="52" name="Picture 51"/>
            <p:cNvPicPr>
              <a:picLocks noChangeAspect="1"/>
            </p:cNvPicPr>
            <p:nvPr>
              <p:custDataLst>
                <p:tags r:id="rId16"/>
              </p:custDataLst>
            </p:nvPr>
          </p:nvPicPr>
          <p:blipFill>
            <a:blip r:embed="rId24" cstate="print">
              <a:extLst>
                <a:ext uri="{28A0092B-C50C-407E-A947-70E740481C1C}">
                  <a14:useLocalDpi xmlns:a14="http://schemas.microsoft.com/office/drawing/2010/main" val="0"/>
                </a:ext>
              </a:extLst>
            </a:blip>
            <a:stretch>
              <a:fillRect/>
            </a:stretch>
          </p:blipFill>
          <p:spPr>
            <a:xfrm>
              <a:off x="4716016" y="5589240"/>
              <a:ext cx="246278" cy="173126"/>
            </a:xfrm>
            <a:prstGeom prst="rect">
              <a:avLst/>
            </a:prstGeom>
          </p:spPr>
        </p:pic>
        <p:pic>
          <p:nvPicPr>
            <p:cNvPr id="53" name="Picture 52"/>
            <p:cNvPicPr>
              <a:picLocks noChangeAspect="1"/>
            </p:cNvPicPr>
            <p:nvPr>
              <p:custDataLst>
                <p:tags r:id="rId17"/>
              </p:custDataLst>
            </p:nvPr>
          </p:nvPicPr>
          <p:blipFill>
            <a:blip r:embed="rId25" cstate="print">
              <a:extLst>
                <a:ext uri="{28A0092B-C50C-407E-A947-70E740481C1C}">
                  <a14:useLocalDpi xmlns:a14="http://schemas.microsoft.com/office/drawing/2010/main" val="0"/>
                </a:ext>
              </a:extLst>
            </a:blip>
            <a:stretch>
              <a:fillRect/>
            </a:stretch>
          </p:blipFill>
          <p:spPr>
            <a:xfrm rot="21364533">
              <a:off x="5254971" y="5263831"/>
              <a:ext cx="247498" cy="173126"/>
            </a:xfrm>
            <a:prstGeom prst="rect">
              <a:avLst/>
            </a:prstGeom>
          </p:spPr>
        </p:pic>
        <p:pic>
          <p:nvPicPr>
            <p:cNvPr id="54" name="Picture 53"/>
            <p:cNvPicPr>
              <a:picLocks noChangeAspect="1"/>
            </p:cNvPicPr>
            <p:nvPr>
              <p:custDataLst>
                <p:tags r:id="rId18"/>
              </p:custDataLst>
            </p:nvPr>
          </p:nvPicPr>
          <p:blipFill>
            <a:blip r:embed="rId26" cstate="print">
              <a:extLst>
                <a:ext uri="{28A0092B-C50C-407E-A947-70E740481C1C}">
                  <a14:useLocalDpi xmlns:a14="http://schemas.microsoft.com/office/drawing/2010/main" val="0"/>
                </a:ext>
              </a:extLst>
            </a:blip>
            <a:stretch>
              <a:fillRect/>
            </a:stretch>
          </p:blipFill>
          <p:spPr>
            <a:xfrm rot="21344533">
              <a:off x="5370182" y="5597963"/>
              <a:ext cx="241402" cy="173126"/>
            </a:xfrm>
            <a:prstGeom prst="rect">
              <a:avLst/>
            </a:prstGeom>
          </p:spPr>
        </p:pic>
      </p:grpSp>
      <p:sp>
        <p:nvSpPr>
          <p:cNvPr id="57" name="Title 21 2"/>
          <p:cNvSpPr txBox="1">
            <a:spLocks/>
          </p:cNvSpPr>
          <p:nvPr/>
        </p:nvSpPr>
        <p:spPr>
          <a:xfrm>
            <a:off x="446856" y="315009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dirty="0" smtClean="0">
                <a:latin typeface="Aparajita" panose="020B0604020202020204" pitchFamily="34" charset="0"/>
                <a:cs typeface="Aparajita" panose="020B0604020202020204" pitchFamily="34" charset="0"/>
              </a:rPr>
              <a:t>Here is a reaction network</a:t>
            </a:r>
            <a:endParaRPr lang="en-IN" dirty="0">
              <a:latin typeface="Aparajita" panose="020B0604020202020204" pitchFamily="34" charset="0"/>
              <a:cs typeface="Aparajita" panose="020B0604020202020204" pitchFamily="34" charset="0"/>
            </a:endParaRPr>
          </a:p>
        </p:txBody>
      </p:sp>
      <p:cxnSp>
        <p:nvCxnSpPr>
          <p:cNvPr id="59" name="Straight Connector 58"/>
          <p:cNvCxnSpPr/>
          <p:nvPr/>
        </p:nvCxnSpPr>
        <p:spPr>
          <a:xfrm>
            <a:off x="0" y="335699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custDataLst>
              <p:tags r:id="rId11"/>
            </p:custDataLst>
          </p:nvPr>
        </p:nvPicPr>
        <p:blipFill>
          <a:blip r:embed="rId31" cstate="print">
            <a:extLst>
              <a:ext uri="{28A0092B-C50C-407E-A947-70E740481C1C}">
                <a14:useLocalDpi xmlns:a14="http://schemas.microsoft.com/office/drawing/2010/main" val="0"/>
              </a:ext>
            </a:extLst>
          </a:blip>
          <a:stretch>
            <a:fillRect/>
          </a:stretch>
        </p:blipFill>
        <p:spPr>
          <a:xfrm>
            <a:off x="4355976" y="4707684"/>
            <a:ext cx="4630521" cy="916839"/>
          </a:xfrm>
          <a:prstGeom prst="rect">
            <a:avLst/>
          </a:prstGeom>
        </p:spPr>
      </p:pic>
      <p:sp>
        <p:nvSpPr>
          <p:cNvPr id="62" name="TextBox 61"/>
          <p:cNvSpPr txBox="1"/>
          <p:nvPr/>
        </p:nvSpPr>
        <p:spPr>
          <a:xfrm>
            <a:off x="1156957" y="6093296"/>
            <a:ext cx="7231467" cy="400110"/>
          </a:xfrm>
          <a:prstGeom prst="rect">
            <a:avLst/>
          </a:prstGeom>
          <a:noFill/>
        </p:spPr>
        <p:txBody>
          <a:bodyPr wrap="none" rtlCol="0">
            <a:spAutoFit/>
          </a:bodyPr>
          <a:lstStyle/>
          <a:p>
            <a:r>
              <a:rPr lang="en-IN" sz="2000" b="1" dirty="0" smtClean="0">
                <a:latin typeface="Aparajita" panose="020B0604020202020204" pitchFamily="34" charset="0"/>
                <a:cs typeface="Aparajita" panose="020B0604020202020204" pitchFamily="34" charset="0"/>
              </a:rPr>
              <a:t>Continuous-time discrete-space Markov chain = </a:t>
            </a:r>
            <a:r>
              <a:rPr lang="en-IN" sz="2000" b="1" dirty="0" err="1" smtClean="0">
                <a:latin typeface="Aparajita" panose="020B0604020202020204" pitchFamily="34" charset="0"/>
                <a:cs typeface="Aparajita" panose="020B0604020202020204" pitchFamily="34" charset="0"/>
              </a:rPr>
              <a:t>Unimolecular</a:t>
            </a:r>
            <a:r>
              <a:rPr lang="en-IN" sz="2000" b="1" dirty="0" smtClean="0">
                <a:latin typeface="Aparajita" panose="020B0604020202020204" pitchFamily="34" charset="0"/>
                <a:cs typeface="Aparajita" panose="020B0604020202020204" pitchFamily="34" charset="0"/>
              </a:rPr>
              <a:t> reaction network</a:t>
            </a:r>
            <a:endParaRPr lang="en-IN" sz="2000" b="1" dirty="0">
              <a:latin typeface="Aparajita" panose="020B0604020202020204" pitchFamily="34" charset="0"/>
              <a:cs typeface="Aparajita" panose="020B0604020202020204" pitchFamily="34" charset="0"/>
            </a:endParaRPr>
          </a:p>
        </p:txBody>
      </p:sp>
      <p:sp>
        <p:nvSpPr>
          <p:cNvPr id="63" name="TextBox 62"/>
          <p:cNvSpPr txBox="1"/>
          <p:nvPr/>
        </p:nvSpPr>
        <p:spPr>
          <a:xfrm>
            <a:off x="5292080" y="1583464"/>
            <a:ext cx="1438214" cy="369332"/>
          </a:xfrm>
          <a:prstGeom prst="rect">
            <a:avLst/>
          </a:prstGeom>
          <a:noFill/>
        </p:spPr>
        <p:txBody>
          <a:bodyPr wrap="none" rtlCol="0">
            <a:spAutoFit/>
          </a:bodyPr>
          <a:lstStyle/>
          <a:p>
            <a:r>
              <a:rPr lang="en-IN" i="1" dirty="0" smtClean="0">
                <a:latin typeface="Aparajita" panose="020B0604020202020204" pitchFamily="34" charset="0"/>
                <a:cs typeface="Aparajita" panose="020B0604020202020204" pitchFamily="34" charset="0"/>
              </a:rPr>
              <a:t>Master Equation</a:t>
            </a:r>
            <a:endParaRPr lang="en-IN" i="1" dirty="0">
              <a:latin typeface="Aparajita" panose="020B0604020202020204" pitchFamily="34" charset="0"/>
              <a:cs typeface="Aparajita" panose="020B0604020202020204" pitchFamily="34" charset="0"/>
            </a:endParaRPr>
          </a:p>
        </p:txBody>
      </p:sp>
      <p:sp>
        <p:nvSpPr>
          <p:cNvPr id="64" name="TextBox 63"/>
          <p:cNvSpPr txBox="1"/>
          <p:nvPr/>
        </p:nvSpPr>
        <p:spPr>
          <a:xfrm>
            <a:off x="5292080" y="4211796"/>
            <a:ext cx="1705916" cy="369332"/>
          </a:xfrm>
          <a:prstGeom prst="rect">
            <a:avLst/>
          </a:prstGeom>
          <a:noFill/>
        </p:spPr>
        <p:txBody>
          <a:bodyPr wrap="none" rtlCol="0">
            <a:spAutoFit/>
          </a:bodyPr>
          <a:lstStyle/>
          <a:p>
            <a:r>
              <a:rPr lang="en-IN" i="1" dirty="0" smtClean="0">
                <a:latin typeface="Aparajita" panose="020B0604020202020204" pitchFamily="34" charset="0"/>
                <a:cs typeface="Aparajita" panose="020B0604020202020204" pitchFamily="34" charset="0"/>
              </a:rPr>
              <a:t>Law of Mass Action</a:t>
            </a:r>
            <a:endParaRPr lang="en-IN"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43937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Stochastic </a:t>
            </a:r>
            <a:r>
              <a:rPr lang="en-IN" dirty="0" smtClean="0"/>
              <a:t>Model </a:t>
            </a:r>
            <a:r>
              <a:rPr lang="en-IN" dirty="0" smtClean="0"/>
              <a:t>of Reaction Networks</a:t>
            </a:r>
            <a:endParaRPr lang="en-IN" dirty="0"/>
          </a:p>
        </p:txBody>
      </p:sp>
      <p:pic>
        <p:nvPicPr>
          <p:cNvPr id="59" name="Picture 5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309683" y="1671058"/>
            <a:ext cx="1012423" cy="175565"/>
          </a:xfrm>
          <a:prstGeom prst="rect">
            <a:avLst/>
          </a:prstGeom>
        </p:spPr>
      </p:pic>
      <p:grpSp>
        <p:nvGrpSpPr>
          <p:cNvPr id="89" name="Group 88"/>
          <p:cNvGrpSpPr/>
          <p:nvPr/>
        </p:nvGrpSpPr>
        <p:grpSpPr>
          <a:xfrm>
            <a:off x="1259632" y="2708921"/>
            <a:ext cx="6991243" cy="3615670"/>
            <a:chOff x="1259632" y="2708921"/>
            <a:chExt cx="6991243" cy="3615670"/>
          </a:xfrm>
        </p:grpSpPr>
        <p:sp>
          <p:nvSpPr>
            <p:cNvPr id="9" name="Oval 8"/>
            <p:cNvSpPr/>
            <p:nvPr/>
          </p:nvSpPr>
          <p:spPr>
            <a:xfrm rot="1612389">
              <a:off x="2179999" y="2800709"/>
              <a:ext cx="445854" cy="51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rot="1612389">
              <a:off x="3373118" y="3499882"/>
              <a:ext cx="445854" cy="51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rot="1612389">
              <a:off x="4566233" y="4199054"/>
              <a:ext cx="445854" cy="51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rot="1612389">
              <a:off x="5759349" y="4898229"/>
              <a:ext cx="445854" cy="51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rot="1612389">
              <a:off x="6952466" y="5597400"/>
              <a:ext cx="445854" cy="5155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Arrow Connector 15"/>
            <p:cNvCxnSpPr/>
            <p:nvPr/>
          </p:nvCxnSpPr>
          <p:spPr>
            <a:xfrm rot="1612389">
              <a:off x="1360516" y="2708921"/>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12389">
              <a:off x="2556344" y="3401900"/>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12389">
              <a:off x="3750300" y="4101568"/>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12389">
              <a:off x="4929377" y="4783821"/>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12389">
              <a:off x="6108454" y="5466077"/>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12389">
              <a:off x="7359169" y="6190313"/>
              <a:ext cx="891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12389">
              <a:off x="7247796" y="6324591"/>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12389">
              <a:off x="6035837" y="5631713"/>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12389">
              <a:off x="4841785" y="4949332"/>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12389">
              <a:off x="3647732" y="4266950"/>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12389">
              <a:off x="2453682" y="3584567"/>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12389">
              <a:off x="1259632" y="2902185"/>
              <a:ext cx="891706"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4488502" y="3849030"/>
              <a:ext cx="744931" cy="202387"/>
            </a:xfrm>
            <a:prstGeom prst="rect">
              <a:avLst/>
            </a:prstGeom>
          </p:spPr>
        </p:pic>
        <p:pic>
          <p:nvPicPr>
            <p:cNvPr id="88" name="Picture 87"/>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5902959" y="4580490"/>
              <a:ext cx="1442314" cy="202387"/>
            </a:xfrm>
            <a:prstGeom prst="rect">
              <a:avLst/>
            </a:prstGeom>
          </p:spPr>
        </p:pic>
        <p:pic>
          <p:nvPicPr>
            <p:cNvPr id="85" name="Picture 84"/>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3058096" y="3136911"/>
              <a:ext cx="1442314" cy="202387"/>
            </a:xfrm>
            <a:prstGeom prst="rect">
              <a:avLst/>
            </a:prstGeom>
          </p:spPr>
        </p:pic>
      </p:grpSp>
      <p:pic>
        <p:nvPicPr>
          <p:cNvPr id="80" name="Picture 7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906570" y="2164933"/>
            <a:ext cx="2608599" cy="1264067"/>
          </a:xfrm>
          <a:prstGeom prst="rect">
            <a:avLst/>
          </a:prstGeom>
        </p:spPr>
      </p:pic>
      <p:pic>
        <p:nvPicPr>
          <p:cNvPr id="78" name="Picture 7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rot="1630678">
            <a:off x="5116923" y="4582555"/>
            <a:ext cx="752978" cy="161910"/>
          </a:xfrm>
          <a:prstGeom prst="rect">
            <a:avLst/>
          </a:prstGeom>
        </p:spPr>
      </p:pic>
      <p:pic>
        <p:nvPicPr>
          <p:cNvPr id="77" name="Picture 76"/>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rot="1630678">
            <a:off x="3709243" y="4294524"/>
            <a:ext cx="752978" cy="161910"/>
          </a:xfrm>
          <a:prstGeom prst="rect">
            <a:avLst/>
          </a:prstGeom>
        </p:spPr>
      </p:pic>
      <p:sp>
        <p:nvSpPr>
          <p:cNvPr id="79" name="TextBox 78"/>
          <p:cNvSpPr txBox="1"/>
          <p:nvPr/>
        </p:nvSpPr>
        <p:spPr>
          <a:xfrm>
            <a:off x="631865" y="4545702"/>
            <a:ext cx="4823756" cy="2123658"/>
          </a:xfrm>
          <a:prstGeom prst="rect">
            <a:avLst/>
          </a:prstGeom>
          <a:noFill/>
        </p:spPr>
        <p:txBody>
          <a:bodyPr wrap="none" rtlCol="0">
            <a:spAutoFit/>
          </a:bodyPr>
          <a:lstStyle/>
          <a:p>
            <a:r>
              <a:rPr lang="en-IN" sz="2200" b="1" dirty="0" smtClean="0"/>
              <a:t>Anderson/</a:t>
            </a:r>
            <a:r>
              <a:rPr lang="en-IN" sz="2200" b="1" dirty="0" err="1" smtClean="0"/>
              <a:t>Craciun</a:t>
            </a:r>
            <a:r>
              <a:rPr lang="en-IN" sz="2200" b="1" dirty="0" smtClean="0"/>
              <a:t>/G/</a:t>
            </a:r>
            <a:r>
              <a:rPr lang="en-IN" sz="2200" b="1" dirty="0" err="1" smtClean="0"/>
              <a:t>Wiuf</a:t>
            </a:r>
            <a:r>
              <a:rPr lang="en-IN" sz="2200" b="1" dirty="0" smtClean="0"/>
              <a:t> 2015</a:t>
            </a:r>
          </a:p>
          <a:p>
            <a:r>
              <a:rPr lang="en-IN" sz="2200" dirty="0"/>
              <a:t>If (</a:t>
            </a:r>
            <a:r>
              <a:rPr lang="en-IN" sz="2200" i="1" dirty="0" err="1"/>
              <a:t>S,C,R,k</a:t>
            </a:r>
            <a:r>
              <a:rPr lang="en-IN" sz="2200" dirty="0"/>
              <a:t>) is </a:t>
            </a:r>
            <a:r>
              <a:rPr lang="en-IN" sz="2200" dirty="0" smtClean="0"/>
              <a:t>complex-balanced</a:t>
            </a:r>
            <a:endParaRPr lang="en-IN" sz="2200" b="1" dirty="0"/>
          </a:p>
          <a:p>
            <a:r>
              <a:rPr lang="en-IN" sz="2200" dirty="0" smtClean="0"/>
              <a:t>then ODE </a:t>
            </a:r>
            <a:r>
              <a:rPr lang="en-IN" sz="2200" dirty="0" err="1" smtClean="0"/>
              <a:t>Lyapunov</a:t>
            </a:r>
            <a:r>
              <a:rPr lang="en-IN" sz="2200" dirty="0" smtClean="0"/>
              <a:t> function </a:t>
            </a:r>
          </a:p>
          <a:p>
            <a:pPr algn="ctr"/>
            <a:r>
              <a:rPr lang="en-IN" sz="2200" dirty="0" smtClean="0"/>
              <a:t>is the volume limit</a:t>
            </a:r>
          </a:p>
          <a:p>
            <a:pPr algn="ctr"/>
            <a:r>
              <a:rPr lang="en-IN" sz="2200" dirty="0" smtClean="0"/>
              <a:t>of entropy relative to the stationary distribution</a:t>
            </a:r>
          </a:p>
          <a:p>
            <a:pPr algn="ctr"/>
            <a:r>
              <a:rPr lang="en-IN" sz="2200" dirty="0" smtClean="0"/>
              <a:t>for the stochastic model.</a:t>
            </a:r>
            <a:endParaRPr lang="en-IN" sz="2200" dirty="0"/>
          </a:p>
        </p:txBody>
      </p:sp>
      <p:sp>
        <p:nvSpPr>
          <p:cNvPr id="3" name="Rectangle 2"/>
          <p:cNvSpPr/>
          <p:nvPr/>
        </p:nvSpPr>
        <p:spPr>
          <a:xfrm>
            <a:off x="3995936" y="1340768"/>
            <a:ext cx="1584176"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2969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173037"/>
            <a:ext cx="8229600" cy="1143200"/>
          </a:xfrm>
          <a:prstGeom prst="rect">
            <a:avLst/>
          </a:prstGeom>
        </p:spPr>
        <p:txBody>
          <a:bodyPr lIns="91425" tIns="91425" rIns="91425" bIns="91425" anchor="b" anchorCtr="0">
            <a:noAutofit/>
          </a:bodyPr>
          <a:lstStyle/>
          <a:p>
            <a:pPr algn="ctr">
              <a:spcBef>
                <a:spcPts val="0"/>
              </a:spcBef>
              <a:buNone/>
            </a:pPr>
            <a:r>
              <a:rPr lang="en" dirty="0" smtClean="0">
                <a:latin typeface="Aparajita" panose="020B0604020202020204" pitchFamily="34" charset="0"/>
                <a:cs typeface="Aparajita" panose="020B0604020202020204" pitchFamily="34" charset="0"/>
              </a:rPr>
              <a:t>Story 3: Intelligent Chemical Soups</a:t>
            </a:r>
            <a:endParaRPr lang="en" dirty="0">
              <a:latin typeface="Aparajita" panose="020B0604020202020204" pitchFamily="34" charset="0"/>
              <a:cs typeface="Aparajita" panose="020B0604020202020204" pitchFamily="34" charset="0"/>
            </a:endParaRPr>
          </a:p>
        </p:txBody>
      </p:sp>
      <p:pic>
        <p:nvPicPr>
          <p:cNvPr id="62" name="Shape 62"/>
          <p:cNvPicPr preferRelativeResize="0"/>
          <p:nvPr/>
        </p:nvPicPr>
        <p:blipFill>
          <a:blip r:embed="rId3">
            <a:alphaModFix/>
          </a:blip>
          <a:stretch>
            <a:fillRect/>
          </a:stretch>
        </p:blipFill>
        <p:spPr>
          <a:xfrm>
            <a:off x="534896" y="1556792"/>
            <a:ext cx="4037104" cy="4967599"/>
          </a:xfrm>
          <a:prstGeom prst="rect">
            <a:avLst/>
          </a:prstGeom>
          <a:noFill/>
          <a:ln>
            <a:noFill/>
          </a:ln>
        </p:spPr>
      </p:pic>
      <p:pic>
        <p:nvPicPr>
          <p:cNvPr id="63" name="Shape 63"/>
          <p:cNvPicPr preferRelativeResize="0"/>
          <p:nvPr/>
        </p:nvPicPr>
        <p:blipFill>
          <a:blip r:embed="rId4">
            <a:alphaModFix/>
          </a:blip>
          <a:stretch>
            <a:fillRect/>
          </a:stretch>
        </p:blipFill>
        <p:spPr>
          <a:xfrm>
            <a:off x="5009051" y="1353204"/>
            <a:ext cx="3883429" cy="2717892"/>
          </a:xfrm>
          <a:prstGeom prst="rect">
            <a:avLst/>
          </a:prstGeom>
          <a:noFill/>
          <a:ln>
            <a:noFill/>
          </a:ln>
        </p:spPr>
      </p:pic>
      <p:pic>
        <p:nvPicPr>
          <p:cNvPr id="64" name="Shape 64"/>
          <p:cNvPicPr preferRelativeResize="0"/>
          <p:nvPr/>
        </p:nvPicPr>
        <p:blipFill>
          <a:blip r:embed="rId5">
            <a:alphaModFix/>
          </a:blip>
          <a:stretch>
            <a:fillRect/>
          </a:stretch>
        </p:blipFill>
        <p:spPr>
          <a:xfrm>
            <a:off x="5009051" y="3739437"/>
            <a:ext cx="3883429" cy="2713899"/>
          </a:xfrm>
          <a:prstGeom prst="rect">
            <a:avLst/>
          </a:prstGeom>
          <a:noFill/>
          <a:ln>
            <a:noFill/>
          </a:ln>
        </p:spPr>
      </p:pic>
    </p:spTree>
    <p:extLst>
      <p:ext uri="{BB962C8B-B14F-4D97-AF65-F5344CB8AC3E}">
        <p14:creationId xmlns:p14="http://schemas.microsoft.com/office/powerpoint/2010/main" val="311537264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lgn="ctr">
              <a:spcBef>
                <a:spcPts val="0"/>
              </a:spcBef>
              <a:buNone/>
            </a:pPr>
            <a:r>
              <a:rPr lang="en" dirty="0" smtClean="0"/>
              <a:t>Computing with Reaction Networks</a:t>
            </a:r>
            <a:endParaRPr lang="en" dirty="0"/>
          </a:p>
        </p:txBody>
      </p:sp>
      <p:sp>
        <p:nvSpPr>
          <p:cNvPr id="70" name="Shape 70"/>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marL="457200" lvl="0" indent="-368300" rtl="0">
              <a:spcBef>
                <a:spcPts val="0"/>
              </a:spcBef>
              <a:buClr>
                <a:schemeClr val="dk2"/>
              </a:buClr>
              <a:buSzPct val="100000"/>
              <a:buFont typeface="Arial"/>
              <a:buChar char="●"/>
            </a:pPr>
            <a:r>
              <a:rPr lang="en" sz="2800" dirty="0" smtClean="0"/>
              <a:t>Turing machines</a:t>
            </a:r>
          </a:p>
          <a:p>
            <a:pPr marL="457200" lvl="0" indent="-368300" rtl="0">
              <a:spcBef>
                <a:spcPts val="0"/>
              </a:spcBef>
              <a:buClr>
                <a:schemeClr val="dk2"/>
              </a:buClr>
              <a:buSzPct val="100000"/>
              <a:buFont typeface="Arial"/>
              <a:buChar char="●"/>
            </a:pPr>
            <a:r>
              <a:rPr lang="en" sz="2800" dirty="0" smtClean="0"/>
              <a:t>Boolean circuits [Winfree, Qian]</a:t>
            </a:r>
          </a:p>
          <a:p>
            <a:pPr marL="457200" lvl="0" indent="-368300" rtl="0">
              <a:spcBef>
                <a:spcPts val="0"/>
              </a:spcBef>
              <a:buClr>
                <a:schemeClr val="dk2"/>
              </a:buClr>
              <a:buSzPct val="100000"/>
              <a:buFont typeface="Arial"/>
              <a:buChar char="●"/>
            </a:pPr>
            <a:r>
              <a:rPr lang="en" sz="2800" dirty="0" smtClean="0"/>
              <a:t>Linear input/ output systems [Oishi, Klavins]</a:t>
            </a:r>
          </a:p>
          <a:p>
            <a:pPr marL="457200" lvl="0" indent="-368300" rtl="0">
              <a:spcBef>
                <a:spcPts val="0"/>
              </a:spcBef>
              <a:buClr>
                <a:schemeClr val="dk2"/>
              </a:buClr>
              <a:buSzPct val="100000"/>
              <a:buFont typeface="Arial"/>
              <a:buChar char="●"/>
            </a:pPr>
            <a:r>
              <a:rPr lang="en" sz="2800" dirty="0" smtClean="0"/>
              <a:t>Analog electronic circuits [Daniel et al.]</a:t>
            </a:r>
          </a:p>
          <a:p>
            <a:pPr marL="457200" lvl="0" indent="-368300" rtl="0">
              <a:spcBef>
                <a:spcPts val="0"/>
              </a:spcBef>
              <a:buClr>
                <a:schemeClr val="dk2"/>
              </a:buClr>
              <a:buSzPct val="100000"/>
              <a:buFont typeface="Arial"/>
              <a:buChar char="●"/>
            </a:pPr>
            <a:r>
              <a:rPr lang="en" sz="2800" dirty="0" smtClean="0"/>
              <a:t>Algebraic functions [Buisman et al.]</a:t>
            </a:r>
          </a:p>
          <a:p>
            <a:pPr marL="457200" lvl="0" indent="-368300" rtl="0">
              <a:spcBef>
                <a:spcPts val="0"/>
              </a:spcBef>
              <a:buClr>
                <a:schemeClr val="dk2"/>
              </a:buClr>
              <a:buSzPct val="100000"/>
              <a:buFont typeface="Arial"/>
              <a:buChar char="●"/>
            </a:pPr>
            <a:r>
              <a:rPr lang="en" sz="2800" dirty="0" smtClean="0"/>
              <a:t>Computing marginals of a joint distribution [Napp, Adams]</a:t>
            </a:r>
          </a:p>
          <a:p>
            <a:pPr marL="457200" lvl="0" indent="-368300" rtl="0">
              <a:spcBef>
                <a:spcPts val="0"/>
              </a:spcBef>
              <a:buClr>
                <a:schemeClr val="dk2"/>
              </a:buClr>
              <a:buSzPct val="100000"/>
              <a:buFont typeface="Arial"/>
              <a:buChar char="●"/>
            </a:pPr>
            <a:r>
              <a:rPr lang="en" sz="2800" dirty="0" smtClean="0"/>
              <a:t>...</a:t>
            </a:r>
          </a:p>
          <a:p>
            <a:pPr marL="457200" lvl="0" indent="-368300" rtl="0">
              <a:spcBef>
                <a:spcPts val="0"/>
              </a:spcBef>
              <a:buClr>
                <a:schemeClr val="dk2"/>
              </a:buClr>
              <a:buSzPct val="100000"/>
              <a:buFont typeface="Arial"/>
              <a:buChar char="●"/>
            </a:pPr>
            <a:endParaRPr lang="en" sz="2800" dirty="0" smtClean="0"/>
          </a:p>
          <a:p>
            <a:pPr rtl="0">
              <a:spcBef>
                <a:spcPts val="0"/>
              </a:spcBef>
              <a:buNone/>
            </a:pPr>
            <a:r>
              <a:rPr lang="en" sz="2800" b="1" u="sng" dirty="0" smtClean="0">
                <a:solidFill>
                  <a:schemeClr val="dk1"/>
                </a:solidFill>
              </a:rPr>
              <a:t>Find</a:t>
            </a:r>
            <a:r>
              <a:rPr lang="en" sz="2800" b="1" dirty="0" smtClean="0">
                <a:solidFill>
                  <a:schemeClr val="dk1"/>
                </a:solidFill>
              </a:rPr>
              <a:t>:</a:t>
            </a:r>
            <a:r>
              <a:rPr lang="en" sz="2800" dirty="0" smtClean="0">
                <a:solidFill>
                  <a:schemeClr val="dk1"/>
                </a:solidFill>
              </a:rPr>
              <a:t> A model of computation </a:t>
            </a:r>
            <a:r>
              <a:rPr lang="en" sz="2800" b="1" dirty="0" smtClean="0">
                <a:solidFill>
                  <a:schemeClr val="dk1"/>
                </a:solidFill>
              </a:rPr>
              <a:t>native</a:t>
            </a:r>
            <a:r>
              <a:rPr lang="en" sz="2800" dirty="0" smtClean="0">
                <a:solidFill>
                  <a:schemeClr val="dk1"/>
                </a:solidFill>
              </a:rPr>
              <a:t> to reaction networks</a:t>
            </a:r>
          </a:p>
          <a:p>
            <a:pPr rtl="0">
              <a:spcBef>
                <a:spcPts val="0"/>
              </a:spcBef>
              <a:buNone/>
            </a:pPr>
            <a:r>
              <a:rPr lang="en" sz="2800" b="1" u="sng" dirty="0" smtClean="0">
                <a:solidFill>
                  <a:schemeClr val="dk1"/>
                </a:solidFill>
              </a:rPr>
              <a:t>Proposal</a:t>
            </a:r>
            <a:r>
              <a:rPr lang="en" sz="2800" b="1" dirty="0" smtClean="0">
                <a:solidFill>
                  <a:schemeClr val="dk1"/>
                </a:solidFill>
              </a:rPr>
              <a:t>:</a:t>
            </a:r>
            <a:r>
              <a:rPr lang="en" sz="2800" dirty="0" smtClean="0">
                <a:solidFill>
                  <a:schemeClr val="dk1"/>
                </a:solidFill>
              </a:rPr>
              <a:t> </a:t>
            </a:r>
            <a:r>
              <a:rPr lang="en" sz="2800" b="1" dirty="0" smtClean="0">
                <a:solidFill>
                  <a:schemeClr val="dk1"/>
                </a:solidFill>
              </a:rPr>
              <a:t>Statistical Inference</a:t>
            </a:r>
          </a:p>
          <a:p>
            <a:pPr lvl="0">
              <a:spcBef>
                <a:spcPts val="0"/>
              </a:spcBef>
              <a:buNone/>
            </a:pPr>
            <a:endParaRPr sz="2800" b="1" dirty="0">
              <a:solidFill>
                <a:schemeClr val="dk1"/>
              </a:solidFill>
            </a:endParaRPr>
          </a:p>
        </p:txBody>
      </p:sp>
    </p:spTree>
    <p:extLst>
      <p:ext uri="{BB962C8B-B14F-4D97-AF65-F5344CB8AC3E}">
        <p14:creationId xmlns:p14="http://schemas.microsoft.com/office/powerpoint/2010/main" val="195467183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lgn="ctr">
              <a:spcBef>
                <a:spcPts val="0"/>
              </a:spcBef>
              <a:buNone/>
            </a:pPr>
            <a:r>
              <a:rPr lang="en" dirty="0"/>
              <a:t>Log-linear Models</a:t>
            </a:r>
          </a:p>
        </p:txBody>
      </p:sp>
      <p:sp>
        <p:nvSpPr>
          <p:cNvPr id="76" name="Shape 76"/>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marL="457200" lvl="0" indent="-381000" rtl="0">
              <a:spcBef>
                <a:spcPts val="0"/>
              </a:spcBef>
              <a:buClr>
                <a:schemeClr val="dk2"/>
              </a:buClr>
              <a:buSzPct val="100000"/>
              <a:buFont typeface="Arial"/>
              <a:buChar char="●"/>
            </a:pPr>
            <a:r>
              <a:rPr lang="en" dirty="0"/>
              <a:t>“arguably the most popular and important statistical models for the analysis of categorical data”</a:t>
            </a:r>
          </a:p>
          <a:p>
            <a:pPr marL="457200" lvl="0" indent="-381000" rtl="0">
              <a:spcBef>
                <a:spcPts val="0"/>
              </a:spcBef>
              <a:buClr>
                <a:schemeClr val="dk2"/>
              </a:buClr>
              <a:buSzPct val="100000"/>
              <a:buFont typeface="Arial"/>
              <a:buChar char="●"/>
            </a:pPr>
            <a:r>
              <a:rPr lang="en" dirty="0"/>
              <a:t>“include as special cases graphical models as well as many logit models”</a:t>
            </a:r>
          </a:p>
          <a:p>
            <a:pPr marL="457200" lvl="0" indent="-381000" rtl="0">
              <a:spcBef>
                <a:spcPts val="0"/>
              </a:spcBef>
              <a:buClr>
                <a:schemeClr val="dk2"/>
              </a:buClr>
              <a:buSzPct val="100000"/>
              <a:buFont typeface="Arial"/>
              <a:buChar char="●"/>
            </a:pPr>
            <a:r>
              <a:rPr lang="en" dirty="0"/>
              <a:t>“applications in social and biological sciences... </a:t>
            </a:r>
            <a:r>
              <a:rPr lang="en" dirty="0" smtClean="0"/>
              <a:t>privacy…, </a:t>
            </a:r>
            <a:r>
              <a:rPr lang="en" dirty="0"/>
              <a:t>medicine, data mining, language processing and genetics…”</a:t>
            </a:r>
          </a:p>
          <a:p>
            <a:pPr rtl="0">
              <a:spcBef>
                <a:spcPts val="0"/>
              </a:spcBef>
              <a:buNone/>
            </a:pPr>
            <a:endParaRPr dirty="0"/>
          </a:p>
          <a:p>
            <a:pPr rtl="0">
              <a:spcBef>
                <a:spcPts val="0"/>
              </a:spcBef>
              <a:buNone/>
            </a:pPr>
            <a:r>
              <a:rPr lang="en" sz="1600" dirty="0"/>
              <a:t>Stephen E Fienberg and Alessandro Rinaldo, Maximum likelihood estimation in log-linear models. </a:t>
            </a:r>
          </a:p>
          <a:p>
            <a:pPr rtl="0">
              <a:spcBef>
                <a:spcPts val="0"/>
              </a:spcBef>
              <a:buNone/>
            </a:pPr>
            <a:r>
              <a:rPr lang="en" sz="1600" i="1" dirty="0"/>
              <a:t>The Annals of Statistics</a:t>
            </a:r>
            <a:r>
              <a:rPr lang="en" sz="1600" dirty="0"/>
              <a:t>, 40(2):996–1023, 2012.</a:t>
            </a:r>
          </a:p>
          <a:p>
            <a:pPr lvl="0">
              <a:spcBef>
                <a:spcPts val="0"/>
              </a:spcBef>
              <a:buNone/>
            </a:pPr>
            <a:endParaRPr dirty="0"/>
          </a:p>
        </p:txBody>
      </p:sp>
    </p:spTree>
    <p:extLst>
      <p:ext uri="{BB962C8B-B14F-4D97-AF65-F5344CB8AC3E}">
        <p14:creationId xmlns:p14="http://schemas.microsoft.com/office/powerpoint/2010/main" val="2325178213"/>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lgn="ctr">
              <a:spcBef>
                <a:spcPts val="0"/>
              </a:spcBef>
              <a:buNone/>
            </a:pPr>
            <a:r>
              <a:rPr lang="en" dirty="0"/>
              <a:t>Log-linear model: Example</a:t>
            </a:r>
          </a:p>
        </p:txBody>
      </p:sp>
      <p:sp>
        <p:nvSpPr>
          <p:cNvPr id="82" name="Shape 82"/>
          <p:cNvSpPr txBox="1">
            <a:spLocks noGrp="1"/>
          </p:cNvSpPr>
          <p:nvPr>
            <p:ph type="body" idx="1"/>
          </p:nvPr>
        </p:nvSpPr>
        <p:spPr>
          <a:xfrm>
            <a:off x="457201" y="1600201"/>
            <a:ext cx="8183399" cy="4967599"/>
          </a:xfrm>
          <a:prstGeom prst="rect">
            <a:avLst/>
          </a:prstGeom>
        </p:spPr>
        <p:txBody>
          <a:bodyPr lIns="91425" tIns="91425" rIns="91425" bIns="91425" anchor="t" anchorCtr="0">
            <a:noAutofit/>
          </a:bodyPr>
          <a:lstStyle/>
          <a:p>
            <a:pPr marL="457200" lvl="0" indent="-419100" rtl="0">
              <a:lnSpc>
                <a:spcPct val="115000"/>
              </a:lnSpc>
              <a:spcBef>
                <a:spcPts val="0"/>
              </a:spcBef>
              <a:buClr>
                <a:schemeClr val="dk2"/>
              </a:buClr>
              <a:buSzPct val="100000"/>
              <a:buFont typeface="Arial"/>
              <a:buChar char="●"/>
            </a:pPr>
            <a:r>
              <a:rPr lang="en" sz="4000" dirty="0"/>
              <a:t>Design </a:t>
            </a:r>
            <a:r>
              <a:rPr lang="en" sz="4000" dirty="0" smtClean="0"/>
              <a:t>Matrix</a:t>
            </a:r>
            <a:r>
              <a:rPr lang="en" sz="4000" dirty="0"/>
              <a:t>:  </a:t>
            </a:r>
            <a:r>
              <a:rPr lang="en" sz="4000" dirty="0" smtClean="0"/>
              <a:t> </a:t>
            </a:r>
            <a:endParaRPr lang="en" sz="4000" dirty="0"/>
          </a:p>
          <a:p>
            <a:pPr marL="457200" lvl="0" indent="-419100" rtl="0">
              <a:lnSpc>
                <a:spcPct val="115000"/>
              </a:lnSpc>
              <a:spcBef>
                <a:spcPts val="0"/>
              </a:spcBef>
              <a:buClr>
                <a:schemeClr val="dk2"/>
              </a:buClr>
              <a:buSzPct val="100000"/>
              <a:buFont typeface="Arial"/>
              <a:buChar char="●"/>
            </a:pPr>
            <a:r>
              <a:rPr lang="en" sz="4000" dirty="0"/>
              <a:t>Outcomes:       </a:t>
            </a:r>
            <a:r>
              <a:rPr lang="en" i="1" dirty="0"/>
              <a:t>X</a:t>
            </a:r>
            <a:r>
              <a:rPr lang="en" i="1" baseline="-25000" dirty="0"/>
              <a:t>1</a:t>
            </a:r>
            <a:r>
              <a:rPr lang="en" i="1" dirty="0"/>
              <a:t>, X</a:t>
            </a:r>
            <a:r>
              <a:rPr lang="en" i="1" baseline="-25000" dirty="0"/>
              <a:t>2</a:t>
            </a:r>
            <a:r>
              <a:rPr lang="en" i="1" dirty="0"/>
              <a:t>, X</a:t>
            </a:r>
            <a:r>
              <a:rPr lang="en" i="1" baseline="-25000" dirty="0"/>
              <a:t>3</a:t>
            </a:r>
          </a:p>
          <a:p>
            <a:pPr marL="457200" lvl="0" indent="-419100" rtl="0">
              <a:lnSpc>
                <a:spcPct val="115000"/>
              </a:lnSpc>
              <a:spcBef>
                <a:spcPts val="0"/>
              </a:spcBef>
              <a:buClr>
                <a:schemeClr val="dk2"/>
              </a:buClr>
              <a:buSzPct val="100000"/>
              <a:buFont typeface="Arial"/>
              <a:buChar char="●"/>
            </a:pPr>
            <a:r>
              <a:rPr lang="en" sz="4000" dirty="0"/>
              <a:t>Parameters:     </a:t>
            </a:r>
            <a:r>
              <a:rPr lang="en" i="1" dirty="0"/>
              <a:t>θ</a:t>
            </a:r>
            <a:r>
              <a:rPr lang="en" i="1" baseline="-25000" dirty="0"/>
              <a:t>1</a:t>
            </a:r>
            <a:r>
              <a:rPr lang="en" i="1" dirty="0"/>
              <a:t>, θ</a:t>
            </a:r>
            <a:r>
              <a:rPr lang="en" i="1" baseline="-25000" dirty="0"/>
              <a:t>2</a:t>
            </a:r>
          </a:p>
          <a:p>
            <a:pPr marL="457200" lvl="0" indent="-419100" rtl="0">
              <a:lnSpc>
                <a:spcPct val="115000"/>
              </a:lnSpc>
              <a:spcBef>
                <a:spcPts val="0"/>
              </a:spcBef>
              <a:buClr>
                <a:schemeClr val="dk2"/>
              </a:buClr>
              <a:buSzPct val="100000"/>
              <a:buFont typeface="Arial"/>
              <a:buChar char="●"/>
            </a:pPr>
            <a:r>
              <a:rPr lang="en" sz="4000" dirty="0"/>
              <a:t>Model:</a:t>
            </a:r>
          </a:p>
          <a:p>
            <a:pPr lvl="0" algn="ctr" rtl="0">
              <a:lnSpc>
                <a:spcPct val="150000"/>
              </a:lnSpc>
              <a:spcBef>
                <a:spcPts val="0"/>
              </a:spcBef>
              <a:buNone/>
            </a:pPr>
            <a:r>
              <a:rPr lang="en" sz="2400" dirty="0" smtClean="0"/>
              <a:t>    Pr[ </a:t>
            </a:r>
            <a:r>
              <a:rPr lang="en" sz="2400" i="1" dirty="0"/>
              <a:t>X</a:t>
            </a:r>
            <a:r>
              <a:rPr lang="en" sz="2400" i="1" baseline="-25000" dirty="0"/>
              <a:t>1</a:t>
            </a:r>
            <a:r>
              <a:rPr lang="en" sz="2400" i="1" dirty="0"/>
              <a:t> | θ</a:t>
            </a:r>
            <a:r>
              <a:rPr lang="en" sz="2400" i="1" baseline="-25000" dirty="0"/>
              <a:t>1</a:t>
            </a:r>
            <a:r>
              <a:rPr lang="en" sz="2400" i="1" dirty="0"/>
              <a:t>, θ</a:t>
            </a:r>
            <a:r>
              <a:rPr lang="en" sz="2400" i="1" baseline="-25000" dirty="0"/>
              <a:t>2 </a:t>
            </a:r>
            <a:r>
              <a:rPr lang="en" sz="2400" dirty="0"/>
              <a:t>] ∝ </a:t>
            </a:r>
            <a:r>
              <a:rPr lang="en" sz="2400" i="1" dirty="0"/>
              <a:t>θ</a:t>
            </a:r>
            <a:r>
              <a:rPr lang="en" sz="2400" i="1" baseline="-25000" dirty="0"/>
              <a:t>1</a:t>
            </a:r>
            <a:r>
              <a:rPr lang="en" sz="2400" baseline="30000" dirty="0"/>
              <a:t>2</a:t>
            </a:r>
          </a:p>
          <a:p>
            <a:pPr marL="0" lvl="0" indent="0" algn="ctr" rtl="0">
              <a:lnSpc>
                <a:spcPct val="150000"/>
              </a:lnSpc>
              <a:spcBef>
                <a:spcPts val="0"/>
              </a:spcBef>
              <a:buNone/>
            </a:pPr>
            <a:r>
              <a:rPr lang="en" sz="2400" dirty="0"/>
              <a:t>       Pr[ </a:t>
            </a:r>
            <a:r>
              <a:rPr lang="en" sz="2400" i="1" dirty="0"/>
              <a:t>X</a:t>
            </a:r>
            <a:r>
              <a:rPr lang="en" sz="2400" i="1" baseline="-25000" dirty="0"/>
              <a:t>2</a:t>
            </a:r>
            <a:r>
              <a:rPr lang="en" sz="2400" i="1" dirty="0"/>
              <a:t> | θ</a:t>
            </a:r>
            <a:r>
              <a:rPr lang="en" sz="2400" i="1" baseline="-25000" dirty="0"/>
              <a:t>1</a:t>
            </a:r>
            <a:r>
              <a:rPr lang="en" sz="2400" i="1" dirty="0"/>
              <a:t>, θ</a:t>
            </a:r>
            <a:r>
              <a:rPr lang="en" sz="2400" i="1" baseline="-25000" dirty="0"/>
              <a:t>2 </a:t>
            </a:r>
            <a:r>
              <a:rPr lang="en" sz="2400" dirty="0"/>
              <a:t>] ∝ </a:t>
            </a:r>
            <a:r>
              <a:rPr lang="en" sz="2400" i="1" dirty="0"/>
              <a:t>θ</a:t>
            </a:r>
            <a:r>
              <a:rPr lang="en" sz="2400" i="1" baseline="-25000" dirty="0"/>
              <a:t>1</a:t>
            </a:r>
            <a:r>
              <a:rPr lang="en" sz="2400" i="1" dirty="0"/>
              <a:t> θ</a:t>
            </a:r>
            <a:r>
              <a:rPr lang="en" sz="2400" i="1" baseline="-25000" dirty="0"/>
              <a:t>2</a:t>
            </a:r>
          </a:p>
          <a:p>
            <a:pPr marL="0" lvl="0" indent="0" algn="ctr" rtl="0">
              <a:lnSpc>
                <a:spcPct val="150000"/>
              </a:lnSpc>
              <a:spcBef>
                <a:spcPts val="0"/>
              </a:spcBef>
              <a:buNone/>
            </a:pPr>
            <a:r>
              <a:rPr lang="en" sz="2400" dirty="0"/>
              <a:t>    Pr[ </a:t>
            </a:r>
            <a:r>
              <a:rPr lang="en" sz="2400" i="1" dirty="0"/>
              <a:t>X</a:t>
            </a:r>
            <a:r>
              <a:rPr lang="en" sz="2400" i="1" baseline="-25000" dirty="0" smtClean="0"/>
              <a:t>3</a:t>
            </a:r>
            <a:r>
              <a:rPr lang="en" sz="2400" i="1" dirty="0" smtClean="0"/>
              <a:t> </a:t>
            </a:r>
            <a:r>
              <a:rPr lang="en" sz="2400" i="1" dirty="0"/>
              <a:t>| θ</a:t>
            </a:r>
            <a:r>
              <a:rPr lang="en" sz="2400" i="1" baseline="-25000" dirty="0"/>
              <a:t>1</a:t>
            </a:r>
            <a:r>
              <a:rPr lang="en" sz="2400" i="1" dirty="0"/>
              <a:t>, θ</a:t>
            </a:r>
            <a:r>
              <a:rPr lang="en" sz="2400" i="1" baseline="-25000" dirty="0"/>
              <a:t>2</a:t>
            </a:r>
            <a:r>
              <a:rPr lang="en" sz="2400" baseline="-25000" dirty="0"/>
              <a:t> </a:t>
            </a:r>
            <a:r>
              <a:rPr lang="en" sz="2400" dirty="0"/>
              <a:t>] ∝ </a:t>
            </a:r>
            <a:r>
              <a:rPr lang="en" sz="2400" i="1" dirty="0"/>
              <a:t>θ</a:t>
            </a:r>
            <a:r>
              <a:rPr lang="en" sz="2400" i="1" baseline="-25000" dirty="0"/>
              <a:t>2</a:t>
            </a:r>
            <a:r>
              <a:rPr lang="en" sz="2400" baseline="30000" dirty="0"/>
              <a:t>2</a:t>
            </a:r>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851920" y="1772816"/>
            <a:ext cx="1980956" cy="583753"/>
          </a:xfrm>
          <a:prstGeom prst="rect">
            <a:avLst/>
          </a:prstGeom>
        </p:spPr>
      </p:pic>
    </p:spTree>
    <p:extLst>
      <p:ext uri="{BB962C8B-B14F-4D97-AF65-F5344CB8AC3E}">
        <p14:creationId xmlns:p14="http://schemas.microsoft.com/office/powerpoint/2010/main" val="787771648"/>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87"/>
        <p:cNvGrpSpPr/>
        <p:nvPr/>
      </p:nvGrpSpPr>
      <p:grpSpPr>
        <a:xfrm>
          <a:off x="0" y="0"/>
          <a:ext cx="0" cy="0"/>
          <a:chOff x="0" y="0"/>
          <a:chExt cx="0" cy="0"/>
        </a:xfrm>
      </p:grpSpPr>
      <p:sp>
        <p:nvSpPr>
          <p:cNvPr id="88" name="Shape 88"/>
          <p:cNvSpPr/>
          <p:nvPr/>
        </p:nvSpPr>
        <p:spPr>
          <a:xfrm>
            <a:off x="6444208" y="1844824"/>
            <a:ext cx="2156999" cy="1651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9" name="Shape 89"/>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lvl="0" algn="ctr" rtl="0">
              <a:spcBef>
                <a:spcPts val="0"/>
              </a:spcBef>
              <a:buNone/>
            </a:pPr>
            <a:r>
              <a:rPr lang="en" sz="3400" dirty="0"/>
              <a:t>Log-linear model: Maximum Likelihood</a:t>
            </a:r>
          </a:p>
        </p:txBody>
      </p:sp>
      <p:sp>
        <p:nvSpPr>
          <p:cNvPr id="90" name="Shape 90"/>
          <p:cNvSpPr txBox="1">
            <a:spLocks noGrp="1"/>
          </p:cNvSpPr>
          <p:nvPr>
            <p:ph type="body" idx="1"/>
          </p:nvPr>
        </p:nvSpPr>
        <p:spPr>
          <a:xfrm>
            <a:off x="6494301" y="1861632"/>
            <a:ext cx="2192399" cy="1706400"/>
          </a:xfrm>
          <a:prstGeom prst="rect">
            <a:avLst/>
          </a:prstGeom>
        </p:spPr>
        <p:txBody>
          <a:bodyPr lIns="91425" tIns="91425" rIns="91425" bIns="91425" anchor="t" anchorCtr="0">
            <a:noAutofit/>
          </a:bodyPr>
          <a:lstStyle/>
          <a:p>
            <a:pPr marL="0" lvl="0" indent="0" algn="l" rtl="0">
              <a:spcBef>
                <a:spcPts val="0"/>
              </a:spcBef>
              <a:buNone/>
            </a:pPr>
            <a:r>
              <a:rPr lang="en" sz="2000" dirty="0">
                <a:solidFill>
                  <a:schemeClr val="dk1"/>
                </a:solidFill>
              </a:rPr>
              <a:t>Pr[X</a:t>
            </a:r>
            <a:r>
              <a:rPr lang="en" sz="2000" baseline="-25000" dirty="0">
                <a:solidFill>
                  <a:schemeClr val="dk1"/>
                </a:solidFill>
              </a:rPr>
              <a:t>1</a:t>
            </a:r>
            <a:r>
              <a:rPr lang="en" sz="2000" dirty="0">
                <a:solidFill>
                  <a:schemeClr val="dk1"/>
                </a:solidFill>
              </a:rPr>
              <a:t> | θ</a:t>
            </a:r>
            <a:r>
              <a:rPr lang="en" sz="2000" baseline="-25000" dirty="0">
                <a:solidFill>
                  <a:schemeClr val="dk1"/>
                </a:solidFill>
              </a:rPr>
              <a:t>1</a:t>
            </a:r>
            <a:r>
              <a:rPr lang="en" sz="2000" dirty="0">
                <a:solidFill>
                  <a:schemeClr val="dk1"/>
                </a:solidFill>
              </a:rPr>
              <a:t>, θ</a:t>
            </a:r>
            <a:r>
              <a:rPr lang="en" sz="2000" baseline="-25000" dirty="0">
                <a:solidFill>
                  <a:schemeClr val="dk1"/>
                </a:solidFill>
              </a:rPr>
              <a:t>2</a:t>
            </a:r>
            <a:r>
              <a:rPr lang="en" sz="2000" dirty="0">
                <a:solidFill>
                  <a:schemeClr val="dk1"/>
                </a:solidFill>
              </a:rPr>
              <a:t>] ∝ </a:t>
            </a:r>
            <a:r>
              <a:rPr lang="en" sz="2000" dirty="0" smtClean="0">
                <a:solidFill>
                  <a:schemeClr val="dk1"/>
                </a:solidFill>
              </a:rPr>
              <a:t>θ</a:t>
            </a:r>
            <a:r>
              <a:rPr lang="en" sz="2000" baseline="-25000" dirty="0" smtClean="0">
                <a:solidFill>
                  <a:schemeClr val="dk1"/>
                </a:solidFill>
              </a:rPr>
              <a:t>1</a:t>
            </a:r>
            <a:r>
              <a:rPr lang="en" sz="2000" baseline="30000" dirty="0" smtClean="0">
                <a:solidFill>
                  <a:schemeClr val="dk1"/>
                </a:solidFill>
              </a:rPr>
              <a:t>2</a:t>
            </a:r>
          </a:p>
          <a:p>
            <a:pPr marL="0" lvl="0" indent="0" algn="l" rtl="0">
              <a:spcBef>
                <a:spcPts val="0"/>
              </a:spcBef>
              <a:buNone/>
            </a:pPr>
            <a:endParaRPr lang="en" sz="2000" baseline="30000" dirty="0">
              <a:solidFill>
                <a:schemeClr val="dk1"/>
              </a:solidFill>
            </a:endParaRPr>
          </a:p>
          <a:p>
            <a:pPr marL="0" lvl="0" indent="0" algn="l" rtl="0">
              <a:spcBef>
                <a:spcPts val="0"/>
              </a:spcBef>
              <a:buNone/>
            </a:pPr>
            <a:r>
              <a:rPr lang="en" sz="2000" dirty="0">
                <a:solidFill>
                  <a:schemeClr val="dk1"/>
                </a:solidFill>
              </a:rPr>
              <a:t>Pr[X</a:t>
            </a:r>
            <a:r>
              <a:rPr lang="en" sz="2000" baseline="-25000" dirty="0">
                <a:solidFill>
                  <a:schemeClr val="dk1"/>
                </a:solidFill>
              </a:rPr>
              <a:t>2</a:t>
            </a:r>
            <a:r>
              <a:rPr lang="en" sz="2000" dirty="0">
                <a:solidFill>
                  <a:schemeClr val="dk1"/>
                </a:solidFill>
              </a:rPr>
              <a:t> | θ</a:t>
            </a:r>
            <a:r>
              <a:rPr lang="en" sz="2000" baseline="-25000" dirty="0">
                <a:solidFill>
                  <a:schemeClr val="dk1"/>
                </a:solidFill>
              </a:rPr>
              <a:t>1</a:t>
            </a:r>
            <a:r>
              <a:rPr lang="en" sz="2000" dirty="0">
                <a:solidFill>
                  <a:schemeClr val="dk1"/>
                </a:solidFill>
              </a:rPr>
              <a:t>, θ</a:t>
            </a:r>
            <a:r>
              <a:rPr lang="en" sz="2000" baseline="-25000" dirty="0">
                <a:solidFill>
                  <a:schemeClr val="dk1"/>
                </a:solidFill>
              </a:rPr>
              <a:t>2</a:t>
            </a:r>
            <a:r>
              <a:rPr lang="en" sz="2000" dirty="0">
                <a:solidFill>
                  <a:schemeClr val="dk1"/>
                </a:solidFill>
              </a:rPr>
              <a:t>] ∝ θ</a:t>
            </a:r>
            <a:r>
              <a:rPr lang="en" sz="2000" baseline="-25000" dirty="0">
                <a:solidFill>
                  <a:schemeClr val="dk1"/>
                </a:solidFill>
              </a:rPr>
              <a:t>1</a:t>
            </a:r>
            <a:r>
              <a:rPr lang="en" sz="2000" dirty="0">
                <a:solidFill>
                  <a:schemeClr val="dk1"/>
                </a:solidFill>
              </a:rPr>
              <a:t> </a:t>
            </a:r>
            <a:r>
              <a:rPr lang="en" sz="2000" dirty="0" smtClean="0">
                <a:solidFill>
                  <a:schemeClr val="dk1"/>
                </a:solidFill>
              </a:rPr>
              <a:t>θ</a:t>
            </a:r>
            <a:r>
              <a:rPr lang="en" sz="2000" baseline="-25000" dirty="0" smtClean="0">
                <a:solidFill>
                  <a:schemeClr val="dk1"/>
                </a:solidFill>
              </a:rPr>
              <a:t>2</a:t>
            </a:r>
          </a:p>
          <a:p>
            <a:pPr marL="0" lvl="0" indent="0" algn="l" rtl="0">
              <a:spcBef>
                <a:spcPts val="0"/>
              </a:spcBef>
              <a:buNone/>
            </a:pPr>
            <a:endParaRPr lang="en" sz="2000" baseline="-25000" dirty="0">
              <a:solidFill>
                <a:schemeClr val="dk1"/>
              </a:solidFill>
            </a:endParaRPr>
          </a:p>
          <a:p>
            <a:pPr marL="0" lvl="0" indent="0" algn="l" rtl="0">
              <a:spcBef>
                <a:spcPts val="0"/>
              </a:spcBef>
              <a:buNone/>
            </a:pPr>
            <a:r>
              <a:rPr lang="en" sz="2000" dirty="0" smtClean="0">
                <a:solidFill>
                  <a:schemeClr val="dk1"/>
                </a:solidFill>
              </a:rPr>
              <a:t>Pr[X</a:t>
            </a:r>
            <a:r>
              <a:rPr lang="en" sz="2000" baseline="-25000" dirty="0" smtClean="0">
                <a:solidFill>
                  <a:schemeClr val="dk1"/>
                </a:solidFill>
              </a:rPr>
              <a:t>3</a:t>
            </a:r>
            <a:r>
              <a:rPr lang="en" sz="2000" dirty="0" smtClean="0">
                <a:solidFill>
                  <a:schemeClr val="dk1"/>
                </a:solidFill>
              </a:rPr>
              <a:t> </a:t>
            </a:r>
            <a:r>
              <a:rPr lang="en" sz="2000" dirty="0">
                <a:solidFill>
                  <a:schemeClr val="dk1"/>
                </a:solidFill>
              </a:rPr>
              <a:t>| θ</a:t>
            </a:r>
            <a:r>
              <a:rPr lang="en" sz="2000" baseline="-25000" dirty="0">
                <a:solidFill>
                  <a:schemeClr val="dk1"/>
                </a:solidFill>
              </a:rPr>
              <a:t>1</a:t>
            </a:r>
            <a:r>
              <a:rPr lang="en" sz="2000" dirty="0">
                <a:solidFill>
                  <a:schemeClr val="dk1"/>
                </a:solidFill>
              </a:rPr>
              <a:t>, θ</a:t>
            </a:r>
            <a:r>
              <a:rPr lang="en" sz="2000" baseline="-25000" dirty="0">
                <a:solidFill>
                  <a:schemeClr val="dk1"/>
                </a:solidFill>
              </a:rPr>
              <a:t>2</a:t>
            </a:r>
            <a:r>
              <a:rPr lang="en" sz="2000" dirty="0">
                <a:solidFill>
                  <a:schemeClr val="dk1"/>
                </a:solidFill>
              </a:rPr>
              <a:t>] ∝ θ</a:t>
            </a:r>
            <a:r>
              <a:rPr lang="en" sz="2000" baseline="-25000" dirty="0">
                <a:solidFill>
                  <a:schemeClr val="dk1"/>
                </a:solidFill>
              </a:rPr>
              <a:t>2</a:t>
            </a:r>
            <a:r>
              <a:rPr lang="en" sz="2000" baseline="30000" dirty="0">
                <a:solidFill>
                  <a:schemeClr val="dk1"/>
                </a:solidFill>
              </a:rPr>
              <a:t>2</a:t>
            </a:r>
          </a:p>
        </p:txBody>
      </p:sp>
      <p:sp>
        <p:nvSpPr>
          <p:cNvPr id="91" name="Shape 91"/>
          <p:cNvSpPr txBox="1">
            <a:spLocks noGrp="1"/>
          </p:cNvSpPr>
          <p:nvPr>
            <p:ph type="body" idx="2"/>
          </p:nvPr>
        </p:nvSpPr>
        <p:spPr>
          <a:xfrm>
            <a:off x="663650" y="1556792"/>
            <a:ext cx="6769200" cy="4967599"/>
          </a:xfrm>
          <a:prstGeom prst="rect">
            <a:avLst/>
          </a:prstGeom>
        </p:spPr>
        <p:txBody>
          <a:bodyPr lIns="91425" tIns="91425" rIns="91425" bIns="91425" anchor="t" anchorCtr="0">
            <a:noAutofit/>
          </a:bodyPr>
          <a:lstStyle/>
          <a:p>
            <a:pPr marL="457200" lvl="0" indent="-381000" rtl="0">
              <a:lnSpc>
                <a:spcPct val="115000"/>
              </a:lnSpc>
              <a:spcBef>
                <a:spcPts val="0"/>
              </a:spcBef>
              <a:buClr>
                <a:schemeClr val="dk2"/>
              </a:buClr>
              <a:buSzPct val="100000"/>
              <a:buFont typeface="Arial"/>
              <a:buChar char="●"/>
            </a:pPr>
            <a:r>
              <a:rPr lang="en" dirty="0"/>
              <a:t>Several independent trials</a:t>
            </a:r>
          </a:p>
          <a:p>
            <a:pPr marL="457200" lvl="0" indent="-381000" rtl="0">
              <a:lnSpc>
                <a:spcPct val="115000"/>
              </a:lnSpc>
              <a:spcBef>
                <a:spcPts val="0"/>
              </a:spcBef>
              <a:buClr>
                <a:schemeClr val="dk2"/>
              </a:buClr>
              <a:buSzPct val="100000"/>
              <a:buFont typeface="Arial"/>
              <a:buChar char="●"/>
            </a:pPr>
            <a:r>
              <a:rPr lang="en" dirty="0"/>
              <a:t>u</a:t>
            </a:r>
            <a:r>
              <a:rPr lang="en" baseline="-25000" dirty="0"/>
              <a:t>1</a:t>
            </a:r>
            <a:r>
              <a:rPr lang="en" dirty="0"/>
              <a:t> = frequency of X</a:t>
            </a:r>
            <a:r>
              <a:rPr lang="en" baseline="-25000" dirty="0"/>
              <a:t>1</a:t>
            </a:r>
          </a:p>
          <a:p>
            <a:pPr marL="457200" lvl="0" indent="-381000" rtl="0">
              <a:lnSpc>
                <a:spcPct val="115000"/>
              </a:lnSpc>
              <a:spcBef>
                <a:spcPts val="0"/>
              </a:spcBef>
              <a:buClr>
                <a:schemeClr val="dk2"/>
              </a:buClr>
              <a:buSzPct val="100000"/>
              <a:buFont typeface="Arial"/>
              <a:buChar char="●"/>
            </a:pPr>
            <a:r>
              <a:rPr lang="en" dirty="0"/>
              <a:t>u</a:t>
            </a:r>
            <a:r>
              <a:rPr lang="en" baseline="-25000" dirty="0"/>
              <a:t>2</a:t>
            </a:r>
            <a:r>
              <a:rPr lang="en" dirty="0"/>
              <a:t> = frequency of X</a:t>
            </a:r>
            <a:r>
              <a:rPr lang="en" baseline="-25000" dirty="0"/>
              <a:t>2</a:t>
            </a:r>
          </a:p>
          <a:p>
            <a:pPr marL="457200" lvl="0" indent="-381000" rtl="0">
              <a:lnSpc>
                <a:spcPct val="115000"/>
              </a:lnSpc>
              <a:spcBef>
                <a:spcPts val="0"/>
              </a:spcBef>
              <a:buClr>
                <a:schemeClr val="dk2"/>
              </a:buClr>
              <a:buSzPct val="100000"/>
              <a:buFont typeface="Arial"/>
              <a:buChar char="●"/>
            </a:pPr>
            <a:r>
              <a:rPr lang="en" dirty="0"/>
              <a:t>u</a:t>
            </a:r>
            <a:r>
              <a:rPr lang="en" baseline="-25000" dirty="0"/>
              <a:t>3</a:t>
            </a:r>
            <a:r>
              <a:rPr lang="en" dirty="0"/>
              <a:t> = frequency of X</a:t>
            </a:r>
            <a:r>
              <a:rPr lang="en" baseline="-25000" dirty="0"/>
              <a:t>3</a:t>
            </a:r>
          </a:p>
          <a:p>
            <a:pPr marL="457200" lvl="0" indent="-381000" rtl="0">
              <a:lnSpc>
                <a:spcPct val="100000"/>
              </a:lnSpc>
              <a:spcBef>
                <a:spcPts val="0"/>
              </a:spcBef>
              <a:buClr>
                <a:schemeClr val="dk2"/>
              </a:buClr>
              <a:buSzPct val="100000"/>
              <a:buFont typeface="Arial"/>
              <a:buChar char="●"/>
            </a:pPr>
            <a:r>
              <a:rPr lang="en" dirty="0"/>
              <a:t>Maximum likelihood estimator (MLE)</a:t>
            </a:r>
          </a:p>
          <a:p>
            <a:pPr marL="457200" lvl="0" indent="-381000" rtl="0">
              <a:lnSpc>
                <a:spcPct val="100000"/>
              </a:lnSpc>
              <a:spcBef>
                <a:spcPts val="0"/>
              </a:spcBef>
              <a:buClr>
                <a:schemeClr val="dk2"/>
              </a:buClr>
              <a:buSzPct val="100000"/>
              <a:buFont typeface="Arial"/>
              <a:buChar char="●"/>
            </a:pPr>
            <a:endParaRPr lang="en" dirty="0" smtClean="0"/>
          </a:p>
          <a:p>
            <a:pPr marL="457200" lvl="0" indent="-381000" rtl="0">
              <a:lnSpc>
                <a:spcPct val="100000"/>
              </a:lnSpc>
              <a:spcBef>
                <a:spcPts val="0"/>
              </a:spcBef>
              <a:buClr>
                <a:schemeClr val="dk2"/>
              </a:buClr>
              <a:buSzPct val="100000"/>
              <a:buFont typeface="Arial"/>
              <a:buChar char="●"/>
            </a:pPr>
            <a:endParaRPr lang="en" dirty="0" smtClean="0"/>
          </a:p>
          <a:p>
            <a:pPr marL="457200" lvl="0" indent="-381000" rtl="0">
              <a:lnSpc>
                <a:spcPct val="100000"/>
              </a:lnSpc>
              <a:spcBef>
                <a:spcPts val="0"/>
              </a:spcBef>
              <a:buClr>
                <a:schemeClr val="dk2"/>
              </a:buClr>
              <a:buSzPct val="100000"/>
              <a:buFont typeface="Arial"/>
              <a:buChar char="●"/>
            </a:pPr>
            <a:r>
              <a:rPr lang="en" dirty="0" smtClean="0"/>
              <a:t>Maximum </a:t>
            </a:r>
            <a:r>
              <a:rPr lang="en" dirty="0"/>
              <a:t>likelihood distribution (MLD)</a:t>
            </a:r>
          </a:p>
          <a:p>
            <a:pPr lvl="0" rtl="0">
              <a:lnSpc>
                <a:spcPct val="115000"/>
              </a:lnSpc>
              <a:spcBef>
                <a:spcPts val="0"/>
              </a:spcBef>
              <a:buNone/>
            </a:pPr>
            <a:endParaRPr dirty="0"/>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114466" y="5901076"/>
            <a:ext cx="5113718" cy="408826"/>
          </a:xfrm>
          <a:prstGeom prst="rect">
            <a:avLst/>
          </a:prstGeom>
        </p:spPr>
      </p:pic>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691681" y="4530521"/>
            <a:ext cx="6216131" cy="583440"/>
          </a:xfrm>
          <a:prstGeom prst="rect">
            <a:avLst/>
          </a:prstGeom>
        </p:spPr>
      </p:pic>
    </p:spTree>
    <p:extLst>
      <p:ext uri="{BB962C8B-B14F-4D97-AF65-F5344CB8AC3E}">
        <p14:creationId xmlns:p14="http://schemas.microsoft.com/office/powerpoint/2010/main" val="158253350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lgn="ctr">
              <a:spcBef>
                <a:spcPts val="0"/>
              </a:spcBef>
              <a:buNone/>
            </a:pPr>
            <a:r>
              <a:rPr lang="en" sz="3000" dirty="0"/>
              <a:t>Recipe for MLD from Reaction Networks</a:t>
            </a:r>
          </a:p>
        </p:txBody>
      </p:sp>
      <p:sp>
        <p:nvSpPr>
          <p:cNvPr id="97" name="Shape 97"/>
          <p:cNvSpPr txBox="1">
            <a:spLocks noGrp="1"/>
          </p:cNvSpPr>
          <p:nvPr>
            <p:ph type="body" idx="1"/>
          </p:nvPr>
        </p:nvSpPr>
        <p:spPr>
          <a:xfrm>
            <a:off x="323528" y="1600201"/>
            <a:ext cx="4402832" cy="4967599"/>
          </a:xfrm>
          <a:prstGeom prst="rect">
            <a:avLst/>
          </a:prstGeom>
        </p:spPr>
        <p:txBody>
          <a:bodyPr lIns="91425" tIns="91425" rIns="91425" bIns="91425" anchor="t" anchorCtr="0">
            <a:noAutofit/>
          </a:bodyPr>
          <a:lstStyle/>
          <a:p>
            <a:pPr marL="457200" lvl="0" indent="-342900" rtl="0">
              <a:lnSpc>
                <a:spcPct val="115000"/>
              </a:lnSpc>
              <a:spcBef>
                <a:spcPts val="0"/>
              </a:spcBef>
              <a:buClr>
                <a:schemeClr val="dk2"/>
              </a:buClr>
              <a:buSzPct val="100000"/>
              <a:buFont typeface="Arial"/>
              <a:buChar char="●"/>
            </a:pPr>
            <a:r>
              <a:rPr lang="en" sz="2800" dirty="0"/>
              <a:t>Take design matrix A</a:t>
            </a:r>
          </a:p>
          <a:p>
            <a:pPr marL="457200" lvl="0" indent="-342900" rtl="0">
              <a:lnSpc>
                <a:spcPct val="115000"/>
              </a:lnSpc>
              <a:spcBef>
                <a:spcPts val="0"/>
              </a:spcBef>
              <a:buClr>
                <a:schemeClr val="dk2"/>
              </a:buClr>
              <a:buSzPct val="100000"/>
              <a:buFont typeface="Arial"/>
              <a:buChar char="●"/>
            </a:pPr>
            <a:r>
              <a:rPr lang="en" sz="2800" dirty="0"/>
              <a:t>Compute basis of </a:t>
            </a:r>
            <a:r>
              <a:rPr lang="en" sz="2800" dirty="0" smtClean="0"/>
              <a:t>ker(A</a:t>
            </a:r>
            <a:r>
              <a:rPr lang="en" sz="2800" dirty="0"/>
              <a:t>)</a:t>
            </a:r>
          </a:p>
          <a:p>
            <a:pPr marL="457200" lvl="0" indent="-342900" rtl="0">
              <a:lnSpc>
                <a:spcPct val="115000"/>
              </a:lnSpc>
              <a:spcBef>
                <a:spcPts val="0"/>
              </a:spcBef>
              <a:buClr>
                <a:schemeClr val="dk2"/>
              </a:buClr>
              <a:buSzPct val="100000"/>
              <a:buFont typeface="Arial"/>
              <a:buChar char="●"/>
            </a:pPr>
            <a:r>
              <a:rPr lang="en" sz="2800" dirty="0"/>
              <a:t>Each basis </a:t>
            </a:r>
            <a:r>
              <a:rPr lang="en" sz="2800" dirty="0" smtClean="0"/>
              <a:t>element =&gt;</a:t>
            </a:r>
            <a:endParaRPr lang="en" sz="2800" dirty="0">
              <a:sym typeface="Wingdings" panose="05000000000000000000" pitchFamily="2" charset="2"/>
            </a:endParaRPr>
          </a:p>
          <a:p>
            <a:pPr marL="114300" lvl="0" indent="0" rtl="0">
              <a:lnSpc>
                <a:spcPct val="115000"/>
              </a:lnSpc>
              <a:spcBef>
                <a:spcPts val="0"/>
              </a:spcBef>
              <a:buClr>
                <a:schemeClr val="dk2"/>
              </a:buClr>
              <a:buSzPct val="100000"/>
              <a:buNone/>
            </a:pPr>
            <a:r>
              <a:rPr lang="en" sz="2800" dirty="0" smtClean="0">
                <a:sym typeface="Wingdings" panose="05000000000000000000" pitchFamily="2" charset="2"/>
              </a:rPr>
              <a:t>     </a:t>
            </a:r>
            <a:r>
              <a:rPr lang="en" sz="2800" dirty="0" smtClean="0"/>
              <a:t>reversible </a:t>
            </a:r>
            <a:r>
              <a:rPr lang="en" sz="2800" dirty="0"/>
              <a:t>reaction</a:t>
            </a:r>
          </a:p>
          <a:p>
            <a:pPr marL="457200" lvl="0" indent="-342900" rtl="0">
              <a:lnSpc>
                <a:spcPct val="115000"/>
              </a:lnSpc>
              <a:spcBef>
                <a:spcPts val="0"/>
              </a:spcBef>
              <a:buClr>
                <a:schemeClr val="dk2"/>
              </a:buClr>
              <a:buSzPct val="100000"/>
              <a:buFont typeface="Arial"/>
              <a:buChar char="●"/>
            </a:pPr>
            <a:r>
              <a:rPr lang="en" sz="2800" dirty="0"/>
              <a:t>Frequency </a:t>
            </a:r>
            <a:r>
              <a:rPr lang="en" sz="2800" dirty="0" smtClean="0"/>
              <a:t>data</a:t>
            </a:r>
            <a:r>
              <a:rPr lang="en" sz="2800" dirty="0">
                <a:sym typeface="Wingdings" panose="05000000000000000000" pitchFamily="2" charset="2"/>
              </a:rPr>
              <a:t> </a:t>
            </a:r>
            <a:r>
              <a:rPr lang="en" sz="2800" dirty="0" smtClean="0">
                <a:sym typeface="Wingdings" panose="05000000000000000000" pitchFamily="2" charset="2"/>
              </a:rPr>
              <a:t>  =&gt;</a:t>
            </a:r>
            <a:r>
              <a:rPr lang="en" sz="2800" dirty="0" smtClean="0"/>
              <a:t>                 </a:t>
            </a:r>
            <a:r>
              <a:rPr lang="en" sz="2800" dirty="0"/>
              <a:t>initial conditions</a:t>
            </a:r>
          </a:p>
          <a:p>
            <a:pPr marL="457200" lvl="0" indent="-342900" rtl="0">
              <a:lnSpc>
                <a:spcPct val="115000"/>
              </a:lnSpc>
              <a:spcBef>
                <a:spcPts val="0"/>
              </a:spcBef>
              <a:buClr>
                <a:schemeClr val="dk2"/>
              </a:buClr>
              <a:buSzPct val="100000"/>
              <a:buFont typeface="Arial"/>
              <a:buChar char="●"/>
            </a:pPr>
            <a:r>
              <a:rPr lang="en" sz="2800" dirty="0"/>
              <a:t>Apply </a:t>
            </a:r>
            <a:r>
              <a:rPr lang="en" sz="2800" b="1" dirty="0"/>
              <a:t>mass-action kinetics</a:t>
            </a:r>
            <a:r>
              <a:rPr lang="en" sz="2800" dirty="0"/>
              <a:t> with unit rates</a:t>
            </a:r>
          </a:p>
          <a:p>
            <a:pPr marL="457200" lvl="0" indent="-342900" rtl="0">
              <a:lnSpc>
                <a:spcPct val="115000"/>
              </a:lnSpc>
              <a:spcBef>
                <a:spcPts val="0"/>
              </a:spcBef>
              <a:buClr>
                <a:schemeClr val="dk2"/>
              </a:buClr>
              <a:buSzPct val="100000"/>
              <a:buFont typeface="Arial"/>
              <a:buChar char="●"/>
            </a:pPr>
            <a:r>
              <a:rPr lang="en" sz="2800" b="1" dirty="0"/>
              <a:t>Thm</a:t>
            </a:r>
            <a:r>
              <a:rPr lang="en" sz="2800" dirty="0"/>
              <a:t>: Equilibrium point </a:t>
            </a:r>
            <a:r>
              <a:rPr lang="en" sz="2800" dirty="0" smtClean="0"/>
              <a:t>is </a:t>
            </a:r>
            <a:r>
              <a:rPr lang="en" sz="2800" dirty="0"/>
              <a:t>MLD</a:t>
            </a:r>
          </a:p>
          <a:p>
            <a:pPr lvl="0">
              <a:lnSpc>
                <a:spcPct val="115000"/>
              </a:lnSpc>
              <a:spcBef>
                <a:spcPts val="0"/>
              </a:spcBef>
              <a:buNone/>
            </a:pPr>
            <a:endParaRPr sz="2800" dirty="0"/>
          </a:p>
        </p:txBody>
      </p:sp>
      <p:sp>
        <p:nvSpPr>
          <p:cNvPr id="98" name="Shape 98"/>
          <p:cNvSpPr txBox="1">
            <a:spLocks noGrp="1"/>
          </p:cNvSpPr>
          <p:nvPr>
            <p:ph type="body" idx="2"/>
          </p:nvPr>
        </p:nvSpPr>
        <p:spPr>
          <a:xfrm>
            <a:off x="4825972" y="1701761"/>
            <a:ext cx="3994500" cy="4967599"/>
          </a:xfrm>
          <a:prstGeom prst="rect">
            <a:avLst/>
          </a:prstGeom>
        </p:spPr>
        <p:txBody>
          <a:bodyPr lIns="91425" tIns="91425" rIns="91425" bIns="91425" anchor="t" anchorCtr="0">
            <a:noAutofit/>
          </a:bodyPr>
          <a:lstStyle/>
          <a:p>
            <a:pPr lvl="0" algn="ctr" rtl="0">
              <a:lnSpc>
                <a:spcPct val="200000"/>
              </a:lnSpc>
              <a:spcBef>
                <a:spcPts val="0"/>
              </a:spcBef>
              <a:buNone/>
            </a:pPr>
            <a:endParaRPr lang="en" sz="2800" dirty="0" smtClean="0"/>
          </a:p>
          <a:p>
            <a:pPr lvl="0" algn="ctr" rtl="0">
              <a:lnSpc>
                <a:spcPct val="200000"/>
              </a:lnSpc>
              <a:spcBef>
                <a:spcPts val="0"/>
              </a:spcBef>
              <a:buNone/>
            </a:pPr>
            <a:r>
              <a:rPr lang="en" sz="2800" dirty="0" smtClean="0"/>
              <a:t>X</a:t>
            </a:r>
            <a:r>
              <a:rPr lang="en" sz="2800" baseline="-25000" dirty="0" smtClean="0"/>
              <a:t>1</a:t>
            </a:r>
            <a:r>
              <a:rPr lang="en" sz="2800" dirty="0" smtClean="0"/>
              <a:t> </a:t>
            </a:r>
            <a:r>
              <a:rPr lang="en" sz="2800" dirty="0"/>
              <a:t>+ X</a:t>
            </a:r>
            <a:r>
              <a:rPr lang="en" sz="2800" baseline="-25000" dirty="0"/>
              <a:t>3</a:t>
            </a:r>
            <a:r>
              <a:rPr lang="en" sz="2800" dirty="0"/>
              <a:t>  ⇌  2X</a:t>
            </a:r>
            <a:r>
              <a:rPr lang="en" sz="2800" baseline="-25000" dirty="0"/>
              <a:t>2</a:t>
            </a:r>
          </a:p>
          <a:p>
            <a:pPr lvl="0" algn="ctr" rtl="0">
              <a:lnSpc>
                <a:spcPct val="200000"/>
              </a:lnSpc>
              <a:spcBef>
                <a:spcPts val="0"/>
              </a:spcBef>
              <a:buNone/>
            </a:pPr>
            <a:r>
              <a:rPr lang="en" sz="2800" i="1" dirty="0" smtClean="0"/>
              <a:t>x(0</a:t>
            </a:r>
            <a:r>
              <a:rPr lang="en" sz="2800" i="1" dirty="0"/>
              <a:t>) = (u</a:t>
            </a:r>
            <a:r>
              <a:rPr lang="en" sz="2800" i="1" baseline="-25000" dirty="0"/>
              <a:t>1</a:t>
            </a:r>
            <a:r>
              <a:rPr lang="en" sz="2800" i="1" dirty="0"/>
              <a:t>, u</a:t>
            </a:r>
            <a:r>
              <a:rPr lang="en" sz="2800" i="1" baseline="-25000" dirty="0"/>
              <a:t>2</a:t>
            </a:r>
            <a:r>
              <a:rPr lang="en" sz="2800" i="1" dirty="0"/>
              <a:t>, u</a:t>
            </a:r>
            <a:r>
              <a:rPr lang="en" sz="2800" i="1" baseline="-25000" dirty="0"/>
              <a:t>3</a:t>
            </a:r>
            <a:r>
              <a:rPr lang="en" sz="2800" i="1" dirty="0"/>
              <a:t>)</a:t>
            </a:r>
          </a:p>
          <a:p>
            <a:pPr algn="ctr" rtl="0">
              <a:lnSpc>
                <a:spcPct val="115000"/>
              </a:lnSpc>
              <a:spcBef>
                <a:spcPts val="0"/>
              </a:spcBef>
              <a:buNone/>
            </a:pPr>
            <a:endParaRPr lang="en" sz="2800" dirty="0" smtClean="0"/>
          </a:p>
          <a:p>
            <a:pPr algn="ctr" rtl="0">
              <a:lnSpc>
                <a:spcPct val="115000"/>
              </a:lnSpc>
              <a:spcBef>
                <a:spcPts val="0"/>
              </a:spcBef>
              <a:buNone/>
            </a:pPr>
            <a:endParaRPr lang="en" sz="2800" dirty="0"/>
          </a:p>
          <a:p>
            <a:pPr algn="ctr" rtl="0">
              <a:lnSpc>
                <a:spcPct val="115000"/>
              </a:lnSpc>
              <a:spcBef>
                <a:spcPts val="0"/>
              </a:spcBef>
              <a:buNone/>
            </a:pPr>
            <a:endParaRPr lang="en" sz="2800" dirty="0" smtClean="0"/>
          </a:p>
          <a:p>
            <a:pPr lvl="0" algn="ctr" rtl="0">
              <a:lnSpc>
                <a:spcPct val="150000"/>
              </a:lnSpc>
              <a:spcBef>
                <a:spcPts val="0"/>
              </a:spcBef>
              <a:buNone/>
            </a:pPr>
            <a:endParaRPr sz="2800" dirty="0"/>
          </a:p>
        </p:txBody>
      </p:sp>
      <p:cxnSp>
        <p:nvCxnSpPr>
          <p:cNvPr id="100" name="Shape 100"/>
          <p:cNvCxnSpPr/>
          <p:nvPr/>
        </p:nvCxnSpPr>
        <p:spPr>
          <a:xfrm flipH="1">
            <a:off x="4854032" y="1525967"/>
            <a:ext cx="6000" cy="5367199"/>
          </a:xfrm>
          <a:prstGeom prst="straightConnector1">
            <a:avLst/>
          </a:prstGeom>
          <a:noFill/>
          <a:ln w="19050" cap="flat" cmpd="sng">
            <a:solidFill>
              <a:schemeClr val="dk2"/>
            </a:solidFill>
            <a:prstDash val="solid"/>
            <a:round/>
            <a:headEnd type="none" w="lg" len="lg"/>
            <a:tailEnd type="none" w="lg" len="lg"/>
          </a:ln>
        </p:spPr>
      </p:cxnSp>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508104" y="1833104"/>
            <a:ext cx="2715158" cy="729082"/>
          </a:xfrm>
          <a:prstGeom prst="rect">
            <a:avLst/>
          </a:prstGeom>
        </p:spPr>
      </p:pic>
      <p:pic>
        <p:nvPicPr>
          <p:cNvPr id="4" name="Picture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803815" y="4714342"/>
            <a:ext cx="2874874" cy="874898"/>
          </a:xfrm>
          <a:prstGeom prst="rect">
            <a:avLst/>
          </a:prstGeom>
        </p:spPr>
      </p:pic>
      <p:pic>
        <p:nvPicPr>
          <p:cNvPr id="6" name="Picture 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564415" y="5733256"/>
            <a:ext cx="1095817" cy="242865"/>
          </a:xfrm>
          <a:prstGeom prst="rect">
            <a:avLst/>
          </a:prstGeom>
        </p:spPr>
      </p:pic>
    </p:spTree>
    <p:extLst>
      <p:ext uri="{BB962C8B-B14F-4D97-AF65-F5344CB8AC3E}">
        <p14:creationId xmlns:p14="http://schemas.microsoft.com/office/powerpoint/2010/main" val="82176483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7">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lgn="ctr">
              <a:spcBef>
                <a:spcPts val="0"/>
              </a:spcBef>
              <a:buNone/>
            </a:pPr>
            <a:r>
              <a:rPr lang="en" dirty="0"/>
              <a:t>Why does this work?</a:t>
            </a:r>
          </a:p>
        </p:txBody>
      </p:sp>
      <p:sp>
        <p:nvSpPr>
          <p:cNvPr id="106" name="Shape 106"/>
          <p:cNvSpPr txBox="1">
            <a:spLocks noGrp="1"/>
          </p:cNvSpPr>
          <p:nvPr>
            <p:ph type="body" idx="1"/>
          </p:nvPr>
        </p:nvSpPr>
        <p:spPr>
          <a:xfrm>
            <a:off x="457200" y="1701801"/>
            <a:ext cx="8229600" cy="4967599"/>
          </a:xfrm>
          <a:prstGeom prst="rect">
            <a:avLst/>
          </a:prstGeom>
        </p:spPr>
        <p:txBody>
          <a:bodyPr lIns="91425" tIns="91425" rIns="91425" bIns="91425" anchor="t" anchorCtr="0">
            <a:noAutofit/>
          </a:bodyPr>
          <a:lstStyle/>
          <a:p>
            <a:pPr marL="457200" lvl="0" indent="-355600" rtl="0">
              <a:lnSpc>
                <a:spcPct val="115000"/>
              </a:lnSpc>
              <a:spcBef>
                <a:spcPts val="0"/>
              </a:spcBef>
              <a:buClr>
                <a:schemeClr val="dk2"/>
              </a:buClr>
              <a:buSzPct val="100000"/>
              <a:buFont typeface="Arial"/>
              <a:buChar char="●"/>
            </a:pPr>
            <a:r>
              <a:rPr lang="en" sz="2800" dirty="0"/>
              <a:t>Toric geometry in log-linear models and reaction networks           [Craciun et al. 2009, Miller 2011]</a:t>
            </a:r>
          </a:p>
          <a:p>
            <a:pPr marL="457200" lvl="0" indent="-355600" rtl="0">
              <a:spcBef>
                <a:spcPts val="0"/>
              </a:spcBef>
              <a:buClr>
                <a:schemeClr val="dk2"/>
              </a:buClr>
              <a:buSzPct val="100000"/>
              <a:buFont typeface="Arial"/>
              <a:buChar char="●"/>
            </a:pPr>
            <a:r>
              <a:rPr lang="en" sz="2800" dirty="0"/>
              <a:t>MLD p* maximizes Shannon entropy subject to Ap=Au</a:t>
            </a:r>
          </a:p>
          <a:p>
            <a:pPr marL="457200" lvl="0" indent="-355600" rtl="0">
              <a:spcBef>
                <a:spcPts val="0"/>
              </a:spcBef>
              <a:buClr>
                <a:schemeClr val="dk2"/>
              </a:buClr>
              <a:buSzPct val="100000"/>
              <a:buFont typeface="Arial"/>
              <a:buChar char="●"/>
            </a:pPr>
            <a:r>
              <a:rPr lang="en" sz="2800" dirty="0"/>
              <a:t>Arrange reaction network constraints to match MLD problem </a:t>
            </a:r>
          </a:p>
          <a:p>
            <a:pPr marL="914400" lvl="1" indent="-355600" rtl="0">
              <a:spcBef>
                <a:spcPts val="0"/>
              </a:spcBef>
              <a:buClr>
                <a:schemeClr val="dk2"/>
              </a:buClr>
              <a:buSzPct val="100000"/>
              <a:buFont typeface="Courier New"/>
              <a:buChar char="o"/>
            </a:pPr>
            <a:r>
              <a:rPr lang="en" dirty="0"/>
              <a:t> reactions ~ ker(A)</a:t>
            </a:r>
          </a:p>
          <a:p>
            <a:pPr marL="457200" lvl="0" indent="-355600" rtl="0">
              <a:spcBef>
                <a:spcPts val="0"/>
              </a:spcBef>
              <a:buClr>
                <a:schemeClr val="dk2"/>
              </a:buClr>
              <a:buSzPct val="100000"/>
              <a:buFont typeface="Arial"/>
              <a:buChar char="●"/>
            </a:pPr>
            <a:r>
              <a:rPr lang="en" sz="2800" dirty="0"/>
              <a:t>Mass-action kinetics maximizes entropy</a:t>
            </a:r>
          </a:p>
          <a:p>
            <a:pPr marL="914400" lvl="1" indent="-355600" rtl="0">
              <a:spcBef>
                <a:spcPts val="0"/>
              </a:spcBef>
              <a:buClr>
                <a:schemeClr val="dk2"/>
              </a:buClr>
              <a:buSzPct val="100000"/>
              <a:buFont typeface="Courier New"/>
              <a:buChar char="o"/>
            </a:pPr>
            <a:r>
              <a:rPr lang="en" dirty="0"/>
              <a:t>reversible reactions, unit rates</a:t>
            </a:r>
          </a:p>
          <a:p>
            <a:pPr marL="457200" lvl="0" indent="-355600" rtl="0">
              <a:spcBef>
                <a:spcPts val="0"/>
              </a:spcBef>
              <a:buClr>
                <a:schemeClr val="dk2"/>
              </a:buClr>
              <a:buSzPct val="100000"/>
              <a:buFont typeface="Arial"/>
              <a:buChar char="●"/>
            </a:pPr>
            <a:r>
              <a:rPr lang="en" sz="2800" dirty="0"/>
              <a:t>Uniqueness of this maximizer</a:t>
            </a:r>
          </a:p>
          <a:p>
            <a:pPr lvl="0" rtl="0">
              <a:spcBef>
                <a:spcPts val="0"/>
              </a:spcBef>
              <a:buNone/>
            </a:pPr>
            <a:r>
              <a:rPr lang="en" sz="2800" dirty="0"/>
              <a:t>Global convergence: The dynamics reaches the maximizer</a:t>
            </a:r>
          </a:p>
          <a:p>
            <a:pPr lvl="0">
              <a:spcBef>
                <a:spcPts val="0"/>
              </a:spcBef>
              <a:buNone/>
            </a:pPr>
            <a:r>
              <a:rPr lang="en" sz="2800" i="1" dirty="0"/>
              <a:t>Most of our effort: proving global convergence</a:t>
            </a:r>
          </a:p>
        </p:txBody>
      </p:sp>
    </p:spTree>
    <p:extLst>
      <p:ext uri="{BB962C8B-B14F-4D97-AF65-F5344CB8AC3E}">
        <p14:creationId xmlns:p14="http://schemas.microsoft.com/office/powerpoint/2010/main" val="38955083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4692273" y="1268760"/>
            <a:ext cx="3994500" cy="4967599"/>
          </a:xfrm>
          <a:prstGeom prst="rect">
            <a:avLst/>
          </a:prstGeom>
        </p:spPr>
        <p:txBody>
          <a:bodyPr lIns="91425" tIns="91425" rIns="91425" bIns="91425" anchor="t" anchorCtr="0">
            <a:noAutofit/>
          </a:bodyPr>
          <a:lstStyle/>
          <a:p>
            <a:pPr lvl="0" algn="ctr" rtl="0">
              <a:lnSpc>
                <a:spcPct val="200000"/>
              </a:lnSpc>
              <a:spcBef>
                <a:spcPts val="0"/>
              </a:spcBef>
              <a:buNone/>
            </a:pPr>
            <a:endParaRPr lang="en" sz="2400" dirty="0" smtClean="0"/>
          </a:p>
          <a:p>
            <a:pPr lvl="0" algn="ctr" rtl="0">
              <a:lnSpc>
                <a:spcPct val="200000"/>
              </a:lnSpc>
              <a:spcBef>
                <a:spcPts val="0"/>
              </a:spcBef>
              <a:buNone/>
            </a:pPr>
            <a:r>
              <a:rPr lang="en" sz="2000" dirty="0" smtClean="0"/>
              <a:t>X</a:t>
            </a:r>
            <a:r>
              <a:rPr lang="en" sz="2000" baseline="-25000" dirty="0" smtClean="0"/>
              <a:t>1</a:t>
            </a:r>
            <a:r>
              <a:rPr lang="en" sz="2000" dirty="0" smtClean="0"/>
              <a:t> </a:t>
            </a:r>
            <a:r>
              <a:rPr lang="en" sz="2000" dirty="0"/>
              <a:t>+ X</a:t>
            </a:r>
            <a:r>
              <a:rPr lang="en" sz="2000" baseline="-25000" dirty="0"/>
              <a:t>3</a:t>
            </a:r>
            <a:r>
              <a:rPr lang="en" sz="2000" dirty="0"/>
              <a:t>  ⇌  2X</a:t>
            </a:r>
            <a:r>
              <a:rPr lang="en" sz="2000" baseline="-25000" dirty="0"/>
              <a:t>2</a:t>
            </a:r>
          </a:p>
          <a:p>
            <a:pPr rtl="0">
              <a:lnSpc>
                <a:spcPct val="200000"/>
              </a:lnSpc>
              <a:spcBef>
                <a:spcPts val="0"/>
              </a:spcBef>
              <a:spcAft>
                <a:spcPts val="1000"/>
              </a:spcAft>
              <a:buNone/>
            </a:pPr>
            <a:endParaRPr sz="2400" dirty="0"/>
          </a:p>
          <a:p>
            <a:pPr rtl="0">
              <a:lnSpc>
                <a:spcPct val="200000"/>
              </a:lnSpc>
              <a:spcBef>
                <a:spcPts val="0"/>
              </a:spcBef>
              <a:buNone/>
            </a:pPr>
            <a:endParaRPr sz="2400" dirty="0"/>
          </a:p>
          <a:p>
            <a:pPr algn="l" rtl="0">
              <a:lnSpc>
                <a:spcPct val="150000"/>
              </a:lnSpc>
              <a:spcBef>
                <a:spcPts val="0"/>
              </a:spcBef>
              <a:buNone/>
            </a:pPr>
            <a:endParaRPr sz="2400" dirty="0"/>
          </a:p>
          <a:p>
            <a:pPr lvl="0" rtl="0">
              <a:lnSpc>
                <a:spcPct val="150000"/>
              </a:lnSpc>
              <a:spcBef>
                <a:spcPts val="0"/>
              </a:spcBef>
              <a:buNone/>
            </a:pPr>
            <a:endParaRPr lang="en-IN" sz="2400" dirty="0" smtClean="0"/>
          </a:p>
          <a:p>
            <a:pPr lvl="0" rtl="0">
              <a:lnSpc>
                <a:spcPct val="150000"/>
              </a:lnSpc>
              <a:spcBef>
                <a:spcPts val="0"/>
              </a:spcBef>
              <a:buNone/>
            </a:pPr>
            <a:endParaRPr sz="2400" dirty="0"/>
          </a:p>
        </p:txBody>
      </p:sp>
      <p:sp>
        <p:nvSpPr>
          <p:cNvPr id="112" name="Shape 112"/>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lvl="0" algn="ctr" rtl="0">
              <a:spcBef>
                <a:spcPts val="0"/>
              </a:spcBef>
              <a:buNone/>
            </a:pPr>
            <a:r>
              <a:rPr lang="en" sz="3000" dirty="0"/>
              <a:t>Recipe for </a:t>
            </a:r>
            <a:r>
              <a:rPr lang="en" sz="3000" dirty="0" smtClean="0"/>
              <a:t>MLE </a:t>
            </a:r>
            <a:r>
              <a:rPr lang="en" sz="3000" dirty="0"/>
              <a:t>from Reaction Networks</a:t>
            </a:r>
          </a:p>
        </p:txBody>
      </p:sp>
      <p:cxnSp>
        <p:nvCxnSpPr>
          <p:cNvPr id="115" name="Shape 115"/>
          <p:cNvCxnSpPr/>
          <p:nvPr/>
        </p:nvCxnSpPr>
        <p:spPr>
          <a:xfrm flipH="1">
            <a:off x="4498724" y="1484784"/>
            <a:ext cx="6000" cy="5367199"/>
          </a:xfrm>
          <a:prstGeom prst="straightConnector1">
            <a:avLst/>
          </a:prstGeom>
          <a:noFill/>
          <a:ln w="19050" cap="flat" cmpd="sng">
            <a:solidFill>
              <a:schemeClr val="dk2"/>
            </a:solidFill>
            <a:prstDash val="solid"/>
            <a:round/>
            <a:headEnd type="none" w="lg" len="lg"/>
            <a:tailEnd type="none" w="lg" len="lg"/>
          </a:ln>
        </p:spPr>
      </p:cxnSp>
      <p:pic>
        <p:nvPicPr>
          <p:cNvPr id="10" name="Picture 9"/>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5436096" y="1340768"/>
            <a:ext cx="2715158" cy="729082"/>
          </a:xfrm>
          <a:prstGeom prst="rect">
            <a:avLst/>
          </a:prstGeom>
        </p:spPr>
      </p:pic>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572000" y="3221962"/>
            <a:ext cx="4507006" cy="423062"/>
          </a:xfrm>
          <a:prstGeom prst="rect">
            <a:avLst/>
          </a:prstGeom>
        </p:spPr>
      </p:pic>
      <p:pic>
        <p:nvPicPr>
          <p:cNvPr id="5" name="Picture 4"/>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203949" y="4687408"/>
            <a:ext cx="2685898" cy="1261872"/>
          </a:xfrm>
          <a:prstGeom prst="rect">
            <a:avLst/>
          </a:prstGeom>
        </p:spPr>
      </p:pic>
      <p:pic>
        <p:nvPicPr>
          <p:cNvPr id="7" name="Picture 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317213" y="6138463"/>
            <a:ext cx="2459370" cy="242865"/>
          </a:xfrm>
          <a:prstGeom prst="rect">
            <a:avLst/>
          </a:prstGeom>
        </p:spPr>
      </p:pic>
      <p:pic>
        <p:nvPicPr>
          <p:cNvPr id="3" name="Picture 2"/>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5076056" y="4194247"/>
            <a:ext cx="3293303" cy="242865"/>
          </a:xfrm>
          <a:prstGeom prst="rect">
            <a:avLst/>
          </a:prstGeom>
        </p:spPr>
      </p:pic>
      <p:sp>
        <p:nvSpPr>
          <p:cNvPr id="2" name="Text Placeholder 1"/>
          <p:cNvSpPr>
            <a:spLocks noGrp="1"/>
          </p:cNvSpPr>
          <p:nvPr>
            <p:ph type="body" idx="2"/>
          </p:nvPr>
        </p:nvSpPr>
        <p:spPr>
          <a:xfrm>
            <a:off x="179512" y="1340768"/>
            <a:ext cx="4320480" cy="4967599"/>
          </a:xfrm>
        </p:spPr>
        <p:txBody>
          <a:bodyPr>
            <a:noAutofit/>
          </a:bodyPr>
          <a:lstStyle/>
          <a:p>
            <a:r>
              <a:rPr lang="en-IN" sz="2200" dirty="0"/>
              <a:t>Compute basis for </a:t>
            </a:r>
            <a:r>
              <a:rPr lang="en-IN" sz="2200" dirty="0" err="1" smtClean="0"/>
              <a:t>ker</a:t>
            </a:r>
            <a:r>
              <a:rPr lang="en-IN" sz="2200" dirty="0" smtClean="0"/>
              <a:t> </a:t>
            </a:r>
            <a:r>
              <a:rPr lang="en-IN" sz="2200" dirty="0"/>
              <a:t>A</a:t>
            </a:r>
          </a:p>
          <a:p>
            <a:endParaRPr lang="en-IN" sz="2200" dirty="0" smtClean="0"/>
          </a:p>
          <a:p>
            <a:pPr>
              <a:lnSpc>
                <a:spcPct val="200000"/>
              </a:lnSpc>
            </a:pPr>
            <a:r>
              <a:rPr lang="en-IN" sz="2200" dirty="0"/>
              <a:t>E</a:t>
            </a:r>
            <a:r>
              <a:rPr lang="en-IN" sz="2200" dirty="0" smtClean="0"/>
              <a:t>ach </a:t>
            </a:r>
            <a:r>
              <a:rPr lang="en-IN" sz="2200" dirty="0"/>
              <a:t>basis element </a:t>
            </a:r>
            <a:r>
              <a:rPr lang="en-IN" sz="2200" dirty="0" smtClean="0"/>
              <a:t>=&gt; </a:t>
            </a:r>
            <a:r>
              <a:rPr lang="en-IN" sz="2200" dirty="0"/>
              <a:t>reversible </a:t>
            </a:r>
            <a:r>
              <a:rPr lang="en-IN" sz="2200" dirty="0" smtClean="0"/>
              <a:t>reaction</a:t>
            </a:r>
          </a:p>
          <a:p>
            <a:endParaRPr lang="en-IN" sz="2200" dirty="0" smtClean="0"/>
          </a:p>
          <a:p>
            <a:r>
              <a:rPr lang="en-IN" sz="2200" dirty="0" smtClean="0"/>
              <a:t>Add </a:t>
            </a:r>
            <a:r>
              <a:rPr lang="en-IN" sz="2200" dirty="0"/>
              <a:t>2 irreversible reactions per column for MLE readout.</a:t>
            </a:r>
          </a:p>
          <a:p>
            <a:endParaRPr lang="en-IN" sz="2200" dirty="0" smtClean="0"/>
          </a:p>
          <a:p>
            <a:r>
              <a:rPr lang="en-IN" sz="2200" dirty="0" smtClean="0"/>
              <a:t>Convert </a:t>
            </a:r>
            <a:r>
              <a:rPr lang="en-IN" sz="2200" dirty="0"/>
              <a:t>frequency data into initial </a:t>
            </a:r>
            <a:r>
              <a:rPr lang="en-IN" sz="2200" dirty="0" smtClean="0"/>
              <a:t>conditions</a:t>
            </a:r>
            <a:endParaRPr lang="en-IN" sz="2200" dirty="0"/>
          </a:p>
          <a:p>
            <a:endParaRPr lang="en-IN" sz="2200" dirty="0" smtClean="0"/>
          </a:p>
          <a:p>
            <a:r>
              <a:rPr lang="en-IN" sz="2200" dirty="0" smtClean="0"/>
              <a:t>Apply </a:t>
            </a:r>
            <a:r>
              <a:rPr lang="en-IN" sz="2200" dirty="0"/>
              <a:t>mass-action kinetics with unit </a:t>
            </a:r>
            <a:r>
              <a:rPr lang="en-IN" sz="2200" dirty="0" smtClean="0"/>
              <a:t>rates</a:t>
            </a:r>
          </a:p>
          <a:p>
            <a:endParaRPr lang="en-IN" sz="2200" dirty="0" smtClean="0"/>
          </a:p>
          <a:p>
            <a:endParaRPr lang="en-IN" sz="2200" dirty="0"/>
          </a:p>
          <a:p>
            <a:r>
              <a:rPr lang="en-IN" sz="2200" b="1" dirty="0" err="1" smtClean="0"/>
              <a:t>Thm</a:t>
            </a:r>
            <a:r>
              <a:rPr lang="en-IN" sz="2200" dirty="0"/>
              <a:t>: Equilibrium is (MLD, MLE)</a:t>
            </a:r>
          </a:p>
          <a:p>
            <a:endParaRPr lang="en-IN" sz="2200" dirty="0"/>
          </a:p>
        </p:txBody>
      </p:sp>
    </p:spTree>
    <p:extLst>
      <p:ext uri="{BB962C8B-B14F-4D97-AF65-F5344CB8AC3E}">
        <p14:creationId xmlns:p14="http://schemas.microsoft.com/office/powerpoint/2010/main" val="210522611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457200" y="1397000"/>
            <a:ext cx="8229600" cy="4967599"/>
          </a:xfrm>
          <a:prstGeom prst="rect">
            <a:avLst/>
          </a:prstGeom>
        </p:spPr>
        <p:txBody>
          <a:bodyPr lIns="91425" tIns="91425" rIns="91425" bIns="91425" anchor="t" anchorCtr="0">
            <a:noAutofit/>
          </a:bodyPr>
          <a:lstStyle/>
          <a:p>
            <a:pPr marL="457200" lvl="0" indent="-342900" rtl="0">
              <a:lnSpc>
                <a:spcPct val="115000"/>
              </a:lnSpc>
              <a:spcBef>
                <a:spcPts val="0"/>
              </a:spcBef>
              <a:buClr>
                <a:schemeClr val="dk2"/>
              </a:buClr>
              <a:buSzPct val="100000"/>
              <a:buFont typeface="Arial"/>
              <a:buChar char="●"/>
            </a:pPr>
            <a:r>
              <a:rPr lang="en" sz="2400" dirty="0"/>
              <a:t>Given:</a:t>
            </a:r>
          </a:p>
          <a:p>
            <a:pPr marL="914400" lvl="1" indent="-342900" rtl="0">
              <a:lnSpc>
                <a:spcPct val="115000"/>
              </a:lnSpc>
              <a:spcBef>
                <a:spcPts val="0"/>
              </a:spcBef>
              <a:buClr>
                <a:schemeClr val="dk2"/>
              </a:buClr>
              <a:buSzPct val="100000"/>
              <a:buFont typeface="Courier New"/>
              <a:buChar char="o"/>
            </a:pPr>
            <a:r>
              <a:rPr lang="en" sz="2400" dirty="0"/>
              <a:t>Design matrix A = (a</a:t>
            </a:r>
            <a:r>
              <a:rPr lang="en" sz="2400" baseline="-25000" dirty="0"/>
              <a:t>ij</a:t>
            </a:r>
            <a:r>
              <a:rPr lang="en" sz="2400" dirty="0"/>
              <a:t>)</a:t>
            </a:r>
            <a:r>
              <a:rPr lang="en" sz="2400" baseline="-25000" dirty="0"/>
              <a:t>mxn</a:t>
            </a:r>
          </a:p>
          <a:p>
            <a:pPr marL="1371600" lvl="2" indent="-342900" rtl="0">
              <a:lnSpc>
                <a:spcPct val="115000"/>
              </a:lnSpc>
              <a:spcBef>
                <a:spcPts val="0"/>
              </a:spcBef>
              <a:buClr>
                <a:schemeClr val="dk2"/>
              </a:buClr>
              <a:buSzPct val="100000"/>
              <a:buFont typeface="Wingdings"/>
              <a:buChar char="§"/>
            </a:pPr>
            <a:r>
              <a:rPr lang="en" dirty="0"/>
              <a:t>a</a:t>
            </a:r>
            <a:r>
              <a:rPr lang="en" baseline="-25000" dirty="0"/>
              <a:t>ij</a:t>
            </a:r>
            <a:r>
              <a:rPr lang="en" dirty="0"/>
              <a:t> are integers</a:t>
            </a:r>
          </a:p>
          <a:p>
            <a:pPr marL="1371600" lvl="2" indent="-342900" rtl="0">
              <a:lnSpc>
                <a:spcPct val="115000"/>
              </a:lnSpc>
              <a:spcBef>
                <a:spcPts val="0"/>
              </a:spcBef>
              <a:buClr>
                <a:schemeClr val="dk2"/>
              </a:buClr>
              <a:buSzPct val="100000"/>
              <a:buFont typeface="Wingdings"/>
              <a:buChar char="§"/>
            </a:pPr>
            <a:r>
              <a:rPr lang="en" dirty="0"/>
              <a:t>Column sums equal</a:t>
            </a:r>
          </a:p>
          <a:p>
            <a:pPr marL="914400" lvl="1" indent="-342900" rtl="0">
              <a:lnSpc>
                <a:spcPct val="115000"/>
              </a:lnSpc>
              <a:spcBef>
                <a:spcPts val="0"/>
              </a:spcBef>
              <a:buClr>
                <a:schemeClr val="dk2"/>
              </a:buClr>
              <a:buSzPct val="100000"/>
              <a:buFont typeface="Courier New"/>
              <a:buChar char="o"/>
            </a:pPr>
            <a:r>
              <a:rPr lang="en" sz="2400" dirty="0"/>
              <a:t>Basis B for the free group Z</a:t>
            </a:r>
            <a:r>
              <a:rPr lang="en" sz="2400" baseline="30000" dirty="0"/>
              <a:t>n</a:t>
            </a:r>
            <a:r>
              <a:rPr lang="en" sz="2400" dirty="0"/>
              <a:t>∩ker A</a:t>
            </a:r>
          </a:p>
          <a:p>
            <a:pPr marL="457200" lvl="0" indent="-342900" rtl="0">
              <a:lnSpc>
                <a:spcPct val="115000"/>
              </a:lnSpc>
              <a:spcBef>
                <a:spcPts val="0"/>
              </a:spcBef>
              <a:buClr>
                <a:schemeClr val="dk2"/>
              </a:buClr>
              <a:buSzPct val="100000"/>
              <a:buFont typeface="Arial"/>
              <a:buChar char="●"/>
            </a:pPr>
            <a:r>
              <a:rPr lang="en" sz="2400" dirty="0"/>
              <a:t>Define reaction network (S</a:t>
            </a:r>
            <a:r>
              <a:rPr lang="en" sz="2400" baseline="-25000" dirty="0"/>
              <a:t>MLD</a:t>
            </a:r>
            <a:r>
              <a:rPr lang="en" sz="2400" dirty="0"/>
              <a:t>, R</a:t>
            </a:r>
            <a:r>
              <a:rPr lang="en" sz="2400" baseline="-25000" dirty="0"/>
              <a:t>MLD</a:t>
            </a:r>
            <a:r>
              <a:rPr lang="en" sz="2400" dirty="0"/>
              <a:t>) </a:t>
            </a:r>
          </a:p>
          <a:p>
            <a:pPr marL="914400" lvl="1" indent="-342900" rtl="0">
              <a:lnSpc>
                <a:spcPct val="115000"/>
              </a:lnSpc>
              <a:spcBef>
                <a:spcPts val="0"/>
              </a:spcBef>
              <a:buClr>
                <a:schemeClr val="dk2"/>
              </a:buClr>
              <a:buSzPct val="100000"/>
              <a:buFont typeface="Courier New"/>
              <a:buChar char="o"/>
            </a:pPr>
            <a:r>
              <a:rPr lang="en" sz="2400" dirty="0"/>
              <a:t>Species X</a:t>
            </a:r>
            <a:r>
              <a:rPr lang="en" sz="2400" baseline="-25000" dirty="0"/>
              <a:t>1</a:t>
            </a:r>
            <a:r>
              <a:rPr lang="en" sz="2400" dirty="0"/>
              <a:t>, X</a:t>
            </a:r>
            <a:r>
              <a:rPr lang="en" sz="2400" baseline="-25000" dirty="0"/>
              <a:t>2</a:t>
            </a:r>
            <a:r>
              <a:rPr lang="en" sz="2400" dirty="0"/>
              <a:t>, …, X</a:t>
            </a:r>
            <a:r>
              <a:rPr lang="en" sz="2400" baseline="-25000" dirty="0"/>
              <a:t>n</a:t>
            </a:r>
          </a:p>
          <a:p>
            <a:pPr marL="914400" lvl="1" indent="-342900" rtl="0">
              <a:lnSpc>
                <a:spcPct val="115000"/>
              </a:lnSpc>
              <a:spcBef>
                <a:spcPts val="0"/>
              </a:spcBef>
              <a:buClr>
                <a:schemeClr val="dk2"/>
              </a:buClr>
              <a:buSzPct val="100000"/>
              <a:buFont typeface="Courier New"/>
              <a:buChar char="o"/>
            </a:pPr>
            <a:r>
              <a:rPr lang="en" sz="2400" dirty="0"/>
              <a:t>For each b∈B, a reversible reaction</a:t>
            </a:r>
          </a:p>
          <a:p>
            <a:pPr marL="457200" lvl="0" indent="-342900" rtl="0">
              <a:lnSpc>
                <a:spcPct val="115000"/>
              </a:lnSpc>
              <a:spcBef>
                <a:spcPts val="0"/>
              </a:spcBef>
              <a:buClr>
                <a:schemeClr val="dk2"/>
              </a:buClr>
              <a:buSzPct val="100000"/>
              <a:buFont typeface="Arial"/>
              <a:buChar char="●"/>
            </a:pPr>
            <a:r>
              <a:rPr lang="en" sz="2400" dirty="0"/>
              <a:t>Define reaction network (S</a:t>
            </a:r>
            <a:r>
              <a:rPr lang="en" sz="2400" baseline="-25000" dirty="0"/>
              <a:t>MLE</a:t>
            </a:r>
            <a:r>
              <a:rPr lang="en" sz="2400" dirty="0"/>
              <a:t>, R</a:t>
            </a:r>
            <a:r>
              <a:rPr lang="en" sz="2400" baseline="-25000" dirty="0"/>
              <a:t>MLE</a:t>
            </a:r>
            <a:r>
              <a:rPr lang="en" sz="2400" dirty="0"/>
              <a:t>) </a:t>
            </a:r>
          </a:p>
          <a:p>
            <a:pPr marL="914400" lvl="1" indent="-342900" rtl="0">
              <a:lnSpc>
                <a:spcPct val="115000"/>
              </a:lnSpc>
              <a:spcBef>
                <a:spcPts val="0"/>
              </a:spcBef>
              <a:buClr>
                <a:schemeClr val="dk2"/>
              </a:buClr>
              <a:buSzPct val="100000"/>
              <a:buFont typeface="Courier New"/>
              <a:buChar char="o"/>
            </a:pPr>
            <a:r>
              <a:rPr lang="en" sz="2400" dirty="0"/>
              <a:t>Species X</a:t>
            </a:r>
            <a:r>
              <a:rPr lang="en" sz="2400" baseline="-25000" dirty="0"/>
              <a:t>1</a:t>
            </a:r>
            <a:r>
              <a:rPr lang="en" sz="2400" dirty="0"/>
              <a:t>, X</a:t>
            </a:r>
            <a:r>
              <a:rPr lang="en" sz="2400" baseline="-25000" dirty="0"/>
              <a:t>2</a:t>
            </a:r>
            <a:r>
              <a:rPr lang="en" sz="2400" dirty="0"/>
              <a:t>, …, X</a:t>
            </a:r>
            <a:r>
              <a:rPr lang="en" sz="2400" baseline="-25000" dirty="0"/>
              <a:t>n</a:t>
            </a:r>
            <a:r>
              <a:rPr lang="en" sz="2400" dirty="0"/>
              <a:t>, θ</a:t>
            </a:r>
            <a:r>
              <a:rPr lang="en" sz="2400" baseline="-25000" dirty="0"/>
              <a:t>1</a:t>
            </a:r>
            <a:r>
              <a:rPr lang="en" sz="2400" dirty="0"/>
              <a:t>, θ</a:t>
            </a:r>
            <a:r>
              <a:rPr lang="en" sz="2400" baseline="-25000" dirty="0"/>
              <a:t>2</a:t>
            </a:r>
            <a:r>
              <a:rPr lang="en" sz="2400" dirty="0"/>
              <a:t>, …, θ</a:t>
            </a:r>
            <a:r>
              <a:rPr lang="en" sz="2400" baseline="-25000" dirty="0"/>
              <a:t>m</a:t>
            </a:r>
          </a:p>
          <a:p>
            <a:pPr marL="914400" lvl="1" indent="-342900" rtl="0">
              <a:lnSpc>
                <a:spcPct val="115000"/>
              </a:lnSpc>
              <a:spcBef>
                <a:spcPts val="0"/>
              </a:spcBef>
              <a:buClr>
                <a:schemeClr val="dk2"/>
              </a:buClr>
              <a:buSzPct val="100000"/>
              <a:buFont typeface="Courier New"/>
              <a:buChar char="o"/>
            </a:pPr>
            <a:r>
              <a:rPr lang="en" sz="2400" dirty="0"/>
              <a:t>All reactions in R</a:t>
            </a:r>
            <a:r>
              <a:rPr lang="en" sz="2400" baseline="-25000" dirty="0"/>
              <a:t>MLD</a:t>
            </a:r>
          </a:p>
          <a:p>
            <a:pPr marL="914400" lvl="1" indent="-342900" rtl="0">
              <a:lnSpc>
                <a:spcPct val="115000"/>
              </a:lnSpc>
              <a:spcBef>
                <a:spcPts val="0"/>
              </a:spcBef>
              <a:buClr>
                <a:schemeClr val="dk2"/>
              </a:buClr>
              <a:buSzPct val="100000"/>
              <a:buFont typeface="Courier New"/>
              <a:buChar char="o"/>
            </a:pPr>
            <a:r>
              <a:rPr lang="en" sz="2400" dirty="0"/>
              <a:t>For each column j of A, reactions                             and   </a:t>
            </a:r>
          </a:p>
        </p:txBody>
      </p:sp>
      <p:sp>
        <p:nvSpPr>
          <p:cNvPr id="130" name="Shape 130"/>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lvl="0" algn="ctr">
              <a:spcBef>
                <a:spcPts val="0"/>
              </a:spcBef>
              <a:buNone/>
            </a:pPr>
            <a:r>
              <a:rPr lang="en" sz="3000" dirty="0"/>
              <a:t>From Design Matrix to Reaction Network</a:t>
            </a:r>
          </a:p>
        </p:txBody>
      </p:sp>
      <p:pic>
        <p:nvPicPr>
          <p:cNvPr id="131" name="Shape 131"/>
          <p:cNvPicPr preferRelativeResize="0"/>
          <p:nvPr/>
        </p:nvPicPr>
        <p:blipFill>
          <a:blip r:embed="rId3">
            <a:alphaModFix/>
          </a:blip>
          <a:stretch>
            <a:fillRect/>
          </a:stretch>
        </p:blipFill>
        <p:spPr>
          <a:xfrm>
            <a:off x="5004047" y="4477569"/>
            <a:ext cx="1440161" cy="463599"/>
          </a:xfrm>
          <a:prstGeom prst="rect">
            <a:avLst/>
          </a:prstGeom>
          <a:noFill/>
          <a:ln>
            <a:noFill/>
          </a:ln>
        </p:spPr>
      </p:pic>
      <p:pic>
        <p:nvPicPr>
          <p:cNvPr id="132" name="Shape 132"/>
          <p:cNvPicPr preferRelativeResize="0"/>
          <p:nvPr/>
        </p:nvPicPr>
        <p:blipFill>
          <a:blip r:embed="rId4">
            <a:alphaModFix/>
          </a:blip>
          <a:stretch>
            <a:fillRect/>
          </a:stretch>
        </p:blipFill>
        <p:spPr>
          <a:xfrm>
            <a:off x="7170776" y="6067928"/>
            <a:ext cx="1073632" cy="601432"/>
          </a:xfrm>
          <a:prstGeom prst="rect">
            <a:avLst/>
          </a:prstGeom>
          <a:noFill/>
          <a:ln>
            <a:noFill/>
          </a:ln>
        </p:spPr>
      </p:pic>
      <p:pic>
        <p:nvPicPr>
          <p:cNvPr id="133" name="Shape 133"/>
          <p:cNvPicPr preferRelativeResize="0"/>
          <p:nvPr/>
        </p:nvPicPr>
        <p:blipFill>
          <a:blip r:embed="rId5">
            <a:alphaModFix/>
          </a:blip>
          <a:stretch>
            <a:fillRect/>
          </a:stretch>
        </p:blipFill>
        <p:spPr>
          <a:xfrm>
            <a:off x="4932040" y="6093296"/>
            <a:ext cx="1296144" cy="463599"/>
          </a:xfrm>
          <a:prstGeom prst="rect">
            <a:avLst/>
          </a:prstGeom>
          <a:noFill/>
          <a:ln>
            <a:noFill/>
          </a:ln>
        </p:spPr>
      </p:pic>
    </p:spTree>
    <p:extLst>
      <p:ext uri="{BB962C8B-B14F-4D97-AF65-F5344CB8AC3E}">
        <p14:creationId xmlns:p14="http://schemas.microsoft.com/office/powerpoint/2010/main" val="208048324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dirty="0" smtClean="0">
                <a:latin typeface="Aparajita" panose="020B0604020202020204" pitchFamily="34" charset="0"/>
                <a:cs typeface="Aparajita" panose="020B0604020202020204" pitchFamily="34" charset="0"/>
              </a:rPr>
              <a:t>Reaction networks allow rich dynamics </a:t>
            </a:r>
            <a:endParaRPr lang="en-IN" dirty="0">
              <a:latin typeface="Aparajita" panose="020B0604020202020204" pitchFamily="34" charset="0"/>
              <a:cs typeface="Aparajita" panose="020B0604020202020204" pitchFamily="34" charset="0"/>
            </a:endParaRPr>
          </a:p>
        </p:txBody>
      </p:sp>
      <p:grpSp>
        <p:nvGrpSpPr>
          <p:cNvPr id="15" name="Group 14"/>
          <p:cNvGrpSpPr/>
          <p:nvPr/>
        </p:nvGrpSpPr>
        <p:grpSpPr>
          <a:xfrm>
            <a:off x="2540001" y="1916214"/>
            <a:ext cx="1000963" cy="287362"/>
            <a:chOff x="2540001" y="1916214"/>
            <a:chExt cx="1000963" cy="287362"/>
          </a:xfrm>
        </p:grpSpPr>
        <p:pic>
          <p:nvPicPr>
            <p:cNvPr id="14" name="Picture 13"/>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2540001" y="2035326"/>
              <a:ext cx="1000963" cy="168250"/>
            </a:xfrm>
            <a:prstGeom prst="rect">
              <a:avLst/>
            </a:prstGeom>
          </p:spPr>
        </p:pic>
        <p:pic>
          <p:nvPicPr>
            <p:cNvPr id="9" name="Picture 8"/>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2967173" y="1916214"/>
              <a:ext cx="92659" cy="142646"/>
            </a:xfrm>
            <a:prstGeom prst="rect">
              <a:avLst/>
            </a:prstGeom>
          </p:spPr>
        </p:pic>
      </p:grpSp>
      <p:pic>
        <p:nvPicPr>
          <p:cNvPr id="16" name="Picture 15"/>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5323689" y="1968339"/>
            <a:ext cx="891235" cy="236525"/>
          </a:xfrm>
          <a:prstGeom prst="rect">
            <a:avLst/>
          </a:prstGeom>
        </p:spPr>
      </p:pic>
      <p:sp>
        <p:nvSpPr>
          <p:cNvPr id="17" name="TextBox 16"/>
          <p:cNvSpPr txBox="1"/>
          <p:nvPr/>
        </p:nvSpPr>
        <p:spPr>
          <a:xfrm>
            <a:off x="6300192" y="1916832"/>
            <a:ext cx="1893467" cy="369332"/>
          </a:xfrm>
          <a:prstGeom prst="rect">
            <a:avLst/>
          </a:prstGeom>
          <a:noFill/>
        </p:spPr>
        <p:txBody>
          <a:bodyPr wrap="none" rtlCol="0">
            <a:spAutoFit/>
          </a:bodyPr>
          <a:lstStyle/>
          <a:p>
            <a:r>
              <a:rPr lang="en-IN" dirty="0">
                <a:latin typeface="Aparajita" panose="020B0604020202020204" pitchFamily="34" charset="0"/>
                <a:cs typeface="Aparajita" panose="020B0604020202020204" pitchFamily="34" charset="0"/>
              </a:rPr>
              <a:t>e</a:t>
            </a:r>
            <a:r>
              <a:rPr lang="en-IN" dirty="0" smtClean="0">
                <a:latin typeface="Aparajita" panose="020B0604020202020204" pitchFamily="34" charset="0"/>
                <a:cs typeface="Aparajita" panose="020B0604020202020204" pitchFamily="34" charset="0"/>
              </a:rPr>
              <a:t>xplodes in finite time.</a:t>
            </a:r>
            <a:endParaRPr lang="en-IN" dirty="0">
              <a:latin typeface="Aparajita" panose="020B0604020202020204" pitchFamily="34" charset="0"/>
              <a:cs typeface="Aparajita" panose="020B0604020202020204" pitchFamily="34" charset="0"/>
            </a:endParaRPr>
          </a:p>
        </p:txBody>
      </p:sp>
      <p:pic>
        <p:nvPicPr>
          <p:cNvPr id="2" name="Picture 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2540003" y="2823208"/>
            <a:ext cx="1230173" cy="749808"/>
          </a:xfrm>
          <a:prstGeom prst="rect">
            <a:avLst/>
          </a:prstGeom>
        </p:spPr>
      </p:pic>
      <p:sp>
        <p:nvSpPr>
          <p:cNvPr id="20" name="TextBox 19"/>
          <p:cNvSpPr txBox="1"/>
          <p:nvPr/>
        </p:nvSpPr>
        <p:spPr>
          <a:xfrm>
            <a:off x="5136832" y="2924944"/>
            <a:ext cx="3467616" cy="369332"/>
          </a:xfrm>
          <a:prstGeom prst="rect">
            <a:avLst/>
          </a:prstGeom>
          <a:noFill/>
        </p:spPr>
        <p:txBody>
          <a:bodyPr wrap="none" rtlCol="0">
            <a:spAutoFit/>
          </a:bodyPr>
          <a:lstStyle/>
          <a:p>
            <a:r>
              <a:rPr lang="en-IN" dirty="0">
                <a:latin typeface="Aparajita" panose="020B0604020202020204" pitchFamily="34" charset="0"/>
                <a:cs typeface="Aparajita" panose="020B0604020202020204" pitchFamily="34" charset="0"/>
              </a:rPr>
              <a:t>o</a:t>
            </a:r>
            <a:r>
              <a:rPr lang="en-IN" dirty="0" smtClean="0">
                <a:latin typeface="Aparajita" panose="020B0604020202020204" pitchFamily="34" charset="0"/>
                <a:cs typeface="Aparajita" panose="020B0604020202020204" pitchFamily="34" charset="0"/>
              </a:rPr>
              <a:t>scillates for all values of the rate constants.</a:t>
            </a:r>
            <a:endParaRPr lang="en-IN" dirty="0">
              <a:latin typeface="Aparajita" panose="020B0604020202020204" pitchFamily="34" charset="0"/>
              <a:cs typeface="Aparajita" panose="020B0604020202020204" pitchFamily="34" charset="0"/>
            </a:endParaRPr>
          </a:p>
        </p:txBody>
      </p:sp>
      <p:pic>
        <p:nvPicPr>
          <p:cNvPr id="23" name="Picture 2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051720" y="4235627"/>
            <a:ext cx="2390851" cy="1065581"/>
          </a:xfrm>
          <a:prstGeom prst="rect">
            <a:avLst/>
          </a:prstGeom>
        </p:spPr>
      </p:pic>
      <p:sp>
        <p:nvSpPr>
          <p:cNvPr id="24" name="TextBox 23"/>
          <p:cNvSpPr txBox="1"/>
          <p:nvPr/>
        </p:nvSpPr>
        <p:spPr>
          <a:xfrm>
            <a:off x="5220072" y="4365104"/>
            <a:ext cx="3406702" cy="646331"/>
          </a:xfrm>
          <a:prstGeom prst="rect">
            <a:avLst/>
          </a:prstGeom>
          <a:noFill/>
        </p:spPr>
        <p:txBody>
          <a:bodyPr wrap="none" rtlCol="0">
            <a:spAutoFit/>
          </a:bodyPr>
          <a:lstStyle/>
          <a:p>
            <a:r>
              <a:rPr lang="en-IN" dirty="0" smtClean="0">
                <a:latin typeface="Aparajita" panose="020B0604020202020204" pitchFamily="34" charset="0"/>
                <a:cs typeface="Aparajita" panose="020B0604020202020204" pitchFamily="34" charset="0"/>
              </a:rPr>
              <a:t>has same phase portrait as Lorentz attractor</a:t>
            </a:r>
          </a:p>
          <a:p>
            <a:r>
              <a:rPr lang="en-IN" dirty="0" smtClean="0">
                <a:latin typeface="Aparajita" panose="020B0604020202020204" pitchFamily="34" charset="0"/>
                <a:cs typeface="Aparajita" panose="020B0604020202020204" pitchFamily="34" charset="0"/>
              </a:rPr>
              <a:t>--- well-known model for chaos.</a:t>
            </a:r>
            <a:endParaRPr lang="en-IN" dirty="0">
              <a:latin typeface="Aparajita" panose="020B0604020202020204" pitchFamily="34" charset="0"/>
              <a:cs typeface="Aparajita" panose="020B0604020202020204" pitchFamily="34" charset="0"/>
            </a:endParaRPr>
          </a:p>
        </p:txBody>
      </p:sp>
      <p:pic>
        <p:nvPicPr>
          <p:cNvPr id="25" name="Picture 2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339752" y="5778893"/>
            <a:ext cx="1589837" cy="458419"/>
          </a:xfrm>
          <a:prstGeom prst="rect">
            <a:avLst/>
          </a:prstGeom>
        </p:spPr>
      </p:pic>
      <p:sp>
        <p:nvSpPr>
          <p:cNvPr id="26" name="TextBox 25"/>
          <p:cNvSpPr txBox="1"/>
          <p:nvPr/>
        </p:nvSpPr>
        <p:spPr>
          <a:xfrm>
            <a:off x="5260186" y="5733256"/>
            <a:ext cx="2480166" cy="646331"/>
          </a:xfrm>
          <a:prstGeom prst="rect">
            <a:avLst/>
          </a:prstGeom>
          <a:noFill/>
        </p:spPr>
        <p:txBody>
          <a:bodyPr wrap="none" rtlCol="0">
            <a:spAutoFit/>
          </a:bodyPr>
          <a:lstStyle/>
          <a:p>
            <a:r>
              <a:rPr lang="en-IN" dirty="0">
                <a:latin typeface="Aparajita" panose="020B0604020202020204" pitchFamily="34" charset="0"/>
                <a:cs typeface="Aparajita" panose="020B0604020202020204" pitchFamily="34" charset="0"/>
              </a:rPr>
              <a:t>h</a:t>
            </a:r>
            <a:r>
              <a:rPr lang="en-IN" dirty="0" smtClean="0">
                <a:latin typeface="Aparajita" panose="020B0604020202020204" pitchFamily="34" charset="0"/>
                <a:cs typeface="Aparajita" panose="020B0604020202020204" pitchFamily="34" charset="0"/>
              </a:rPr>
              <a:t>as same phase portrait as </a:t>
            </a:r>
          </a:p>
          <a:p>
            <a:r>
              <a:rPr lang="en-IN" dirty="0" smtClean="0">
                <a:latin typeface="Aparajita" panose="020B0604020202020204" pitchFamily="34" charset="0"/>
                <a:cs typeface="Aparajita" panose="020B0604020202020204" pitchFamily="34" charset="0"/>
              </a:rPr>
              <a:t>the simple harmonic oscillator </a:t>
            </a:r>
            <a:endParaRPr lang="en-IN" dirty="0">
              <a:latin typeface="Aparajita" panose="020B0604020202020204" pitchFamily="34" charset="0"/>
              <a:cs typeface="Aparajita" panose="020B0604020202020204" pitchFamily="34" charset="0"/>
            </a:endParaRPr>
          </a:p>
        </p:txBody>
      </p:sp>
      <p:cxnSp>
        <p:nvCxnSpPr>
          <p:cNvPr id="3" name="Straight Connector 2"/>
          <p:cNvCxnSpPr/>
          <p:nvPr/>
        </p:nvCxnSpPr>
        <p:spPr>
          <a:xfrm>
            <a:off x="0" y="2492896"/>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496" y="378904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992" y="5517232"/>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714094" y="1772816"/>
            <a:ext cx="0" cy="5085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512" y="1772816"/>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66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4"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lgn="ctr">
              <a:spcBef>
                <a:spcPts val="0"/>
              </a:spcBef>
              <a:buNone/>
            </a:pPr>
            <a:r>
              <a:rPr lang="en" dirty="0"/>
              <a:t>Results</a:t>
            </a:r>
          </a:p>
        </p:txBody>
      </p:sp>
      <p:sp>
        <p:nvSpPr>
          <p:cNvPr id="139" name="Shape 139"/>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marL="457200" lvl="0" indent="-381000" rtl="0">
              <a:lnSpc>
                <a:spcPct val="115000"/>
              </a:lnSpc>
              <a:spcBef>
                <a:spcPts val="0"/>
              </a:spcBef>
              <a:buClr>
                <a:schemeClr val="dk2"/>
              </a:buClr>
              <a:buSzPct val="100000"/>
              <a:buFont typeface="Arial"/>
              <a:buChar char="●"/>
            </a:pPr>
            <a:r>
              <a:rPr lang="en" sz="2400" dirty="0"/>
              <a:t>Theorem: Mass-action kinetics on (S</a:t>
            </a:r>
            <a:r>
              <a:rPr lang="en" sz="2400" baseline="-25000" dirty="0"/>
              <a:t>MLD</a:t>
            </a:r>
            <a:r>
              <a:rPr lang="en" sz="2400" dirty="0"/>
              <a:t>, R</a:t>
            </a:r>
            <a:r>
              <a:rPr lang="en" sz="2400" baseline="-25000" dirty="0"/>
              <a:t>MLD</a:t>
            </a:r>
            <a:r>
              <a:rPr lang="en" sz="2400" dirty="0"/>
              <a:t>, 1) computes the maximum likelihood distribution.</a:t>
            </a:r>
          </a:p>
          <a:p>
            <a:pPr lvl="0" rtl="0">
              <a:lnSpc>
                <a:spcPct val="115000"/>
              </a:lnSpc>
              <a:spcBef>
                <a:spcPts val="0"/>
              </a:spcBef>
              <a:buNone/>
            </a:pPr>
            <a:endParaRPr sz="2400" dirty="0"/>
          </a:p>
          <a:p>
            <a:pPr lvl="0" rtl="0">
              <a:lnSpc>
                <a:spcPct val="115000"/>
              </a:lnSpc>
              <a:spcBef>
                <a:spcPts val="0"/>
              </a:spcBef>
              <a:buNone/>
            </a:pPr>
            <a:endParaRPr sz="2400" dirty="0"/>
          </a:p>
          <a:p>
            <a:pPr marL="457200" lvl="0" indent="-381000" rtl="0">
              <a:lnSpc>
                <a:spcPct val="115000"/>
              </a:lnSpc>
              <a:spcBef>
                <a:spcPts val="0"/>
              </a:spcBef>
              <a:buClr>
                <a:schemeClr val="dk2"/>
              </a:buClr>
              <a:buSzPct val="100000"/>
              <a:buFont typeface="Arial"/>
              <a:buChar char="●"/>
            </a:pPr>
            <a:r>
              <a:rPr lang="en" sz="2400" dirty="0"/>
              <a:t>Theorem: Mass-action kinetics on (S</a:t>
            </a:r>
            <a:r>
              <a:rPr lang="en" sz="2400" baseline="-25000" dirty="0"/>
              <a:t>MLE</a:t>
            </a:r>
            <a:r>
              <a:rPr lang="en" sz="2400" dirty="0"/>
              <a:t>, R</a:t>
            </a:r>
            <a:r>
              <a:rPr lang="en" sz="2400" baseline="-25000" dirty="0"/>
              <a:t>MLE</a:t>
            </a:r>
            <a:r>
              <a:rPr lang="en" sz="2400" dirty="0"/>
              <a:t>, 1) computes the maximum likelihood estimator.</a:t>
            </a:r>
          </a:p>
          <a:p>
            <a:pPr lvl="0">
              <a:lnSpc>
                <a:spcPct val="115000"/>
              </a:lnSpc>
              <a:spcBef>
                <a:spcPts val="0"/>
              </a:spcBef>
              <a:buNone/>
            </a:pPr>
            <a:endParaRPr sz="2400" dirty="0"/>
          </a:p>
        </p:txBody>
      </p:sp>
    </p:spTree>
    <p:extLst>
      <p:ext uri="{BB962C8B-B14F-4D97-AF65-F5344CB8AC3E}">
        <p14:creationId xmlns:p14="http://schemas.microsoft.com/office/powerpoint/2010/main" val="528581543"/>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lgn="ctr" rtl="0">
              <a:spcBef>
                <a:spcPts val="0"/>
              </a:spcBef>
              <a:buNone/>
            </a:pPr>
            <a:r>
              <a:rPr lang="en" sz="1900" b="0" dirty="0"/>
              <a:t>A Scheme for Molecular Computation of Maximum Likelihood Estimators </a:t>
            </a:r>
          </a:p>
          <a:p>
            <a:pPr algn="ctr">
              <a:spcBef>
                <a:spcPts val="0"/>
              </a:spcBef>
              <a:buNone/>
            </a:pPr>
            <a:r>
              <a:rPr lang="en" sz="1900" b="0" dirty="0"/>
              <a:t>for Log-Linear Models</a:t>
            </a:r>
          </a:p>
        </p:txBody>
      </p:sp>
      <p:sp>
        <p:nvSpPr>
          <p:cNvPr id="151" name="Shape 151"/>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rtl="0">
              <a:spcBef>
                <a:spcPts val="0"/>
              </a:spcBef>
              <a:buNone/>
            </a:pPr>
            <a:r>
              <a:rPr lang="en" sz="1700" b="1" dirty="0"/>
              <a:t>arXiv:1506.03172</a:t>
            </a:r>
            <a:r>
              <a:rPr lang="en" sz="1700" dirty="0"/>
              <a:t/>
            </a:r>
            <a:br>
              <a:rPr lang="en" sz="1700" dirty="0"/>
            </a:br>
            <a:r>
              <a:rPr lang="en" sz="1700" dirty="0"/>
              <a:t/>
            </a:r>
            <a:br>
              <a:rPr lang="en" sz="1700" dirty="0"/>
            </a:br>
            <a:r>
              <a:rPr lang="en" sz="1700" dirty="0"/>
              <a:t>We propose a scheme for computing Maximum Likelihood Estimators for Log-Linear models using reaction networks, and prove its correctness. Our scheme exploits the toric structure of equilibrium points of reaction networks. This allows an efficient encoding of the problem, and reveals how reaction networks are naturally suited to statistical inference tasks. Our scheme is relevant to molecular programming, an emerging discipline that views molecular interactions as computational primitives for the synthesis of sophisticated behaviors. In addition, such a scheme may provide a template to understand how biochemical signaling pathways integrate extensive information about their environment and history.</a:t>
            </a:r>
          </a:p>
          <a:p>
            <a:pPr rtl="0">
              <a:spcBef>
                <a:spcPts val="0"/>
              </a:spcBef>
              <a:buNone/>
            </a:pPr>
            <a:endParaRPr sz="1700" dirty="0"/>
          </a:p>
          <a:p>
            <a:pPr>
              <a:spcBef>
                <a:spcPts val="0"/>
              </a:spcBef>
              <a:buNone/>
            </a:pPr>
            <a:endParaRPr sz="1700" dirty="0"/>
          </a:p>
        </p:txBody>
      </p:sp>
    </p:spTree>
    <p:extLst>
      <p:ext uri="{BB962C8B-B14F-4D97-AF65-F5344CB8AC3E}">
        <p14:creationId xmlns:p14="http://schemas.microsoft.com/office/powerpoint/2010/main" val="3676972496"/>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Global Attractor Conjecture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latin typeface="Garamond" pitchFamily="18" charset="0"/>
              </a:rPr>
              <a:t>[GMS1]: </a:t>
            </a:r>
            <a:r>
              <a:rPr lang="en-US" b="1" dirty="0" smtClean="0">
                <a:latin typeface="Garamond" pitchFamily="18" charset="0"/>
              </a:rPr>
              <a:t>A projection argument for differential inclusions, with applications to persistence of mass-action kinetics.</a:t>
            </a:r>
            <a:r>
              <a:rPr lang="en-US" dirty="0" smtClean="0">
                <a:latin typeface="Garamond" pitchFamily="18" charset="0"/>
              </a:rPr>
              <a:t> Gopalkrishnan, Miller, Shiu, </a:t>
            </a:r>
            <a:r>
              <a:rPr lang="en-US" i="1" dirty="0" smtClean="0">
                <a:latin typeface="Garamond" pitchFamily="18" charset="0"/>
                <a:cs typeface="Calibri" pitchFamily="34" charset="0"/>
              </a:rPr>
              <a:t>SIGMA </a:t>
            </a:r>
            <a:r>
              <a:rPr lang="en-US" dirty="0" smtClean="0">
                <a:latin typeface="Garamond" pitchFamily="18" charset="0"/>
                <a:cs typeface="Calibri" pitchFamily="34" charset="0"/>
              </a:rPr>
              <a:t>2013, </a:t>
            </a:r>
            <a:r>
              <a:rPr lang="en-IN" dirty="0"/>
              <a:t> 9 (0), 25-25</a:t>
            </a:r>
            <a:r>
              <a:rPr lang="en-US" dirty="0" smtClean="0">
                <a:latin typeface="Garamond" pitchFamily="18" charset="0"/>
                <a:cs typeface="Calibri" pitchFamily="34" charset="0"/>
              </a:rPr>
              <a:t> </a:t>
            </a:r>
          </a:p>
          <a:p>
            <a:endParaRPr lang="en-US" dirty="0" smtClean="0">
              <a:latin typeface="Garamond" pitchFamily="18" charset="0"/>
              <a:cs typeface="Calibri" pitchFamily="34" charset="0"/>
            </a:endParaRPr>
          </a:p>
          <a:p>
            <a:r>
              <a:rPr lang="en-US" dirty="0" smtClean="0">
                <a:latin typeface="Garamond" pitchFamily="18" charset="0"/>
              </a:rPr>
              <a:t>[GMS2]: </a:t>
            </a:r>
            <a:r>
              <a:rPr lang="en-US" b="1" dirty="0" smtClean="0">
                <a:latin typeface="Garamond" pitchFamily="18" charset="0"/>
              </a:rPr>
              <a:t>A geometric approach to the Global Attractor Conjecture.</a:t>
            </a:r>
            <a:r>
              <a:rPr lang="en-US" dirty="0" smtClean="0">
                <a:latin typeface="Garamond" pitchFamily="18" charset="0"/>
              </a:rPr>
              <a:t> Gopalkrishnan, Miller, Shiu, SIAM J. Appl. Math. 2014, </a:t>
            </a:r>
            <a:r>
              <a:rPr lang="en-IN" dirty="0"/>
              <a:t>13 (2), </a:t>
            </a:r>
            <a:r>
              <a:rPr lang="en-IN" dirty="0" smtClean="0"/>
              <a:t>758-797.</a:t>
            </a:r>
            <a:endParaRPr lang="en-US" dirty="0" smtClean="0">
              <a:latin typeface="Garamond" pitchFamily="18" charset="0"/>
            </a:endParaRPr>
          </a:p>
          <a:p>
            <a:endParaRPr lang="en-US" dirty="0" smtClean="0">
              <a:latin typeface="Garamond" pitchFamily="18" charset="0"/>
            </a:endParaRPr>
          </a:p>
          <a:p>
            <a:r>
              <a:rPr lang="en-US" dirty="0" smtClean="0">
                <a:latin typeface="Garamond" pitchFamily="18" charset="0"/>
              </a:rPr>
              <a:t>[CNP]: </a:t>
            </a:r>
            <a:r>
              <a:rPr lang="en-US" b="1" dirty="0" smtClean="0">
                <a:latin typeface="Garamond" pitchFamily="18" charset="0"/>
              </a:rPr>
              <a:t>Persistence and permanence of mass-action and power-law dynamical systems. </a:t>
            </a:r>
            <a:r>
              <a:rPr lang="en-US" dirty="0" err="1" smtClean="0">
                <a:latin typeface="Garamond" pitchFamily="18" charset="0"/>
              </a:rPr>
              <a:t>Craciun</a:t>
            </a:r>
            <a:r>
              <a:rPr lang="en-US" dirty="0" smtClean="0">
                <a:latin typeface="Garamond" pitchFamily="18" charset="0"/>
              </a:rPr>
              <a:t>, </a:t>
            </a:r>
            <a:r>
              <a:rPr lang="en-US" dirty="0" err="1" smtClean="0">
                <a:latin typeface="Garamond" pitchFamily="18" charset="0"/>
              </a:rPr>
              <a:t>Nazarov</a:t>
            </a:r>
            <a:r>
              <a:rPr lang="en-US" dirty="0" smtClean="0">
                <a:latin typeface="Garamond" pitchFamily="18" charset="0"/>
              </a:rPr>
              <a:t>, </a:t>
            </a:r>
            <a:r>
              <a:rPr lang="en-US" dirty="0" err="1" smtClean="0">
                <a:latin typeface="Garamond" pitchFamily="18" charset="0"/>
              </a:rPr>
              <a:t>Pantea</a:t>
            </a:r>
            <a:r>
              <a:rPr lang="en-US" dirty="0">
                <a:latin typeface="Garamond" pitchFamily="18" charset="0"/>
              </a:rPr>
              <a:t>, </a:t>
            </a:r>
            <a:r>
              <a:rPr lang="en-US" i="1" dirty="0">
                <a:latin typeface="Garamond" pitchFamily="18" charset="0"/>
              </a:rPr>
              <a:t>arXiv:1010.3050v1.</a:t>
            </a:r>
            <a:r>
              <a:rPr lang="en-US" dirty="0">
                <a:latin typeface="Garamond" pitchFamily="18" charset="0"/>
              </a:rPr>
              <a:t> </a:t>
            </a:r>
            <a:endParaRPr lang="en-US" dirty="0" smtClean="0">
              <a:latin typeface="Garamond" pitchFamily="18" charset="0"/>
            </a:endParaRPr>
          </a:p>
          <a:p>
            <a:endParaRPr lang="en-US" dirty="0" smtClean="0">
              <a:latin typeface="Garamond" pitchFamily="18" charset="0"/>
            </a:endParaRPr>
          </a:p>
          <a:p>
            <a:r>
              <a:rPr lang="en-US" dirty="0" smtClean="0">
                <a:latin typeface="Garamond" pitchFamily="18" charset="0"/>
              </a:rPr>
              <a:t>[A]: </a:t>
            </a:r>
            <a:r>
              <a:rPr lang="en-US" b="1" dirty="0" smtClean="0">
                <a:latin typeface="Garamond" pitchFamily="18" charset="0"/>
              </a:rPr>
              <a:t>Global </a:t>
            </a:r>
            <a:r>
              <a:rPr lang="en-US" b="1" dirty="0">
                <a:latin typeface="Garamond" pitchFamily="18" charset="0"/>
              </a:rPr>
              <a:t>asymptotic stability for a class of nonlinear chemical </a:t>
            </a:r>
            <a:r>
              <a:rPr lang="en-US" b="1" dirty="0" smtClean="0">
                <a:latin typeface="Garamond" pitchFamily="18" charset="0"/>
              </a:rPr>
              <a:t>equations</a:t>
            </a:r>
            <a:r>
              <a:rPr lang="en-US" dirty="0">
                <a:latin typeface="Garamond" pitchFamily="18" charset="0"/>
              </a:rPr>
              <a:t>, </a:t>
            </a:r>
            <a:r>
              <a:rPr lang="en-US" dirty="0" smtClean="0">
                <a:latin typeface="Garamond" pitchFamily="18" charset="0"/>
              </a:rPr>
              <a:t>Anderson</a:t>
            </a:r>
            <a:r>
              <a:rPr lang="en-US" dirty="0">
                <a:latin typeface="Garamond" pitchFamily="18" charset="0"/>
              </a:rPr>
              <a:t>, </a:t>
            </a:r>
            <a:r>
              <a:rPr lang="en-US" dirty="0" smtClean="0">
                <a:latin typeface="Garamond" pitchFamily="18" charset="0"/>
              </a:rPr>
              <a:t> SIAM </a:t>
            </a:r>
            <a:r>
              <a:rPr lang="en-US" dirty="0">
                <a:latin typeface="Garamond" pitchFamily="18" charset="0"/>
              </a:rPr>
              <a:t>J. Appl. Math. 68 (2008), no. 5, 1464–1476.</a:t>
            </a:r>
            <a:endParaRPr lang="en-US" dirty="0" smtClean="0">
              <a:latin typeface="Garamond" pitchFamily="18" charset="0"/>
            </a:endParaRPr>
          </a:p>
          <a:p>
            <a:endParaRPr lang="en-US" dirty="0">
              <a:latin typeface="Garamond" pitchFamily="18" charset="0"/>
            </a:endParaRPr>
          </a:p>
        </p:txBody>
      </p:sp>
    </p:spTree>
    <p:extLst>
      <p:ext uri="{BB962C8B-B14F-4D97-AF65-F5344CB8AC3E}">
        <p14:creationId xmlns:p14="http://schemas.microsoft.com/office/powerpoint/2010/main" val="3920297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 </a:t>
            </a:r>
            <a:r>
              <a:rPr lang="en-IN" dirty="0" err="1" smtClean="0"/>
              <a:t>Lyapunov</a:t>
            </a:r>
            <a:r>
              <a:rPr lang="en-IN" dirty="0" smtClean="0"/>
              <a:t> function origins</a:t>
            </a:r>
            <a:endParaRPr lang="en-IN" dirty="0"/>
          </a:p>
        </p:txBody>
      </p:sp>
      <p:sp>
        <p:nvSpPr>
          <p:cNvPr id="3" name="Text Placeholder 2"/>
          <p:cNvSpPr>
            <a:spLocks noGrp="1"/>
          </p:cNvSpPr>
          <p:nvPr>
            <p:ph type="body" idx="1"/>
          </p:nvPr>
        </p:nvSpPr>
        <p:spPr/>
        <p:txBody>
          <a:bodyPr>
            <a:normAutofit fontScale="92500" lnSpcReduction="20000"/>
          </a:bodyPr>
          <a:lstStyle/>
          <a:p>
            <a:r>
              <a:rPr lang="en-IN" dirty="0"/>
              <a:t>Thomas G. Kurtz, The relationship between stochastic and deterministic models for chemical reactions, J. Chem. Phys. 57 (1972), no. 7, 2976–2978</a:t>
            </a:r>
            <a:r>
              <a:rPr lang="en-IN" dirty="0" smtClean="0"/>
              <a:t>.</a:t>
            </a:r>
          </a:p>
          <a:p>
            <a:endParaRPr lang="en-IN" dirty="0" smtClean="0"/>
          </a:p>
          <a:p>
            <a:r>
              <a:rPr lang="en-IN" dirty="0"/>
              <a:t>David F. Anderson, Gheorghe </a:t>
            </a:r>
            <a:r>
              <a:rPr lang="en-IN" dirty="0" err="1"/>
              <a:t>Craciun</a:t>
            </a:r>
            <a:r>
              <a:rPr lang="en-IN" dirty="0"/>
              <a:t>, and Thomas G. Kurtz, Product-form stationary distributions for deficiency zero chemical reaction networks, Bull. Math. Biol. 72 (2010), no. 8, 1947–1970. </a:t>
            </a:r>
            <a:endParaRPr lang="en-IN" dirty="0" smtClean="0"/>
          </a:p>
          <a:p>
            <a:endParaRPr lang="en-IN" dirty="0" smtClean="0"/>
          </a:p>
          <a:p>
            <a:r>
              <a:rPr lang="en-IN" dirty="0" smtClean="0"/>
              <a:t>David F. Anderson, Gheorghe </a:t>
            </a:r>
            <a:r>
              <a:rPr lang="en-IN" dirty="0" err="1" smtClean="0"/>
              <a:t>Craciun</a:t>
            </a:r>
            <a:r>
              <a:rPr lang="en-IN" dirty="0" smtClean="0"/>
              <a:t>, Manoj Gopalkrishnan, and Carsten </a:t>
            </a:r>
            <a:r>
              <a:rPr lang="en-IN" dirty="0" err="1" smtClean="0"/>
              <a:t>Wiuf</a:t>
            </a:r>
            <a:r>
              <a:rPr lang="en-IN" dirty="0"/>
              <a:t>, </a:t>
            </a:r>
            <a:r>
              <a:rPr lang="en-IN" dirty="0" err="1"/>
              <a:t>Lyapunov</a:t>
            </a:r>
            <a:r>
              <a:rPr lang="en-IN" dirty="0"/>
              <a:t> functions, stationary distributions, and non-equilibrium potential for reaction networks , arXiv:1410.4820</a:t>
            </a:r>
          </a:p>
        </p:txBody>
      </p:sp>
    </p:spTree>
    <p:extLst>
      <p:ext uri="{BB962C8B-B14F-4D97-AF65-F5344CB8AC3E}">
        <p14:creationId xmlns:p14="http://schemas.microsoft.com/office/powerpoint/2010/main" val="2669478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lgn="ctr">
              <a:spcBef>
                <a:spcPts val="0"/>
              </a:spcBef>
              <a:buNone/>
            </a:pPr>
            <a:r>
              <a:rPr lang="en" dirty="0" smtClean="0"/>
              <a:t>References: Statistical Inference</a:t>
            </a:r>
            <a:endParaRPr lang="en" dirty="0"/>
          </a:p>
        </p:txBody>
      </p:sp>
      <p:sp>
        <p:nvSpPr>
          <p:cNvPr id="157" name="Shape 157"/>
          <p:cNvSpPr txBox="1">
            <a:spLocks noGrp="1"/>
          </p:cNvSpPr>
          <p:nvPr>
            <p:ph type="body" idx="1"/>
          </p:nvPr>
        </p:nvSpPr>
        <p:spPr>
          <a:xfrm>
            <a:off x="457200" y="1412776"/>
            <a:ext cx="8229600" cy="4967599"/>
          </a:xfrm>
          <a:prstGeom prst="rect">
            <a:avLst/>
          </a:prstGeom>
        </p:spPr>
        <p:txBody>
          <a:bodyPr lIns="91425" tIns="91425" rIns="91425" bIns="91425" anchor="t" anchorCtr="0">
            <a:noAutofit/>
          </a:bodyPr>
          <a:lstStyle/>
          <a:p>
            <a:pPr marL="457200" lvl="0" indent="-330200">
              <a:buClr>
                <a:schemeClr val="dk2"/>
              </a:buClr>
              <a:buSzPct val="100000"/>
              <a:buFont typeface="Arial"/>
              <a:buChar char="●"/>
            </a:pPr>
            <a:r>
              <a:rPr lang="en" sz="2400" dirty="0" smtClean="0"/>
              <a:t>Manoj Gopalkrishnan, </a:t>
            </a:r>
            <a:r>
              <a:rPr lang="en-IN" sz="2400" dirty="0" smtClean="0"/>
              <a:t>A </a:t>
            </a:r>
            <a:r>
              <a:rPr lang="en-IN" sz="2400" dirty="0"/>
              <a:t>Scheme for Molecular Computation of </a:t>
            </a:r>
            <a:r>
              <a:rPr lang="en-IN" sz="2400" dirty="0" smtClean="0"/>
              <a:t>Maximum Likelihood </a:t>
            </a:r>
            <a:r>
              <a:rPr lang="en-IN" sz="2400" dirty="0"/>
              <a:t>Estimators </a:t>
            </a:r>
            <a:r>
              <a:rPr lang="en-IN" sz="2400" dirty="0" smtClean="0"/>
              <a:t>for </a:t>
            </a:r>
            <a:r>
              <a:rPr lang="en-IN" sz="2400" dirty="0"/>
              <a:t>Log-Linear </a:t>
            </a:r>
            <a:r>
              <a:rPr lang="en-IN" sz="2400" dirty="0" smtClean="0"/>
              <a:t>Models</a:t>
            </a:r>
            <a:r>
              <a:rPr lang="en-IN" sz="2400" dirty="0"/>
              <a:t>, </a:t>
            </a:r>
            <a:r>
              <a:rPr lang="en-IN" sz="2400" dirty="0" smtClean="0"/>
              <a:t>arXiv:1506.03172.</a:t>
            </a:r>
            <a:endParaRPr lang="en" sz="2400" dirty="0" smtClean="0"/>
          </a:p>
          <a:p>
            <a:pPr marL="457200" lvl="0" indent="-330200" rtl="0">
              <a:spcBef>
                <a:spcPts val="0"/>
              </a:spcBef>
              <a:buClr>
                <a:schemeClr val="dk2"/>
              </a:buClr>
              <a:buSzPct val="100000"/>
              <a:buFont typeface="Arial"/>
              <a:buChar char="●"/>
            </a:pPr>
            <a:r>
              <a:rPr lang="en" sz="2400" dirty="0" smtClean="0"/>
              <a:t>Gheorghe Craciun, Alicia Dickenstein, Anne Shiu, and Bernd Sturmfels. Toric dynamical systems. Journal of Symbolic Computation, 44(11):1551–1565, 2009. In Memoriam Karin Gatermann.</a:t>
            </a:r>
          </a:p>
          <a:p>
            <a:pPr marL="457200" lvl="0" indent="-330200" rtl="0">
              <a:spcBef>
                <a:spcPts val="0"/>
              </a:spcBef>
              <a:buClr>
                <a:schemeClr val="dk2"/>
              </a:buClr>
              <a:buSzPct val="100000"/>
              <a:buFont typeface="Arial"/>
              <a:buChar char="●"/>
            </a:pPr>
            <a:r>
              <a:rPr lang="en" sz="2400" dirty="0" smtClean="0"/>
              <a:t>Nils </a:t>
            </a:r>
            <a:r>
              <a:rPr lang="en" sz="2400" dirty="0"/>
              <a:t>E Napp and Ryan P Adams. Message passing inference with chemical reaction networks. In Advances in Neural Information Processing Systems, pages 2247–2255, 2013.</a:t>
            </a:r>
          </a:p>
          <a:p>
            <a:pPr marL="457200" lvl="0" indent="-330200" rtl="0">
              <a:spcBef>
                <a:spcPts val="0"/>
              </a:spcBef>
              <a:buClr>
                <a:schemeClr val="dk2"/>
              </a:buClr>
              <a:buSzPct val="100000"/>
              <a:buFont typeface="Arial"/>
              <a:buChar char="●"/>
            </a:pPr>
            <a:r>
              <a:rPr lang="en" sz="2400" dirty="0"/>
              <a:t>L. Pachter and B. Sturmfels. Algebraic Statistics for Computational Biology. Number v. 13 in Algebraic Statistics for Computational Biology. Cambridge University Press, 2005.</a:t>
            </a:r>
          </a:p>
          <a:p>
            <a:pPr marL="457200" lvl="0" indent="-330200" rtl="0">
              <a:spcBef>
                <a:spcPts val="0"/>
              </a:spcBef>
              <a:buClr>
                <a:schemeClr val="dk2"/>
              </a:buClr>
              <a:buSzPct val="100000"/>
              <a:buFont typeface="Arial"/>
              <a:buChar char="●"/>
            </a:pPr>
            <a:r>
              <a:rPr lang="en" sz="2400" dirty="0"/>
              <a:t>David Soloveichik, Georg Seelig, and Erik Winfree. DNA as a universal substrate for chemical kinetics. Proceedings of the National Academy of Sciences, 107(12):5393–5398, 2010.</a:t>
            </a:r>
          </a:p>
          <a:p>
            <a:pPr lvl="0">
              <a:spcBef>
                <a:spcPts val="0"/>
              </a:spcBef>
              <a:buNone/>
            </a:pPr>
            <a:endParaRPr lang="en" sz="2000" b="1" dirty="0" smtClean="0"/>
          </a:p>
          <a:p>
            <a:pPr lvl="0">
              <a:spcBef>
                <a:spcPts val="0"/>
              </a:spcBef>
              <a:buNone/>
            </a:pPr>
            <a:r>
              <a:rPr lang="en" sz="2000" b="1" dirty="0" smtClean="0"/>
              <a:t>Thanks</a:t>
            </a:r>
            <a:r>
              <a:rPr lang="en" sz="2000" dirty="0"/>
              <a:t>: Gheorghe Craciun, Nick Jones, Anne Shiu, Abhishek Behera, Ezra Miller</a:t>
            </a:r>
          </a:p>
        </p:txBody>
      </p:sp>
    </p:spTree>
    <p:extLst>
      <p:ext uri="{BB962C8B-B14F-4D97-AF65-F5344CB8AC3E}">
        <p14:creationId xmlns:p14="http://schemas.microsoft.com/office/powerpoint/2010/main" val="4213238313"/>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latin typeface="Aparajita" panose="020B0604020202020204" pitchFamily="34" charset="0"/>
                <a:cs typeface="Aparajita" panose="020B0604020202020204" pitchFamily="34" charset="0"/>
              </a:rPr>
              <a:t>Surprise: powerful theorems exist!</a:t>
            </a:r>
            <a:endParaRPr lang="en-IN" dirty="0">
              <a:latin typeface="Aparajita" panose="020B0604020202020204" pitchFamily="34" charset="0"/>
              <a:cs typeface="Aparajita" panose="020B0604020202020204" pitchFamily="34" charset="0"/>
            </a:endParaRPr>
          </a:p>
        </p:txBody>
      </p:sp>
      <p:sp>
        <p:nvSpPr>
          <p:cNvPr id="4" name="Oval 3"/>
          <p:cNvSpPr/>
          <p:nvPr/>
        </p:nvSpPr>
        <p:spPr>
          <a:xfrm>
            <a:off x="899592" y="3429000"/>
            <a:ext cx="1584176" cy="1078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p:cNvSpPr/>
          <p:nvPr/>
        </p:nvSpPr>
        <p:spPr>
          <a:xfrm>
            <a:off x="3923928" y="1772816"/>
            <a:ext cx="1225722" cy="927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7092280" y="3501007"/>
            <a:ext cx="1224136" cy="11503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1" name="Group 10"/>
          <p:cNvGrpSpPr/>
          <p:nvPr/>
        </p:nvGrpSpPr>
        <p:grpSpPr>
          <a:xfrm>
            <a:off x="3851920" y="3645024"/>
            <a:ext cx="1297730" cy="1006371"/>
            <a:chOff x="4932040" y="4149079"/>
            <a:chExt cx="1297730" cy="1006371"/>
          </a:xfrm>
        </p:grpSpPr>
        <p:sp>
          <p:nvSpPr>
            <p:cNvPr id="9" name="Oval 8"/>
            <p:cNvSpPr/>
            <p:nvPr/>
          </p:nvSpPr>
          <p:spPr>
            <a:xfrm>
              <a:off x="4932040" y="4149079"/>
              <a:ext cx="1297730" cy="10063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5148064" y="4365104"/>
              <a:ext cx="907621" cy="646331"/>
            </a:xfrm>
            <a:prstGeom prst="rect">
              <a:avLst/>
            </a:prstGeom>
            <a:noFill/>
          </p:spPr>
          <p:txBody>
            <a:bodyPr wrap="none" rtlCol="0">
              <a:spAutoFit/>
            </a:bodyPr>
            <a:lstStyle/>
            <a:p>
              <a:pPr algn="ctr"/>
              <a:r>
                <a:rPr lang="en-IN" dirty="0" smtClean="0">
                  <a:latin typeface="Aparajita" panose="020B0604020202020204" pitchFamily="34" charset="0"/>
                  <a:cs typeface="Aparajita" panose="020B0604020202020204" pitchFamily="34" charset="0"/>
                </a:rPr>
                <a:t>Reaction </a:t>
              </a:r>
            </a:p>
            <a:p>
              <a:pPr algn="ctr"/>
              <a:r>
                <a:rPr lang="en-IN" dirty="0" smtClean="0">
                  <a:latin typeface="Aparajita" panose="020B0604020202020204" pitchFamily="34" charset="0"/>
                  <a:cs typeface="Aparajita" panose="020B0604020202020204" pitchFamily="34" charset="0"/>
                </a:rPr>
                <a:t>Networks</a:t>
              </a:r>
              <a:endParaRPr lang="en-IN" dirty="0">
                <a:latin typeface="Aparajita" panose="020B0604020202020204" pitchFamily="34" charset="0"/>
                <a:cs typeface="Aparajita" panose="020B0604020202020204" pitchFamily="34" charset="0"/>
              </a:endParaRPr>
            </a:p>
          </p:txBody>
        </p:sp>
      </p:grpSp>
      <p:sp>
        <p:nvSpPr>
          <p:cNvPr id="12" name="TextBox 11"/>
          <p:cNvSpPr txBox="1"/>
          <p:nvPr/>
        </p:nvSpPr>
        <p:spPr>
          <a:xfrm>
            <a:off x="4032180" y="1916832"/>
            <a:ext cx="1043876" cy="646331"/>
          </a:xfrm>
          <a:prstGeom prst="rect">
            <a:avLst/>
          </a:prstGeom>
          <a:noFill/>
        </p:spPr>
        <p:txBody>
          <a:bodyPr wrap="none" rtlCol="0">
            <a:spAutoFit/>
          </a:bodyPr>
          <a:lstStyle/>
          <a:p>
            <a:pPr algn="ctr"/>
            <a:r>
              <a:rPr lang="en-IN" dirty="0" smtClean="0">
                <a:latin typeface="Aparajita" panose="020B0604020202020204" pitchFamily="34" charset="0"/>
                <a:cs typeface="Aparajita" panose="020B0604020202020204" pitchFamily="34" charset="0"/>
              </a:rPr>
              <a:t>Dynamical </a:t>
            </a:r>
          </a:p>
          <a:p>
            <a:pPr algn="ctr"/>
            <a:r>
              <a:rPr lang="en-IN" dirty="0" smtClean="0">
                <a:latin typeface="Aparajita" panose="020B0604020202020204" pitchFamily="34" charset="0"/>
                <a:cs typeface="Aparajita" panose="020B0604020202020204" pitchFamily="34" charset="0"/>
              </a:rPr>
              <a:t>Systems</a:t>
            </a:r>
            <a:endParaRPr lang="en-IN" dirty="0">
              <a:latin typeface="Aparajita" panose="020B0604020202020204" pitchFamily="34" charset="0"/>
              <a:cs typeface="Aparajita" panose="020B0604020202020204" pitchFamily="34" charset="0"/>
            </a:endParaRPr>
          </a:p>
        </p:txBody>
      </p:sp>
      <p:sp>
        <p:nvSpPr>
          <p:cNvPr id="13" name="TextBox 12"/>
          <p:cNvSpPr txBox="1"/>
          <p:nvPr/>
        </p:nvSpPr>
        <p:spPr>
          <a:xfrm>
            <a:off x="7236296" y="3789040"/>
            <a:ext cx="926857" cy="646331"/>
          </a:xfrm>
          <a:prstGeom prst="rect">
            <a:avLst/>
          </a:prstGeom>
          <a:noFill/>
        </p:spPr>
        <p:txBody>
          <a:bodyPr wrap="none" rtlCol="0">
            <a:spAutoFit/>
          </a:bodyPr>
          <a:lstStyle/>
          <a:p>
            <a:pPr algn="ctr"/>
            <a:r>
              <a:rPr lang="en-IN" dirty="0" smtClean="0">
                <a:latin typeface="Aparajita" panose="020B0604020202020204" pitchFamily="34" charset="0"/>
                <a:cs typeface="Aparajita" panose="020B0604020202020204" pitchFamily="34" charset="0"/>
              </a:rPr>
              <a:t>Algebraic</a:t>
            </a:r>
          </a:p>
          <a:p>
            <a:pPr algn="ctr"/>
            <a:r>
              <a:rPr lang="en-IN" dirty="0" smtClean="0">
                <a:latin typeface="Aparajita" panose="020B0604020202020204" pitchFamily="34" charset="0"/>
                <a:cs typeface="Aparajita" panose="020B0604020202020204" pitchFamily="34" charset="0"/>
              </a:rPr>
              <a:t>Geometry</a:t>
            </a:r>
            <a:endParaRPr lang="en-IN" dirty="0">
              <a:latin typeface="Aparajita" panose="020B0604020202020204" pitchFamily="34" charset="0"/>
              <a:cs typeface="Aparajita" panose="020B0604020202020204" pitchFamily="34" charset="0"/>
            </a:endParaRPr>
          </a:p>
        </p:txBody>
      </p:sp>
      <p:sp>
        <p:nvSpPr>
          <p:cNvPr id="14" name="TextBox 13"/>
          <p:cNvSpPr txBox="1"/>
          <p:nvPr/>
        </p:nvSpPr>
        <p:spPr>
          <a:xfrm>
            <a:off x="1043608" y="3779748"/>
            <a:ext cx="1276311" cy="369332"/>
          </a:xfrm>
          <a:prstGeom prst="rect">
            <a:avLst/>
          </a:prstGeom>
          <a:noFill/>
        </p:spPr>
        <p:txBody>
          <a:bodyPr wrap="none" rtlCol="0">
            <a:spAutoFit/>
          </a:bodyPr>
          <a:lstStyle/>
          <a:p>
            <a:r>
              <a:rPr lang="en-IN" dirty="0" smtClean="0">
                <a:latin typeface="Aparajita" panose="020B0604020202020204" pitchFamily="34" charset="0"/>
                <a:cs typeface="Aparajita" panose="020B0604020202020204" pitchFamily="34" charset="0"/>
              </a:rPr>
              <a:t>Combinatorics</a:t>
            </a:r>
            <a:endParaRPr lang="en-IN" dirty="0">
              <a:latin typeface="Aparajita" panose="020B0604020202020204" pitchFamily="34" charset="0"/>
              <a:cs typeface="Aparajita" panose="020B0604020202020204" pitchFamily="34" charset="0"/>
            </a:endParaRPr>
          </a:p>
        </p:txBody>
      </p:sp>
      <p:grpSp>
        <p:nvGrpSpPr>
          <p:cNvPr id="16" name="Group 15"/>
          <p:cNvGrpSpPr/>
          <p:nvPr/>
        </p:nvGrpSpPr>
        <p:grpSpPr>
          <a:xfrm>
            <a:off x="2123728" y="5517232"/>
            <a:ext cx="1440160" cy="936104"/>
            <a:chOff x="2915816" y="5517232"/>
            <a:chExt cx="1440160" cy="936104"/>
          </a:xfrm>
        </p:grpSpPr>
        <p:sp>
          <p:nvSpPr>
            <p:cNvPr id="8" name="Oval 7"/>
            <p:cNvSpPr/>
            <p:nvPr/>
          </p:nvSpPr>
          <p:spPr>
            <a:xfrm>
              <a:off x="2915816" y="5517232"/>
              <a:ext cx="1440160"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3059832" y="5661248"/>
              <a:ext cx="1072730" cy="646331"/>
            </a:xfrm>
            <a:prstGeom prst="rect">
              <a:avLst/>
            </a:prstGeom>
            <a:noFill/>
          </p:spPr>
          <p:txBody>
            <a:bodyPr wrap="none" rtlCol="0">
              <a:spAutoFit/>
            </a:bodyPr>
            <a:lstStyle/>
            <a:p>
              <a:pPr algn="ctr"/>
              <a:r>
                <a:rPr lang="en-IN" dirty="0" smtClean="0">
                  <a:latin typeface="Aparajita" panose="020B0604020202020204" pitchFamily="34" charset="0"/>
                  <a:cs typeface="Aparajita" panose="020B0604020202020204" pitchFamily="34" charset="0"/>
                </a:rPr>
                <a:t>Information</a:t>
              </a:r>
            </a:p>
            <a:p>
              <a:pPr algn="ctr"/>
              <a:r>
                <a:rPr lang="en-IN" dirty="0" smtClean="0">
                  <a:latin typeface="Aparajita" panose="020B0604020202020204" pitchFamily="34" charset="0"/>
                  <a:cs typeface="Aparajita" panose="020B0604020202020204" pitchFamily="34" charset="0"/>
                </a:rPr>
                <a:t>Theory</a:t>
              </a:r>
              <a:endParaRPr lang="en-IN" dirty="0">
                <a:latin typeface="Aparajita" panose="020B0604020202020204" pitchFamily="34" charset="0"/>
                <a:cs typeface="Aparajita" panose="020B0604020202020204" pitchFamily="34" charset="0"/>
              </a:endParaRPr>
            </a:p>
          </p:txBody>
        </p:sp>
      </p:grpSp>
      <p:grpSp>
        <p:nvGrpSpPr>
          <p:cNvPr id="18" name="Group 17"/>
          <p:cNvGrpSpPr/>
          <p:nvPr/>
        </p:nvGrpSpPr>
        <p:grpSpPr>
          <a:xfrm>
            <a:off x="6012160" y="5517232"/>
            <a:ext cx="1368152" cy="864096"/>
            <a:chOff x="6588224" y="5373216"/>
            <a:chExt cx="1368152" cy="864096"/>
          </a:xfrm>
        </p:grpSpPr>
        <p:sp>
          <p:nvSpPr>
            <p:cNvPr id="7" name="Oval 6"/>
            <p:cNvSpPr/>
            <p:nvPr/>
          </p:nvSpPr>
          <p:spPr>
            <a:xfrm>
              <a:off x="6588224" y="5373216"/>
              <a:ext cx="1368152"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p:cNvSpPr txBox="1"/>
            <p:nvPr/>
          </p:nvSpPr>
          <p:spPr>
            <a:xfrm>
              <a:off x="6826193" y="5517232"/>
              <a:ext cx="986167" cy="646331"/>
            </a:xfrm>
            <a:prstGeom prst="rect">
              <a:avLst/>
            </a:prstGeom>
            <a:noFill/>
          </p:spPr>
          <p:txBody>
            <a:bodyPr wrap="none" rtlCol="0">
              <a:spAutoFit/>
            </a:bodyPr>
            <a:lstStyle/>
            <a:p>
              <a:pPr algn="ctr"/>
              <a:r>
                <a:rPr lang="en-IN" dirty="0" smtClean="0">
                  <a:latin typeface="Aparajita" panose="020B0604020202020204" pitchFamily="34" charset="0"/>
                  <a:cs typeface="Aparajita" panose="020B0604020202020204" pitchFamily="34" charset="0"/>
                </a:rPr>
                <a:t>Statistical </a:t>
              </a:r>
            </a:p>
            <a:p>
              <a:pPr algn="ctr"/>
              <a:r>
                <a:rPr lang="en-IN" dirty="0" smtClean="0">
                  <a:latin typeface="Aparajita" panose="020B0604020202020204" pitchFamily="34" charset="0"/>
                  <a:cs typeface="Aparajita" panose="020B0604020202020204" pitchFamily="34" charset="0"/>
                </a:rPr>
                <a:t>Mechanics</a:t>
              </a:r>
              <a:endParaRPr lang="en-IN" dirty="0">
                <a:latin typeface="Aparajita" panose="020B0604020202020204" pitchFamily="34" charset="0"/>
                <a:cs typeface="Aparajita" panose="020B0604020202020204" pitchFamily="34" charset="0"/>
              </a:endParaRPr>
            </a:p>
          </p:txBody>
        </p:sp>
      </p:grpSp>
      <p:cxnSp>
        <p:nvCxnSpPr>
          <p:cNvPr id="20" name="Straight Connector 19"/>
          <p:cNvCxnSpPr>
            <a:stCxn id="4" idx="6"/>
            <a:endCxn id="9" idx="2"/>
          </p:cNvCxnSpPr>
          <p:nvPr/>
        </p:nvCxnSpPr>
        <p:spPr>
          <a:xfrm>
            <a:off x="2483768" y="3968190"/>
            <a:ext cx="1368152"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4"/>
            <a:endCxn id="9" idx="0"/>
          </p:cNvCxnSpPr>
          <p:nvPr/>
        </p:nvCxnSpPr>
        <p:spPr>
          <a:xfrm flipH="1">
            <a:off x="4500785" y="2700536"/>
            <a:ext cx="36004" cy="9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6" idx="2"/>
            <a:endCxn id="9" idx="6"/>
          </p:cNvCxnSpPr>
          <p:nvPr/>
        </p:nvCxnSpPr>
        <p:spPr>
          <a:xfrm flipH="1">
            <a:off x="5149650" y="4076201"/>
            <a:ext cx="1942630" cy="72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9" idx="5"/>
          </p:cNvCxnSpPr>
          <p:nvPr/>
        </p:nvCxnSpPr>
        <p:spPr>
          <a:xfrm flipH="1" flipV="1">
            <a:off x="4959602" y="4504015"/>
            <a:ext cx="1161364" cy="1157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9" idx="3"/>
          </p:cNvCxnSpPr>
          <p:nvPr/>
        </p:nvCxnSpPr>
        <p:spPr>
          <a:xfrm flipV="1">
            <a:off x="3347864" y="4504015"/>
            <a:ext cx="694104" cy="11572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334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dirty="0" smtClean="0"/>
              <a:t>Reaction Networks by Other Names</a:t>
            </a:r>
            <a:endParaRPr lang="en-IN" dirty="0"/>
          </a:p>
        </p:txBody>
      </p:sp>
      <p:sp>
        <p:nvSpPr>
          <p:cNvPr id="6" name="Oval 5"/>
          <p:cNvSpPr/>
          <p:nvPr/>
        </p:nvSpPr>
        <p:spPr>
          <a:xfrm>
            <a:off x="500661" y="3284984"/>
            <a:ext cx="2376607" cy="1078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1691680" y="1556792"/>
            <a:ext cx="2376264"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6657346" y="3356991"/>
            <a:ext cx="2017828" cy="11503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 name="Group 8"/>
          <p:cNvGrpSpPr/>
          <p:nvPr/>
        </p:nvGrpSpPr>
        <p:grpSpPr>
          <a:xfrm>
            <a:off x="3813030" y="3501008"/>
            <a:ext cx="1297730" cy="1006371"/>
            <a:chOff x="4932040" y="4149079"/>
            <a:chExt cx="1297730" cy="1006371"/>
          </a:xfrm>
        </p:grpSpPr>
        <p:sp>
          <p:nvSpPr>
            <p:cNvPr id="24" name="Oval 23"/>
            <p:cNvSpPr/>
            <p:nvPr/>
          </p:nvSpPr>
          <p:spPr>
            <a:xfrm>
              <a:off x="4932040" y="4149079"/>
              <a:ext cx="1297730" cy="10063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p:cNvSpPr txBox="1"/>
            <p:nvPr/>
          </p:nvSpPr>
          <p:spPr>
            <a:xfrm>
              <a:off x="5076056" y="4365104"/>
              <a:ext cx="986167" cy="707886"/>
            </a:xfrm>
            <a:prstGeom prst="rect">
              <a:avLst/>
            </a:prstGeom>
            <a:noFill/>
          </p:spPr>
          <p:txBody>
            <a:bodyPr wrap="none" rtlCol="0">
              <a:spAutoFit/>
            </a:bodyPr>
            <a:lstStyle/>
            <a:p>
              <a:pPr algn="ctr"/>
              <a:r>
                <a:rPr lang="en-IN" sz="2000" dirty="0" smtClean="0">
                  <a:latin typeface="Aparajita" panose="020B0604020202020204" pitchFamily="34" charset="0"/>
                  <a:cs typeface="Aparajita" panose="020B0604020202020204" pitchFamily="34" charset="0"/>
                </a:rPr>
                <a:t>Reaction </a:t>
              </a:r>
            </a:p>
            <a:p>
              <a:pPr algn="ctr"/>
              <a:r>
                <a:rPr lang="en-IN" sz="2000" dirty="0" smtClean="0">
                  <a:latin typeface="Aparajita" panose="020B0604020202020204" pitchFamily="34" charset="0"/>
                  <a:cs typeface="Aparajita" panose="020B0604020202020204" pitchFamily="34" charset="0"/>
                </a:rPr>
                <a:t>Networks</a:t>
              </a:r>
              <a:endParaRPr lang="en-IN" sz="2000" dirty="0">
                <a:latin typeface="Aparajita" panose="020B0604020202020204" pitchFamily="34" charset="0"/>
                <a:cs typeface="Aparajita" panose="020B0604020202020204" pitchFamily="34" charset="0"/>
              </a:endParaRPr>
            </a:p>
          </p:txBody>
        </p:sp>
      </p:grpSp>
      <p:sp>
        <p:nvSpPr>
          <p:cNvPr id="10" name="TextBox 9"/>
          <p:cNvSpPr txBox="1"/>
          <p:nvPr/>
        </p:nvSpPr>
        <p:spPr>
          <a:xfrm>
            <a:off x="1696195" y="1700808"/>
            <a:ext cx="2492991" cy="923330"/>
          </a:xfrm>
          <a:prstGeom prst="rect">
            <a:avLst/>
          </a:prstGeom>
          <a:noFill/>
        </p:spPr>
        <p:txBody>
          <a:bodyPr wrap="none" rtlCol="0">
            <a:spAutoFit/>
          </a:bodyPr>
          <a:lstStyle/>
          <a:p>
            <a:pPr algn="ctr"/>
            <a:r>
              <a:rPr lang="en-IN" dirty="0">
                <a:latin typeface="Aparajita" panose="020B0604020202020204" pitchFamily="34" charset="0"/>
                <a:cs typeface="Aparajita" panose="020B0604020202020204" pitchFamily="34" charset="0"/>
              </a:rPr>
              <a:t>Carl Petri: </a:t>
            </a:r>
            <a:endParaRPr lang="en-IN" dirty="0" smtClean="0">
              <a:latin typeface="Aparajita" panose="020B0604020202020204" pitchFamily="34" charset="0"/>
              <a:cs typeface="Aparajita" panose="020B0604020202020204" pitchFamily="34" charset="0"/>
            </a:endParaRPr>
          </a:p>
          <a:p>
            <a:pPr algn="ctr"/>
            <a:r>
              <a:rPr lang="en-IN" dirty="0" smtClean="0">
                <a:latin typeface="Aparajita" panose="020B0604020202020204" pitchFamily="34" charset="0"/>
                <a:cs typeface="Aparajita" panose="020B0604020202020204" pitchFamily="34" charset="0"/>
              </a:rPr>
              <a:t>Distributed </a:t>
            </a:r>
            <a:r>
              <a:rPr lang="en-IN" dirty="0">
                <a:latin typeface="Aparajita" panose="020B0604020202020204" pitchFamily="34" charset="0"/>
                <a:cs typeface="Aparajita" panose="020B0604020202020204" pitchFamily="34" charset="0"/>
              </a:rPr>
              <a:t>computer systems  </a:t>
            </a:r>
            <a:endParaRPr lang="en-IN" dirty="0" smtClean="0">
              <a:latin typeface="Aparajita" panose="020B0604020202020204" pitchFamily="34" charset="0"/>
              <a:cs typeface="Aparajita" panose="020B0604020202020204" pitchFamily="34" charset="0"/>
            </a:endParaRPr>
          </a:p>
          <a:p>
            <a:pPr algn="ctr"/>
            <a:r>
              <a:rPr lang="en-IN" dirty="0" smtClean="0">
                <a:latin typeface="Aparajita" panose="020B0604020202020204" pitchFamily="34" charset="0"/>
                <a:cs typeface="Aparajita" panose="020B0604020202020204" pitchFamily="34" charset="0"/>
              </a:rPr>
              <a:t>[</a:t>
            </a:r>
            <a:r>
              <a:rPr lang="en-IN" dirty="0">
                <a:latin typeface="Aparajita" panose="020B0604020202020204" pitchFamily="34" charset="0"/>
                <a:cs typeface="Aparajita" panose="020B0604020202020204" pitchFamily="34" charset="0"/>
              </a:rPr>
              <a:t>Petri nets 1962].</a:t>
            </a:r>
          </a:p>
        </p:txBody>
      </p:sp>
      <p:sp>
        <p:nvSpPr>
          <p:cNvPr id="11" name="TextBox 10"/>
          <p:cNvSpPr txBox="1"/>
          <p:nvPr/>
        </p:nvSpPr>
        <p:spPr>
          <a:xfrm>
            <a:off x="6636571" y="3501008"/>
            <a:ext cx="2073003" cy="646331"/>
          </a:xfrm>
          <a:prstGeom prst="rect">
            <a:avLst/>
          </a:prstGeom>
          <a:noFill/>
        </p:spPr>
        <p:txBody>
          <a:bodyPr wrap="none" rtlCol="0">
            <a:spAutoFit/>
          </a:bodyPr>
          <a:lstStyle/>
          <a:p>
            <a:pPr algn="ctr"/>
            <a:r>
              <a:rPr lang="en-IN" dirty="0">
                <a:latin typeface="Aparajita" panose="020B0604020202020204" pitchFamily="34" charset="0"/>
                <a:cs typeface="Aparajita" panose="020B0604020202020204" pitchFamily="34" charset="0"/>
              </a:rPr>
              <a:t>Population </a:t>
            </a:r>
            <a:r>
              <a:rPr lang="en-IN" dirty="0" smtClean="0">
                <a:latin typeface="Aparajita" panose="020B0604020202020204" pitchFamily="34" charset="0"/>
                <a:cs typeface="Aparajita" panose="020B0604020202020204" pitchFamily="34" charset="0"/>
              </a:rPr>
              <a:t>genetics: </a:t>
            </a:r>
          </a:p>
          <a:p>
            <a:pPr algn="ctr"/>
            <a:r>
              <a:rPr lang="en-IN" dirty="0" smtClean="0">
                <a:latin typeface="Aparajita" panose="020B0604020202020204" pitchFamily="34" charset="0"/>
                <a:cs typeface="Aparajita" panose="020B0604020202020204" pitchFamily="34" charset="0"/>
              </a:rPr>
              <a:t>Recombination </a:t>
            </a:r>
            <a:r>
              <a:rPr lang="en-IN" dirty="0">
                <a:latin typeface="Aparajita" panose="020B0604020202020204" pitchFamily="34" charset="0"/>
                <a:cs typeface="Aparajita" panose="020B0604020202020204" pitchFamily="34" charset="0"/>
              </a:rPr>
              <a:t>equations</a:t>
            </a:r>
          </a:p>
        </p:txBody>
      </p:sp>
      <p:sp>
        <p:nvSpPr>
          <p:cNvPr id="12" name="TextBox 11"/>
          <p:cNvSpPr txBox="1"/>
          <p:nvPr/>
        </p:nvSpPr>
        <p:spPr>
          <a:xfrm>
            <a:off x="467544" y="3429000"/>
            <a:ext cx="2428871" cy="646331"/>
          </a:xfrm>
          <a:prstGeom prst="rect">
            <a:avLst/>
          </a:prstGeom>
          <a:noFill/>
        </p:spPr>
        <p:txBody>
          <a:bodyPr wrap="none" rtlCol="0">
            <a:spAutoFit/>
          </a:bodyPr>
          <a:lstStyle/>
          <a:p>
            <a:pPr algn="ctr"/>
            <a:r>
              <a:rPr lang="en-IN" dirty="0" smtClean="0">
                <a:latin typeface="Aparajita" panose="020B0604020202020204" pitchFamily="34" charset="0"/>
                <a:cs typeface="Aparajita" panose="020B0604020202020204" pitchFamily="34" charset="0"/>
              </a:rPr>
              <a:t>John Baez</a:t>
            </a:r>
            <a:r>
              <a:rPr lang="en-IN" dirty="0">
                <a:latin typeface="Aparajita" panose="020B0604020202020204" pitchFamily="34" charset="0"/>
                <a:cs typeface="Aparajita" panose="020B0604020202020204" pitchFamily="34" charset="0"/>
              </a:rPr>
              <a:t>: </a:t>
            </a:r>
            <a:endParaRPr lang="en-IN" dirty="0" smtClean="0">
              <a:latin typeface="Aparajita" panose="020B0604020202020204" pitchFamily="34" charset="0"/>
              <a:cs typeface="Aparajita" panose="020B0604020202020204" pitchFamily="34" charset="0"/>
            </a:endParaRPr>
          </a:p>
          <a:p>
            <a:pPr algn="ctr"/>
            <a:r>
              <a:rPr lang="en-IN" dirty="0" smtClean="0">
                <a:latin typeface="Aparajita" panose="020B0604020202020204" pitchFamily="34" charset="0"/>
                <a:cs typeface="Aparajita" panose="020B0604020202020204" pitchFamily="34" charset="0"/>
              </a:rPr>
              <a:t>Symmetric </a:t>
            </a:r>
            <a:r>
              <a:rPr lang="en-IN" dirty="0">
                <a:latin typeface="Aparajita" panose="020B0604020202020204" pitchFamily="34" charset="0"/>
                <a:cs typeface="Aparajita" panose="020B0604020202020204" pitchFamily="34" charset="0"/>
              </a:rPr>
              <a:t>monoidal category</a:t>
            </a:r>
          </a:p>
        </p:txBody>
      </p:sp>
      <p:sp>
        <p:nvSpPr>
          <p:cNvPr id="22" name="Oval 21"/>
          <p:cNvSpPr/>
          <p:nvPr/>
        </p:nvSpPr>
        <p:spPr>
          <a:xfrm>
            <a:off x="1796805" y="5373216"/>
            <a:ext cx="2090539"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p:cNvSpPr txBox="1"/>
          <p:nvPr/>
        </p:nvSpPr>
        <p:spPr>
          <a:xfrm>
            <a:off x="1777472" y="5445224"/>
            <a:ext cx="2109873" cy="646331"/>
          </a:xfrm>
          <a:prstGeom prst="rect">
            <a:avLst/>
          </a:prstGeom>
          <a:noFill/>
        </p:spPr>
        <p:txBody>
          <a:bodyPr wrap="none" rtlCol="0">
            <a:spAutoFit/>
          </a:bodyPr>
          <a:lstStyle/>
          <a:p>
            <a:pPr algn="ctr"/>
            <a:r>
              <a:rPr lang="en-IN" dirty="0" err="1" smtClean="0">
                <a:latin typeface="Aparajita" panose="020B0604020202020204" pitchFamily="34" charset="0"/>
                <a:cs typeface="Aparajita" panose="020B0604020202020204" pitchFamily="34" charset="0"/>
              </a:rPr>
              <a:t>Craciun</a:t>
            </a:r>
            <a:r>
              <a:rPr lang="en-IN" dirty="0" smtClean="0">
                <a:latin typeface="Aparajita" panose="020B0604020202020204" pitchFamily="34" charset="0"/>
                <a:cs typeface="Aparajita" panose="020B0604020202020204" pitchFamily="34" charset="0"/>
              </a:rPr>
              <a:t> et al.</a:t>
            </a:r>
          </a:p>
          <a:p>
            <a:pPr algn="ctr"/>
            <a:r>
              <a:rPr lang="en-IN" dirty="0" err="1" smtClean="0">
                <a:latin typeface="Aparajita" panose="020B0604020202020204" pitchFamily="34" charset="0"/>
                <a:cs typeface="Aparajita" panose="020B0604020202020204" pitchFamily="34" charset="0"/>
              </a:rPr>
              <a:t>Toric</a:t>
            </a:r>
            <a:r>
              <a:rPr lang="en-IN" dirty="0" smtClean="0">
                <a:latin typeface="Aparajita" panose="020B0604020202020204" pitchFamily="34" charset="0"/>
                <a:cs typeface="Aparajita" panose="020B0604020202020204" pitchFamily="34" charset="0"/>
              </a:rPr>
              <a:t> Dynamical Systems</a:t>
            </a:r>
            <a:endParaRPr lang="en-IN" dirty="0">
              <a:latin typeface="Aparajita" panose="020B0604020202020204" pitchFamily="34" charset="0"/>
              <a:cs typeface="Aparajita" panose="020B0604020202020204" pitchFamily="34" charset="0"/>
            </a:endParaRPr>
          </a:p>
        </p:txBody>
      </p:sp>
      <p:sp>
        <p:nvSpPr>
          <p:cNvPr id="26" name="Oval 25"/>
          <p:cNvSpPr/>
          <p:nvPr/>
        </p:nvSpPr>
        <p:spPr>
          <a:xfrm>
            <a:off x="5364088" y="1772816"/>
            <a:ext cx="2356931"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TextBox 26"/>
          <p:cNvSpPr txBox="1"/>
          <p:nvPr/>
        </p:nvSpPr>
        <p:spPr>
          <a:xfrm>
            <a:off x="5408723" y="1844824"/>
            <a:ext cx="2308645" cy="646331"/>
          </a:xfrm>
          <a:prstGeom prst="rect">
            <a:avLst/>
          </a:prstGeom>
          <a:noFill/>
        </p:spPr>
        <p:txBody>
          <a:bodyPr wrap="none" rtlCol="0">
            <a:spAutoFit/>
          </a:bodyPr>
          <a:lstStyle/>
          <a:p>
            <a:pPr algn="ctr"/>
            <a:r>
              <a:rPr lang="en-IN" dirty="0" err="1" smtClean="0">
                <a:latin typeface="Aparajita" panose="020B0604020202020204" pitchFamily="34" charset="0"/>
                <a:cs typeface="Aparajita" panose="020B0604020202020204" pitchFamily="34" charset="0"/>
              </a:rPr>
              <a:t>Craciun</a:t>
            </a:r>
            <a:r>
              <a:rPr lang="en-IN" dirty="0" smtClean="0">
                <a:latin typeface="Aparajita" panose="020B0604020202020204" pitchFamily="34" charset="0"/>
                <a:cs typeface="Aparajita" panose="020B0604020202020204" pitchFamily="34" charset="0"/>
              </a:rPr>
              <a:t> et al.</a:t>
            </a:r>
          </a:p>
          <a:p>
            <a:pPr algn="ctr"/>
            <a:r>
              <a:rPr lang="en-IN" dirty="0" err="1" smtClean="0">
                <a:latin typeface="Aparajita" panose="020B0604020202020204" pitchFamily="34" charset="0"/>
                <a:cs typeface="Aparajita" panose="020B0604020202020204" pitchFamily="34" charset="0"/>
              </a:rPr>
              <a:t>Toric</a:t>
            </a:r>
            <a:r>
              <a:rPr lang="en-IN" dirty="0" smtClean="0">
                <a:latin typeface="Aparajita" panose="020B0604020202020204" pitchFamily="34" charset="0"/>
                <a:cs typeface="Aparajita" panose="020B0604020202020204" pitchFamily="34" charset="0"/>
              </a:rPr>
              <a:t> Differential Inclusions</a:t>
            </a:r>
            <a:endParaRPr lang="en-IN" dirty="0">
              <a:latin typeface="Aparajita" panose="020B0604020202020204" pitchFamily="34" charset="0"/>
              <a:cs typeface="Aparajita" panose="020B0604020202020204" pitchFamily="34" charset="0"/>
            </a:endParaRPr>
          </a:p>
        </p:txBody>
      </p:sp>
      <p:grpSp>
        <p:nvGrpSpPr>
          <p:cNvPr id="14" name="Group 13"/>
          <p:cNvGrpSpPr/>
          <p:nvPr/>
        </p:nvGrpSpPr>
        <p:grpSpPr>
          <a:xfrm>
            <a:off x="4749133" y="5373216"/>
            <a:ext cx="4040404" cy="864096"/>
            <a:chOff x="5364087" y="5373216"/>
            <a:chExt cx="4040404" cy="864096"/>
          </a:xfrm>
        </p:grpSpPr>
        <p:sp>
          <p:nvSpPr>
            <p:cNvPr id="20" name="Oval 19"/>
            <p:cNvSpPr/>
            <p:nvPr/>
          </p:nvSpPr>
          <p:spPr>
            <a:xfrm>
              <a:off x="5364087" y="5373216"/>
              <a:ext cx="4018603"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p:cNvSpPr txBox="1"/>
            <p:nvPr/>
          </p:nvSpPr>
          <p:spPr>
            <a:xfrm>
              <a:off x="5414296" y="5589240"/>
              <a:ext cx="3990195" cy="646331"/>
            </a:xfrm>
            <a:prstGeom prst="rect">
              <a:avLst/>
            </a:prstGeom>
            <a:noFill/>
          </p:spPr>
          <p:txBody>
            <a:bodyPr wrap="none" rtlCol="0">
              <a:spAutoFit/>
            </a:bodyPr>
            <a:lstStyle/>
            <a:p>
              <a:pPr algn="ctr"/>
              <a:r>
                <a:rPr lang="en-IN" dirty="0">
                  <a:latin typeface="Aparajita" panose="020B0604020202020204" pitchFamily="34" charset="0"/>
                  <a:cs typeface="Aparajita" panose="020B0604020202020204" pitchFamily="34" charset="0"/>
                </a:rPr>
                <a:t>Rabinovich/ Sinclair/ Wigderson/ Arora/ Vazirani: </a:t>
              </a:r>
              <a:endParaRPr lang="en-IN" dirty="0" smtClean="0">
                <a:latin typeface="Aparajita" panose="020B0604020202020204" pitchFamily="34" charset="0"/>
                <a:cs typeface="Aparajita" panose="020B0604020202020204" pitchFamily="34" charset="0"/>
              </a:endParaRPr>
            </a:p>
            <a:p>
              <a:pPr algn="ctr"/>
              <a:r>
                <a:rPr lang="en-IN" dirty="0" smtClean="0">
                  <a:latin typeface="Aparajita" panose="020B0604020202020204" pitchFamily="34" charset="0"/>
                  <a:cs typeface="Aparajita" panose="020B0604020202020204" pitchFamily="34" charset="0"/>
                </a:rPr>
                <a:t>Quadratic </a:t>
              </a:r>
              <a:r>
                <a:rPr lang="en-IN" dirty="0">
                  <a:latin typeface="Aparajita" panose="020B0604020202020204" pitchFamily="34" charset="0"/>
                  <a:cs typeface="Aparajita" panose="020B0604020202020204" pitchFamily="34" charset="0"/>
                </a:rPr>
                <a:t>Dynamical Systems</a:t>
              </a:r>
            </a:p>
          </p:txBody>
        </p:sp>
      </p:grpSp>
      <p:cxnSp>
        <p:nvCxnSpPr>
          <p:cNvPr id="15" name="Straight Connector 14"/>
          <p:cNvCxnSpPr>
            <a:stCxn id="6" idx="6"/>
            <a:endCxn id="24" idx="2"/>
          </p:cNvCxnSpPr>
          <p:nvPr/>
        </p:nvCxnSpPr>
        <p:spPr>
          <a:xfrm>
            <a:off x="2877268" y="3824174"/>
            <a:ext cx="935762"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4"/>
            <a:endCxn id="24" idx="1"/>
          </p:cNvCxnSpPr>
          <p:nvPr/>
        </p:nvCxnSpPr>
        <p:spPr>
          <a:xfrm>
            <a:off x="2879812" y="2780928"/>
            <a:ext cx="1123266" cy="867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2"/>
            <a:endCxn id="24" idx="6"/>
          </p:cNvCxnSpPr>
          <p:nvPr/>
        </p:nvCxnSpPr>
        <p:spPr>
          <a:xfrm flipH="1">
            <a:off x="5110760" y="3932185"/>
            <a:ext cx="1546586" cy="72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0" idx="0"/>
            <a:endCxn id="24" idx="5"/>
          </p:cNvCxnSpPr>
          <p:nvPr/>
        </p:nvCxnSpPr>
        <p:spPr>
          <a:xfrm flipH="1" flipV="1">
            <a:off x="4920712" y="4359999"/>
            <a:ext cx="1837723" cy="1013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4" idx="3"/>
          </p:cNvCxnSpPr>
          <p:nvPr/>
        </p:nvCxnSpPr>
        <p:spPr>
          <a:xfrm flipV="1">
            <a:off x="3020942" y="4359999"/>
            <a:ext cx="982136" cy="1013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8016" y="2636912"/>
            <a:ext cx="982136" cy="101321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44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P spid="12" grpId="0"/>
      <p:bldP spid="22" grpId="0" animBg="1"/>
      <p:bldP spid="23" grpId="0"/>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173037"/>
            <a:ext cx="8229600" cy="1143200"/>
          </a:xfrm>
          <a:prstGeom prst="rect">
            <a:avLst/>
          </a:prstGeom>
        </p:spPr>
        <p:txBody>
          <a:bodyPr lIns="91425" tIns="91425" rIns="91425" bIns="91425" anchor="b" anchorCtr="0">
            <a:noAutofit/>
          </a:bodyPr>
          <a:lstStyle/>
          <a:p>
            <a:pPr algn="ctr">
              <a:spcBef>
                <a:spcPts val="0"/>
              </a:spcBef>
              <a:buNone/>
            </a:pPr>
            <a:r>
              <a:rPr lang="en" dirty="0">
                <a:latin typeface="Aparajita" panose="020B0604020202020204" pitchFamily="34" charset="0"/>
                <a:cs typeface="Aparajita" panose="020B0604020202020204" pitchFamily="34" charset="0"/>
              </a:rPr>
              <a:t>Biochemical Reaction Networks</a:t>
            </a:r>
          </a:p>
        </p:txBody>
      </p:sp>
      <p:pic>
        <p:nvPicPr>
          <p:cNvPr id="62" name="Shape 62"/>
          <p:cNvPicPr preferRelativeResize="0"/>
          <p:nvPr/>
        </p:nvPicPr>
        <p:blipFill>
          <a:blip r:embed="rId3">
            <a:alphaModFix/>
          </a:blip>
          <a:stretch>
            <a:fillRect/>
          </a:stretch>
        </p:blipFill>
        <p:spPr>
          <a:xfrm>
            <a:off x="1903048" y="1556792"/>
            <a:ext cx="4901200" cy="4967599"/>
          </a:xfrm>
          <a:prstGeom prst="rect">
            <a:avLst/>
          </a:prstGeom>
          <a:noFill/>
          <a:ln>
            <a:noFill/>
          </a:ln>
        </p:spPr>
      </p:pic>
    </p:spTree>
    <p:extLst>
      <p:ext uri="{BB962C8B-B14F-4D97-AF65-F5344CB8AC3E}">
        <p14:creationId xmlns:p14="http://schemas.microsoft.com/office/powerpoint/2010/main" val="833613777"/>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latin typeface="Aparajita" panose="020B0604020202020204" pitchFamily="34" charset="0"/>
                <a:cs typeface="Aparajita" panose="020B0604020202020204" pitchFamily="34" charset="0"/>
              </a:rPr>
              <a:t>Community </a:t>
            </a:r>
            <a:br>
              <a:rPr lang="en-IN" dirty="0" smtClean="0">
                <a:latin typeface="Aparajita" panose="020B0604020202020204" pitchFamily="34" charset="0"/>
                <a:cs typeface="Aparajita" panose="020B0604020202020204" pitchFamily="34" charset="0"/>
              </a:rPr>
            </a:br>
            <a:r>
              <a:rPr lang="en-IN" sz="2200" dirty="0" smtClean="0">
                <a:latin typeface="Aparajita" panose="020B0604020202020204" pitchFamily="34" charset="0"/>
                <a:cs typeface="Aparajita" panose="020B0604020202020204" pitchFamily="34" charset="0"/>
              </a:rPr>
              <a:t>http</a:t>
            </a:r>
            <a:r>
              <a:rPr lang="en-IN" sz="2200" dirty="0">
                <a:latin typeface="Aparajita" panose="020B0604020202020204" pitchFamily="34" charset="0"/>
                <a:cs typeface="Aparajita" panose="020B0604020202020204" pitchFamily="34" charset="0"/>
              </a:rPr>
              <a:t>://reaction-networks.net/</a:t>
            </a:r>
          </a:p>
        </p:txBody>
      </p:sp>
      <p:sp>
        <p:nvSpPr>
          <p:cNvPr id="3" name="Content Placeholder 2"/>
          <p:cNvSpPr>
            <a:spLocks noGrp="1"/>
          </p:cNvSpPr>
          <p:nvPr>
            <p:ph sz="half" idx="1"/>
          </p:nvPr>
        </p:nvSpPr>
        <p:spPr>
          <a:xfrm>
            <a:off x="2545432" y="1855365"/>
            <a:ext cx="2242592" cy="4525963"/>
          </a:xfrm>
        </p:spPr>
        <p:txBody>
          <a:bodyPr anchor="ctr">
            <a:normAutofit/>
          </a:bodyPr>
          <a:lstStyle/>
          <a:p>
            <a:pPr marL="0" indent="0" algn="ctr">
              <a:buNone/>
            </a:pPr>
            <a:r>
              <a:rPr lang="en-IN" sz="1600" dirty="0" smtClean="0">
                <a:hlinkClick r:id="rId2"/>
              </a:rPr>
              <a:t>Pete </a:t>
            </a:r>
            <a:r>
              <a:rPr lang="en-IN" sz="1600" dirty="0">
                <a:hlinkClick r:id="rId2"/>
              </a:rPr>
              <a:t>Donnell</a:t>
            </a:r>
            <a:endParaRPr lang="en-IN" sz="1600" dirty="0"/>
          </a:p>
          <a:p>
            <a:pPr marL="0" indent="0" algn="ctr">
              <a:buNone/>
            </a:pPr>
            <a:r>
              <a:rPr lang="en-IN" sz="1600" dirty="0">
                <a:hlinkClick r:id="rId3"/>
              </a:rPr>
              <a:t>Martin Feinberg</a:t>
            </a:r>
            <a:endParaRPr lang="en-IN" sz="1600" dirty="0"/>
          </a:p>
          <a:p>
            <a:pPr marL="0" indent="0" algn="ctr">
              <a:buNone/>
            </a:pPr>
            <a:r>
              <a:rPr lang="en-IN" sz="1600" dirty="0" err="1">
                <a:hlinkClick r:id="rId4"/>
              </a:rPr>
              <a:t>Elisenda</a:t>
            </a:r>
            <a:r>
              <a:rPr lang="en-IN" sz="1600" dirty="0">
                <a:hlinkClick r:id="rId4"/>
              </a:rPr>
              <a:t> </a:t>
            </a:r>
            <a:r>
              <a:rPr lang="en-IN" sz="1600" dirty="0" err="1">
                <a:hlinkClick r:id="rId4"/>
              </a:rPr>
              <a:t>Feliu</a:t>
            </a:r>
            <a:endParaRPr lang="en-IN" sz="1600" dirty="0"/>
          </a:p>
          <a:p>
            <a:pPr marL="0" indent="0" algn="ctr">
              <a:buNone/>
            </a:pPr>
            <a:r>
              <a:rPr lang="en-IN" sz="1600" dirty="0">
                <a:hlinkClick r:id="rId5"/>
              </a:rPr>
              <a:t>Dietrich </a:t>
            </a:r>
            <a:r>
              <a:rPr lang="en-IN" sz="1600" dirty="0" err="1">
                <a:hlinkClick r:id="rId5"/>
              </a:rPr>
              <a:t>Flockerzi</a:t>
            </a:r>
            <a:endParaRPr lang="en-IN" sz="1600" dirty="0"/>
          </a:p>
          <a:p>
            <a:pPr marL="0" indent="0" algn="ctr">
              <a:buNone/>
            </a:pPr>
            <a:r>
              <a:rPr lang="en-IN" sz="1600" dirty="0">
                <a:hlinkClick r:id="rId6"/>
              </a:rPr>
              <a:t>Attila Gabor</a:t>
            </a:r>
            <a:endParaRPr lang="en-IN" sz="1600" dirty="0"/>
          </a:p>
          <a:p>
            <a:pPr marL="0" indent="0" algn="ctr">
              <a:buNone/>
            </a:pPr>
            <a:r>
              <a:rPr lang="en-IN" sz="1600" dirty="0">
                <a:hlinkClick r:id="rId7"/>
              </a:rPr>
              <a:t>Gilles </a:t>
            </a:r>
            <a:r>
              <a:rPr lang="en-IN" sz="1600" dirty="0" err="1">
                <a:hlinkClick r:id="rId7"/>
              </a:rPr>
              <a:t>Gnacadja</a:t>
            </a:r>
            <a:endParaRPr lang="en-IN" sz="1600" dirty="0"/>
          </a:p>
          <a:p>
            <a:pPr marL="0" indent="0" algn="ctr">
              <a:buNone/>
            </a:pPr>
            <a:r>
              <a:rPr lang="en-IN" sz="1600" dirty="0">
                <a:hlinkClick r:id="rId8"/>
              </a:rPr>
              <a:t>Manoj Gopalkrishnan</a:t>
            </a:r>
            <a:endParaRPr lang="en-IN" sz="1600" dirty="0"/>
          </a:p>
          <a:p>
            <a:pPr marL="0" indent="0" algn="ctr">
              <a:buNone/>
            </a:pPr>
            <a:r>
              <a:rPr lang="en-IN" sz="1600" dirty="0">
                <a:hlinkClick r:id="rId9"/>
              </a:rPr>
              <a:t>Alexander </a:t>
            </a:r>
            <a:r>
              <a:rPr lang="en-IN" sz="1600" dirty="0" err="1">
                <a:hlinkClick r:id="rId9"/>
              </a:rPr>
              <a:t>Gorban</a:t>
            </a:r>
            <a:endParaRPr lang="en-IN" sz="1600" dirty="0"/>
          </a:p>
          <a:p>
            <a:pPr marL="0" indent="0" algn="ctr">
              <a:buNone/>
            </a:pPr>
            <a:r>
              <a:rPr lang="en-IN" sz="1600" dirty="0">
                <a:hlinkClick r:id="rId10"/>
              </a:rPr>
              <a:t>Jeremy </a:t>
            </a:r>
            <a:r>
              <a:rPr lang="en-IN" sz="1600" dirty="0" err="1">
                <a:hlinkClick r:id="rId10"/>
              </a:rPr>
              <a:t>Gunawardena</a:t>
            </a:r>
            <a:endParaRPr lang="en-IN" sz="1600" dirty="0"/>
          </a:p>
          <a:p>
            <a:pPr marL="0" indent="0" algn="ctr">
              <a:buNone/>
            </a:pPr>
            <a:r>
              <a:rPr lang="en-IN" sz="1600" dirty="0">
                <a:hlinkClick r:id="rId11"/>
              </a:rPr>
              <a:t>Juliette Hell</a:t>
            </a:r>
            <a:endParaRPr lang="en-IN" sz="1600" dirty="0"/>
          </a:p>
          <a:p>
            <a:pPr marL="0" indent="0" algn="ctr">
              <a:buNone/>
            </a:pPr>
            <a:r>
              <a:rPr lang="en-IN" sz="1600" dirty="0">
                <a:hlinkClick r:id="rId12"/>
              </a:rPr>
              <a:t>Bill Helton</a:t>
            </a:r>
            <a:endParaRPr lang="en-IN" sz="1600" dirty="0"/>
          </a:p>
          <a:p>
            <a:pPr marL="0" indent="0" algn="ctr">
              <a:buNone/>
            </a:pPr>
            <a:r>
              <a:rPr lang="en-IN" sz="1600" dirty="0" err="1">
                <a:hlinkClick r:id="rId13"/>
              </a:rPr>
              <a:t>Bayu</a:t>
            </a:r>
            <a:r>
              <a:rPr lang="en-IN" sz="1600" dirty="0">
                <a:hlinkClick r:id="rId13"/>
              </a:rPr>
              <a:t> </a:t>
            </a:r>
            <a:r>
              <a:rPr lang="en-IN" sz="1600" dirty="0" err="1" smtClean="0">
                <a:hlinkClick r:id="rId13"/>
              </a:rPr>
              <a:t>Jayawardhena</a:t>
            </a:r>
            <a:endParaRPr lang="en-IN" sz="1600" dirty="0" smtClean="0">
              <a:hlinkClick r:id="rId13"/>
            </a:endParaRPr>
          </a:p>
          <a:p>
            <a:pPr marL="0" indent="0" algn="ctr">
              <a:buNone/>
            </a:pPr>
            <a:r>
              <a:rPr lang="en-IN" sz="1600" dirty="0" smtClean="0">
                <a:hlinkClick r:id="rId13"/>
              </a:rPr>
              <a:t>John Baez</a:t>
            </a:r>
            <a:endParaRPr lang="en-IN" sz="1600" dirty="0" smtClean="0"/>
          </a:p>
        </p:txBody>
      </p:sp>
      <p:sp>
        <p:nvSpPr>
          <p:cNvPr id="6" name="Content Placeholder 2"/>
          <p:cNvSpPr>
            <a:spLocks noGrp="1"/>
          </p:cNvSpPr>
          <p:nvPr>
            <p:ph sz="half" idx="2"/>
          </p:nvPr>
        </p:nvSpPr>
        <p:spPr>
          <a:xfrm>
            <a:off x="4633664" y="1855365"/>
            <a:ext cx="2026568" cy="4525963"/>
          </a:xfrm>
        </p:spPr>
        <p:txBody>
          <a:bodyPr anchor="ctr">
            <a:normAutofit/>
          </a:bodyPr>
          <a:lstStyle/>
          <a:p>
            <a:pPr marL="0" indent="0" algn="ctr">
              <a:buNone/>
            </a:pPr>
            <a:r>
              <a:rPr lang="en-IN" sz="1600" dirty="0" smtClean="0">
                <a:hlinkClick r:id="rId14"/>
              </a:rPr>
              <a:t>Matthew </a:t>
            </a:r>
            <a:r>
              <a:rPr lang="en-IN" sz="1600" dirty="0">
                <a:hlinkClick r:id="rId14"/>
              </a:rPr>
              <a:t>Johnston</a:t>
            </a:r>
            <a:endParaRPr lang="en-IN" sz="1600" dirty="0"/>
          </a:p>
          <a:p>
            <a:pPr marL="0" indent="0" algn="ctr">
              <a:buNone/>
            </a:pPr>
            <a:r>
              <a:rPr lang="en-IN" sz="1600" dirty="0" err="1">
                <a:hlinkClick r:id="rId15"/>
              </a:rPr>
              <a:t>Badal</a:t>
            </a:r>
            <a:r>
              <a:rPr lang="en-IN" sz="1600" dirty="0">
                <a:hlinkClick r:id="rId15"/>
              </a:rPr>
              <a:t> Joshi</a:t>
            </a:r>
            <a:endParaRPr lang="en-IN" sz="1600" dirty="0"/>
          </a:p>
          <a:p>
            <a:pPr marL="0" indent="0" algn="ctr">
              <a:buNone/>
            </a:pPr>
            <a:r>
              <a:rPr lang="en-IN" sz="1600" dirty="0">
                <a:hlinkClick r:id="rId16"/>
              </a:rPr>
              <a:t>Igor </a:t>
            </a:r>
            <a:r>
              <a:rPr lang="en-IN" sz="1600" dirty="0" err="1">
                <a:hlinkClick r:id="rId16"/>
              </a:rPr>
              <a:t>Klep</a:t>
            </a:r>
            <a:endParaRPr lang="en-IN" sz="1600" dirty="0"/>
          </a:p>
          <a:p>
            <a:pPr marL="0" indent="0" algn="ctr">
              <a:buNone/>
            </a:pPr>
            <a:r>
              <a:rPr lang="en-IN" sz="1600" dirty="0" err="1">
                <a:hlinkClick r:id="rId17"/>
              </a:rPr>
              <a:t>Bence</a:t>
            </a:r>
            <a:r>
              <a:rPr lang="en-IN" sz="1600" dirty="0">
                <a:hlinkClick r:id="rId17"/>
              </a:rPr>
              <a:t> </a:t>
            </a:r>
            <a:r>
              <a:rPr lang="en-IN" sz="1600" dirty="0" err="1">
                <a:hlinkClick r:id="rId17"/>
              </a:rPr>
              <a:t>Mélykúti</a:t>
            </a:r>
            <a:endParaRPr lang="en-IN" sz="1600" dirty="0"/>
          </a:p>
          <a:p>
            <a:pPr marL="0" indent="0" algn="ctr">
              <a:buNone/>
            </a:pPr>
            <a:r>
              <a:rPr lang="en-IN" sz="1600" dirty="0">
                <a:hlinkClick r:id="rId18"/>
              </a:rPr>
              <a:t>Nicolette </a:t>
            </a:r>
            <a:r>
              <a:rPr lang="en-IN" sz="1600" dirty="0" err="1">
                <a:hlinkClick r:id="rId18"/>
              </a:rPr>
              <a:t>Meshkat</a:t>
            </a:r>
            <a:endParaRPr lang="en-IN" sz="1600" dirty="0"/>
          </a:p>
          <a:p>
            <a:pPr marL="0" indent="0" algn="ctr">
              <a:buNone/>
            </a:pPr>
            <a:r>
              <a:rPr lang="en-IN" sz="1600" dirty="0">
                <a:hlinkClick r:id="rId19"/>
              </a:rPr>
              <a:t>Ezra Miller</a:t>
            </a:r>
            <a:endParaRPr lang="en-IN" sz="1600" dirty="0"/>
          </a:p>
          <a:p>
            <a:pPr marL="0" indent="0" algn="ctr">
              <a:buNone/>
            </a:pPr>
            <a:r>
              <a:rPr lang="en-IN" sz="1600" dirty="0">
                <a:hlinkClick r:id="rId20"/>
              </a:rPr>
              <a:t>Maya </a:t>
            </a:r>
            <a:r>
              <a:rPr lang="en-IN" sz="1600" dirty="0" err="1">
                <a:hlinkClick r:id="rId20"/>
              </a:rPr>
              <a:t>Mincheva</a:t>
            </a:r>
            <a:endParaRPr lang="en-IN" sz="1600" dirty="0"/>
          </a:p>
          <a:p>
            <a:pPr marL="0" indent="0" algn="ctr">
              <a:buNone/>
            </a:pPr>
            <a:r>
              <a:rPr lang="en-IN" sz="1600" dirty="0">
                <a:hlinkClick r:id="rId21"/>
              </a:rPr>
              <a:t>Mark Muldoon</a:t>
            </a:r>
            <a:endParaRPr lang="en-IN" sz="1600" dirty="0"/>
          </a:p>
          <a:p>
            <a:pPr marL="0" indent="0" algn="ctr">
              <a:buNone/>
            </a:pPr>
            <a:r>
              <a:rPr lang="en-IN" sz="1600" dirty="0">
                <a:hlinkClick r:id="rId22"/>
              </a:rPr>
              <a:t>Stefan Müller</a:t>
            </a:r>
            <a:endParaRPr lang="en-IN" sz="1600" dirty="0"/>
          </a:p>
          <a:p>
            <a:pPr marL="0" indent="0" algn="ctr">
              <a:buNone/>
            </a:pPr>
            <a:r>
              <a:rPr lang="en-IN" sz="1600" dirty="0" err="1">
                <a:hlinkClick r:id="rId23"/>
              </a:rPr>
              <a:t>Jost</a:t>
            </a:r>
            <a:r>
              <a:rPr lang="en-IN" sz="1600" dirty="0">
                <a:hlinkClick r:id="rId23"/>
              </a:rPr>
              <a:t> </a:t>
            </a:r>
            <a:r>
              <a:rPr lang="en-IN" sz="1600" dirty="0" err="1">
                <a:hlinkClick r:id="rId23"/>
              </a:rPr>
              <a:t>Neigenfind</a:t>
            </a:r>
            <a:endParaRPr lang="en-IN" sz="1600" dirty="0"/>
          </a:p>
          <a:p>
            <a:pPr marL="0" indent="0" algn="ctr">
              <a:buNone/>
            </a:pPr>
            <a:r>
              <a:rPr lang="en-IN" sz="1600" dirty="0">
                <a:hlinkClick r:id="rId24"/>
              </a:rPr>
              <a:t>Zoran </a:t>
            </a:r>
            <a:r>
              <a:rPr lang="en-IN" sz="1600" dirty="0" err="1">
                <a:hlinkClick r:id="rId24"/>
              </a:rPr>
              <a:t>Nikoloski</a:t>
            </a:r>
            <a:endParaRPr lang="en-IN" sz="1600" dirty="0"/>
          </a:p>
          <a:p>
            <a:pPr marL="0" indent="0" algn="ctr">
              <a:buNone/>
            </a:pPr>
            <a:r>
              <a:rPr lang="en-IN" sz="1600" dirty="0">
                <a:hlinkClick r:id="rId25"/>
              </a:rPr>
              <a:t>Irene </a:t>
            </a:r>
            <a:r>
              <a:rPr lang="en-IN" sz="1600" dirty="0" smtClean="0">
                <a:hlinkClick r:id="rId25"/>
              </a:rPr>
              <a:t>Otero-</a:t>
            </a:r>
            <a:r>
              <a:rPr lang="en-IN" sz="1600" dirty="0" err="1" smtClean="0">
                <a:hlinkClick r:id="rId25"/>
              </a:rPr>
              <a:t>Muras</a:t>
            </a:r>
            <a:endParaRPr lang="en-IN" sz="1600" dirty="0"/>
          </a:p>
        </p:txBody>
      </p:sp>
      <p:sp>
        <p:nvSpPr>
          <p:cNvPr id="7" name="Content Placeholder 2"/>
          <p:cNvSpPr>
            <a:spLocks noGrp="1"/>
          </p:cNvSpPr>
          <p:nvPr>
            <p:ph sz="half" idx="4294967295"/>
          </p:nvPr>
        </p:nvSpPr>
        <p:spPr>
          <a:xfrm>
            <a:off x="6838950" y="1989138"/>
            <a:ext cx="2305050" cy="4525962"/>
          </a:xfrm>
        </p:spPr>
        <p:txBody>
          <a:bodyPr anchor="ctr">
            <a:normAutofit/>
          </a:bodyPr>
          <a:lstStyle/>
          <a:p>
            <a:pPr marL="0" indent="0" algn="ctr">
              <a:buNone/>
            </a:pPr>
            <a:r>
              <a:rPr lang="en-IN" sz="1600" dirty="0" err="1" smtClean="0">
                <a:hlinkClick r:id="rId26"/>
              </a:rPr>
              <a:t>Casian</a:t>
            </a:r>
            <a:r>
              <a:rPr lang="en-IN" sz="1600" dirty="0" smtClean="0">
                <a:hlinkClick r:id="rId26"/>
              </a:rPr>
              <a:t> </a:t>
            </a:r>
            <a:r>
              <a:rPr lang="en-IN" sz="1600" dirty="0" err="1" smtClean="0">
                <a:hlinkClick r:id="rId26"/>
              </a:rPr>
              <a:t>Pantea</a:t>
            </a:r>
            <a:endParaRPr lang="en-IN" sz="1600" dirty="0" smtClean="0"/>
          </a:p>
          <a:p>
            <a:pPr marL="0" indent="0" algn="ctr">
              <a:buNone/>
            </a:pPr>
            <a:r>
              <a:rPr lang="en-IN" sz="1600" dirty="0" smtClean="0">
                <a:hlinkClick r:id="rId27"/>
              </a:rPr>
              <a:t>Mercedes Perez Millan</a:t>
            </a:r>
            <a:endParaRPr lang="en-IN" sz="1600" dirty="0" smtClean="0"/>
          </a:p>
          <a:p>
            <a:pPr marL="0" indent="0" algn="ctr">
              <a:buNone/>
            </a:pPr>
            <a:r>
              <a:rPr lang="en-IN" sz="1600" dirty="0" err="1" smtClean="0">
                <a:hlinkClick r:id="rId28"/>
              </a:rPr>
              <a:t>Shodhan</a:t>
            </a:r>
            <a:r>
              <a:rPr lang="en-IN" sz="1600" dirty="0" smtClean="0">
                <a:hlinkClick r:id="rId28"/>
              </a:rPr>
              <a:t> Rao</a:t>
            </a:r>
            <a:endParaRPr lang="en-IN" sz="1600" dirty="0" smtClean="0"/>
          </a:p>
          <a:p>
            <a:pPr marL="0" indent="0" algn="ctr">
              <a:buNone/>
            </a:pPr>
            <a:r>
              <a:rPr lang="en-IN" sz="1600" dirty="0" smtClean="0">
                <a:hlinkClick r:id="rId29"/>
              </a:rPr>
              <a:t>Georg </a:t>
            </a:r>
            <a:r>
              <a:rPr lang="en-IN" sz="1600" dirty="0" err="1" smtClean="0">
                <a:hlinkClick r:id="rId29"/>
              </a:rPr>
              <a:t>Regensburger</a:t>
            </a:r>
            <a:endParaRPr lang="en-IN" sz="1600" dirty="0" smtClean="0"/>
          </a:p>
          <a:p>
            <a:pPr marL="0" indent="0" algn="ctr">
              <a:buNone/>
            </a:pPr>
            <a:r>
              <a:rPr lang="en-IN" sz="1600" dirty="0" smtClean="0">
                <a:hlinkClick r:id="rId30"/>
              </a:rPr>
              <a:t>Alan </a:t>
            </a:r>
            <a:r>
              <a:rPr lang="en-IN" sz="1600" dirty="0" err="1" smtClean="0">
                <a:hlinkClick r:id="rId30"/>
              </a:rPr>
              <a:t>Rendall</a:t>
            </a:r>
            <a:endParaRPr lang="en-IN" sz="1600" dirty="0" smtClean="0"/>
          </a:p>
          <a:p>
            <a:pPr marL="0" indent="0" algn="ctr">
              <a:buNone/>
            </a:pPr>
            <a:r>
              <a:rPr lang="en-IN" sz="1600" dirty="0" smtClean="0">
                <a:hlinkClick r:id="rId31"/>
              </a:rPr>
              <a:t>Anne Shiu</a:t>
            </a:r>
            <a:endParaRPr lang="en-IN" sz="1600" dirty="0" smtClean="0"/>
          </a:p>
          <a:p>
            <a:pPr marL="0" indent="0" algn="ctr">
              <a:buNone/>
            </a:pPr>
            <a:r>
              <a:rPr lang="en-IN" sz="1600" dirty="0" smtClean="0">
                <a:hlinkClick r:id="rId32"/>
              </a:rPr>
              <a:t>David Siegel</a:t>
            </a:r>
            <a:endParaRPr lang="en-IN" sz="1600" dirty="0" smtClean="0"/>
          </a:p>
          <a:p>
            <a:pPr marL="0" indent="0" algn="ctr">
              <a:buNone/>
            </a:pPr>
            <a:r>
              <a:rPr lang="en-IN" sz="1600" dirty="0" smtClean="0">
                <a:hlinkClick r:id="rId33"/>
              </a:rPr>
              <a:t>Guy Shinar</a:t>
            </a:r>
            <a:endParaRPr lang="en-IN" sz="1600" dirty="0" smtClean="0"/>
          </a:p>
          <a:p>
            <a:pPr marL="0" indent="0" algn="ctr">
              <a:buNone/>
            </a:pPr>
            <a:r>
              <a:rPr lang="en-IN" sz="1600" dirty="0" smtClean="0">
                <a:hlinkClick r:id="rId34"/>
              </a:rPr>
              <a:t>Eduardo Sontag</a:t>
            </a:r>
            <a:endParaRPr lang="en-IN" sz="1600" dirty="0" smtClean="0"/>
          </a:p>
          <a:p>
            <a:pPr marL="0" indent="0" algn="ctr">
              <a:buNone/>
            </a:pPr>
            <a:r>
              <a:rPr lang="en-IN" sz="1600" dirty="0" smtClean="0">
                <a:hlinkClick r:id="rId35"/>
              </a:rPr>
              <a:t>Gabor </a:t>
            </a:r>
            <a:r>
              <a:rPr lang="en-IN" sz="1600" dirty="0" err="1" smtClean="0">
                <a:hlinkClick r:id="rId35"/>
              </a:rPr>
              <a:t>Szederkenyi</a:t>
            </a:r>
            <a:endParaRPr lang="en-IN" sz="1600" dirty="0" smtClean="0"/>
          </a:p>
          <a:p>
            <a:pPr marL="0" indent="0" algn="ctr">
              <a:buNone/>
            </a:pPr>
            <a:r>
              <a:rPr lang="en-IN" sz="1600" dirty="0" smtClean="0">
                <a:hlinkClick r:id="rId36"/>
              </a:rPr>
              <a:t>Janos </a:t>
            </a:r>
            <a:r>
              <a:rPr lang="en-IN" sz="1600" dirty="0" err="1" smtClean="0">
                <a:hlinkClick r:id="rId36"/>
              </a:rPr>
              <a:t>Toth</a:t>
            </a:r>
            <a:endParaRPr lang="en-IN" sz="1600" dirty="0" smtClean="0"/>
          </a:p>
          <a:p>
            <a:pPr marL="0" indent="0" algn="ctr">
              <a:buNone/>
            </a:pPr>
            <a:r>
              <a:rPr lang="en-IN" sz="1600" dirty="0" smtClean="0">
                <a:hlinkClick r:id="rId37"/>
              </a:rPr>
              <a:t>Carsten </a:t>
            </a:r>
            <a:r>
              <a:rPr lang="en-IN" sz="1600" dirty="0" err="1" smtClean="0">
                <a:hlinkClick r:id="rId37"/>
              </a:rPr>
              <a:t>Wiuf</a:t>
            </a:r>
            <a:endParaRPr lang="en-IN" sz="1600" dirty="0" smtClean="0"/>
          </a:p>
          <a:p>
            <a:pPr marL="0" indent="0" algn="ctr">
              <a:buNone/>
            </a:pPr>
            <a:r>
              <a:rPr lang="en-IN" sz="1600" dirty="0" err="1" smtClean="0">
                <a:hlinkClick r:id="rId38"/>
              </a:rPr>
              <a:t>Pencho</a:t>
            </a:r>
            <a:r>
              <a:rPr lang="en-IN" sz="1600" dirty="0" smtClean="0">
                <a:hlinkClick r:id="rId38"/>
              </a:rPr>
              <a:t> </a:t>
            </a:r>
            <a:r>
              <a:rPr lang="en-IN" sz="1600" dirty="0" err="1" smtClean="0">
                <a:hlinkClick r:id="rId38"/>
              </a:rPr>
              <a:t>Yordanov</a:t>
            </a:r>
            <a:endParaRPr lang="en-IN" sz="1600" dirty="0" smtClean="0"/>
          </a:p>
          <a:p>
            <a:pPr marL="0" indent="0" algn="ctr">
              <a:buNone/>
            </a:pPr>
            <a:endParaRPr lang="en-IN" sz="1600" dirty="0"/>
          </a:p>
        </p:txBody>
      </p:sp>
      <p:sp>
        <p:nvSpPr>
          <p:cNvPr id="5" name="Content Placeholder 2"/>
          <p:cNvSpPr txBox="1">
            <a:spLocks/>
          </p:cNvSpPr>
          <p:nvPr/>
        </p:nvSpPr>
        <p:spPr>
          <a:xfrm>
            <a:off x="395536" y="1855365"/>
            <a:ext cx="2520280" cy="4525963"/>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sz="1600" dirty="0" smtClean="0">
                <a:hlinkClick r:id="rId39"/>
              </a:rPr>
              <a:t>Muhammad Ali Al-</a:t>
            </a:r>
            <a:r>
              <a:rPr lang="en-IN" sz="1600" dirty="0" err="1" smtClean="0">
                <a:hlinkClick r:id="rId39"/>
              </a:rPr>
              <a:t>Radhawi</a:t>
            </a:r>
            <a:endParaRPr lang="en-IN" sz="1600" dirty="0" smtClean="0"/>
          </a:p>
          <a:p>
            <a:pPr marL="0" indent="0" algn="ctr">
              <a:buNone/>
            </a:pPr>
            <a:r>
              <a:rPr lang="en-IN" sz="1600" dirty="0" smtClean="0">
                <a:hlinkClick r:id="rId40"/>
              </a:rPr>
              <a:t>Zahra </a:t>
            </a:r>
            <a:r>
              <a:rPr lang="en-IN" sz="1600" dirty="0" err="1" smtClean="0">
                <a:hlinkClick r:id="rId40"/>
              </a:rPr>
              <a:t>Aminzare</a:t>
            </a:r>
            <a:endParaRPr lang="en-IN" sz="1600" dirty="0" smtClean="0"/>
          </a:p>
          <a:p>
            <a:pPr marL="0" indent="0" algn="ctr">
              <a:buNone/>
            </a:pPr>
            <a:r>
              <a:rPr lang="en-IN" sz="1600" dirty="0" smtClean="0">
                <a:hlinkClick r:id="rId41"/>
              </a:rPr>
              <a:t>David Anderson</a:t>
            </a:r>
            <a:endParaRPr lang="en-IN" sz="1600" dirty="0" smtClean="0"/>
          </a:p>
          <a:p>
            <a:pPr marL="0" indent="0" algn="ctr">
              <a:buNone/>
            </a:pPr>
            <a:r>
              <a:rPr lang="en-IN" sz="1600" dirty="0" smtClean="0">
                <a:hlinkClick r:id="rId42"/>
              </a:rPr>
              <a:t>David </a:t>
            </a:r>
            <a:r>
              <a:rPr lang="en-IN" sz="1600" dirty="0" err="1" smtClean="0">
                <a:hlinkClick r:id="rId42"/>
              </a:rPr>
              <a:t>Angeli</a:t>
            </a:r>
            <a:endParaRPr lang="en-IN" sz="1600" dirty="0" smtClean="0"/>
          </a:p>
          <a:p>
            <a:pPr marL="0" indent="0" algn="ctr">
              <a:buNone/>
            </a:pPr>
            <a:r>
              <a:rPr lang="en-IN" sz="1600" dirty="0" smtClean="0">
                <a:hlinkClick r:id="rId43"/>
              </a:rPr>
              <a:t>Murad </a:t>
            </a:r>
            <a:r>
              <a:rPr lang="en-IN" sz="1600" dirty="0" err="1" smtClean="0">
                <a:hlinkClick r:id="rId43"/>
              </a:rPr>
              <a:t>Banaji</a:t>
            </a:r>
            <a:endParaRPr lang="en-IN" sz="1600" dirty="0" smtClean="0"/>
          </a:p>
          <a:p>
            <a:pPr marL="0" indent="0" algn="ctr">
              <a:buNone/>
            </a:pPr>
            <a:r>
              <a:rPr lang="en-IN" sz="1600" dirty="0" smtClean="0">
                <a:hlinkClick r:id="rId44"/>
              </a:rPr>
              <a:t>Julio </a:t>
            </a:r>
            <a:r>
              <a:rPr lang="en-IN" sz="1600" dirty="0" err="1" smtClean="0">
                <a:hlinkClick r:id="rId44"/>
              </a:rPr>
              <a:t>Banga</a:t>
            </a:r>
            <a:endParaRPr lang="en-IN" sz="1600" dirty="0" smtClean="0"/>
          </a:p>
          <a:p>
            <a:pPr marL="0" indent="0" algn="ctr">
              <a:buNone/>
            </a:pPr>
            <a:r>
              <a:rPr lang="en-IN" sz="1600" dirty="0" err="1" smtClean="0">
                <a:hlinkClick r:id="rId45"/>
              </a:rPr>
              <a:t>Balázs</a:t>
            </a:r>
            <a:r>
              <a:rPr lang="en-IN" sz="1600" dirty="0" smtClean="0">
                <a:hlinkClick r:id="rId45"/>
              </a:rPr>
              <a:t> </a:t>
            </a:r>
            <a:r>
              <a:rPr lang="en-IN" sz="1600" dirty="0" err="1" smtClean="0">
                <a:hlinkClick r:id="rId45"/>
              </a:rPr>
              <a:t>Boros</a:t>
            </a:r>
            <a:endParaRPr lang="en-IN" sz="1600" dirty="0" smtClean="0"/>
          </a:p>
          <a:p>
            <a:pPr marL="0" indent="0" algn="ctr">
              <a:buNone/>
            </a:pPr>
            <a:r>
              <a:rPr lang="en-IN" sz="1600" dirty="0" smtClean="0">
                <a:hlinkClick r:id="rId46"/>
              </a:rPr>
              <a:t>Daniele </a:t>
            </a:r>
            <a:r>
              <a:rPr lang="en-IN" sz="1600" dirty="0" err="1" smtClean="0">
                <a:hlinkClick r:id="rId46"/>
              </a:rPr>
              <a:t>Cappelletti</a:t>
            </a:r>
            <a:endParaRPr lang="en-IN" sz="1600" dirty="0" smtClean="0"/>
          </a:p>
          <a:p>
            <a:pPr marL="0" indent="0" algn="ctr">
              <a:buNone/>
            </a:pPr>
            <a:r>
              <a:rPr lang="en-IN" sz="1600" dirty="0" smtClean="0">
                <a:hlinkClick r:id="rId47"/>
              </a:rPr>
              <a:t>Gheorghe </a:t>
            </a:r>
            <a:r>
              <a:rPr lang="en-IN" sz="1600" dirty="0" err="1" smtClean="0">
                <a:hlinkClick r:id="rId47"/>
              </a:rPr>
              <a:t>Craciun</a:t>
            </a:r>
            <a:endParaRPr lang="en-IN" sz="1600" dirty="0" smtClean="0"/>
          </a:p>
          <a:p>
            <a:pPr marL="0" indent="0" algn="ctr">
              <a:buNone/>
            </a:pPr>
            <a:r>
              <a:rPr lang="en-IN" sz="1600" dirty="0" smtClean="0">
                <a:hlinkClick r:id="rId48"/>
              </a:rPr>
              <a:t>Carsten </a:t>
            </a:r>
            <a:r>
              <a:rPr lang="en-IN" sz="1600" dirty="0" err="1" smtClean="0">
                <a:hlinkClick r:id="rId48"/>
              </a:rPr>
              <a:t>Conradi</a:t>
            </a:r>
            <a:endParaRPr lang="en-IN" sz="1600" dirty="0" smtClean="0"/>
          </a:p>
          <a:p>
            <a:pPr marL="0" indent="0" algn="ctr">
              <a:buNone/>
            </a:pPr>
            <a:r>
              <a:rPr lang="en-IN" sz="1600" dirty="0" smtClean="0">
                <a:hlinkClick r:id="rId49"/>
              </a:rPr>
              <a:t>Patrick De </a:t>
            </a:r>
            <a:r>
              <a:rPr lang="en-IN" sz="1600" dirty="0" err="1" smtClean="0">
                <a:hlinkClick r:id="rId49"/>
              </a:rPr>
              <a:t>Leenheer</a:t>
            </a:r>
            <a:endParaRPr lang="en-IN" sz="1600" dirty="0" smtClean="0"/>
          </a:p>
          <a:p>
            <a:pPr marL="0" indent="0" algn="ctr">
              <a:buNone/>
            </a:pPr>
            <a:r>
              <a:rPr lang="en-IN" sz="1600" dirty="0" smtClean="0">
                <a:hlinkClick r:id="rId50"/>
              </a:rPr>
              <a:t>Alicia </a:t>
            </a:r>
            <a:r>
              <a:rPr lang="en-IN" sz="1600" dirty="0" err="1" smtClean="0">
                <a:hlinkClick r:id="rId50"/>
              </a:rPr>
              <a:t>Dickenstein</a:t>
            </a:r>
            <a:endParaRPr lang="en-IN" sz="1600" dirty="0" smtClean="0"/>
          </a:p>
          <a:p>
            <a:pPr marL="0" indent="0" algn="ctr">
              <a:buNone/>
            </a:pPr>
            <a:r>
              <a:rPr lang="en-IN" sz="1600" dirty="0" err="1" smtClean="0">
                <a:solidFill>
                  <a:srgbClr val="FF0000"/>
                </a:solidFill>
                <a:hlinkClick r:id="rId51"/>
              </a:rPr>
              <a:t>Mirela</a:t>
            </a:r>
            <a:r>
              <a:rPr lang="en-IN" sz="1600" dirty="0" smtClean="0">
                <a:solidFill>
                  <a:srgbClr val="FF0000"/>
                </a:solidFill>
                <a:hlinkClick r:id="rId51"/>
              </a:rPr>
              <a:t> </a:t>
            </a:r>
            <a:r>
              <a:rPr lang="en-IN" sz="1600" dirty="0" err="1" smtClean="0">
                <a:solidFill>
                  <a:srgbClr val="FF0000"/>
                </a:solidFill>
                <a:hlinkClick r:id="rId51"/>
              </a:rPr>
              <a:t>Domijan</a:t>
            </a:r>
            <a:endParaRPr lang="en-IN" sz="1600" dirty="0">
              <a:solidFill>
                <a:srgbClr val="FF0000"/>
              </a:solidFill>
            </a:endParaRPr>
          </a:p>
        </p:txBody>
      </p:sp>
      <p:pic>
        <p:nvPicPr>
          <p:cNvPr id="4" name="Picture 3"/>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395536" y="3573016"/>
            <a:ext cx="2217440" cy="1493307"/>
          </a:xfrm>
          <a:prstGeom prst="rect">
            <a:avLst/>
          </a:prstGeom>
        </p:spPr>
      </p:pic>
      <p:pic>
        <p:nvPicPr>
          <p:cNvPr id="1026" name="Picture 2" descr="C:\Users\Manoj Gopalkrishnan\Downloads\Jeremy Gunawardena 2014.jp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915816" y="1956494"/>
            <a:ext cx="1512168" cy="16633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noj Gopalkrishnan\Downloads\ezra-sm.jp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4860032" y="4653136"/>
            <a:ext cx="1574793" cy="12513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noj Gopalkrishnan\Downloads\sontag.JPG"/>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7128792" y="2153806"/>
            <a:ext cx="1691680" cy="12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24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2" end="2"/>
                                            </p:txEl>
                                          </p:spTgt>
                                        </p:tgtEl>
                                        <p:attrNameLst>
                                          <p:attrName>style.color</p:attrName>
                                        </p:attrNameLst>
                                      </p:cBhvr>
                                      <p:to>
                                        <a:schemeClr val="accent2"/>
                                      </p:to>
                                    </p:animClr>
                                    <p:animClr clrSpc="rgb" dir="cw">
                                      <p:cBhvr>
                                        <p:cTn id="7" dur="500" fill="hold"/>
                                        <p:tgtEl>
                                          <p:spTgt spid="5">
                                            <p:txEl>
                                              <p:pRg st="2" end="2"/>
                                            </p:txEl>
                                          </p:spTgt>
                                        </p:tgtEl>
                                        <p:attrNameLst>
                                          <p:attrName>fillcolor</p:attrName>
                                        </p:attrNameLst>
                                      </p:cBhvr>
                                      <p:to>
                                        <a:schemeClr val="accent2"/>
                                      </p:to>
                                    </p:animClr>
                                    <p:set>
                                      <p:cBhvr>
                                        <p:cTn id="8" dur="500" fill="hold"/>
                                        <p:tgtEl>
                                          <p:spTgt spid="5">
                                            <p:txEl>
                                              <p:pRg st="2" end="2"/>
                                            </p:txEl>
                                          </p:spTgt>
                                        </p:tgtEl>
                                        <p:attrNameLst>
                                          <p:attrName>fill.type</p:attrName>
                                        </p:attrNameLst>
                                      </p:cBhvr>
                                      <p:to>
                                        <p:strVal val="solid"/>
                                      </p:to>
                                    </p:set>
                                    <p:set>
                                      <p:cBhvr>
                                        <p:cTn id="9" dur="500" fill="hold"/>
                                        <p:tgtEl>
                                          <p:spTgt spid="5">
                                            <p:txEl>
                                              <p:pRg st="2" end="2"/>
                                            </p:txEl>
                                          </p:spTgt>
                                        </p:tgtEl>
                                        <p:attrNameLst>
                                          <p:attrName>fill.on</p:attrName>
                                        </p:attrNameLst>
                                      </p:cBhvr>
                                      <p:to>
                                        <p:strVal val="true"/>
                                      </p:to>
                                    </p:se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9" presetClass="emph" presetSubtype="0" fill="hold" nodeType="clickEffect">
                                  <p:stCondLst>
                                    <p:cond delay="0"/>
                                  </p:stCondLst>
                                  <p:childTnLst>
                                    <p:animClr clrSpc="rgb" dir="cw">
                                      <p:cBhvr override="childStyle">
                                        <p:cTn id="15" dur="500" fill="hold"/>
                                        <p:tgtEl>
                                          <p:spTgt spid="3">
                                            <p:txEl>
                                              <p:pRg st="8" end="8"/>
                                            </p:txEl>
                                          </p:spTgt>
                                        </p:tgtEl>
                                        <p:attrNameLst>
                                          <p:attrName>style.color</p:attrName>
                                        </p:attrNameLst>
                                      </p:cBhvr>
                                      <p:to>
                                        <a:schemeClr val="accent2"/>
                                      </p:to>
                                    </p:animClr>
                                    <p:animClr clrSpc="rgb" dir="cw">
                                      <p:cBhvr>
                                        <p:cTn id="16" dur="500" fill="hold"/>
                                        <p:tgtEl>
                                          <p:spTgt spid="3">
                                            <p:txEl>
                                              <p:pRg st="8" end="8"/>
                                            </p:txEl>
                                          </p:spTgt>
                                        </p:tgtEl>
                                        <p:attrNameLst>
                                          <p:attrName>fillcolor</p:attrName>
                                        </p:attrNameLst>
                                      </p:cBhvr>
                                      <p:to>
                                        <a:schemeClr val="accent2"/>
                                      </p:to>
                                    </p:animClr>
                                    <p:set>
                                      <p:cBhvr>
                                        <p:cTn id="17" dur="500" fill="hold"/>
                                        <p:tgtEl>
                                          <p:spTgt spid="3">
                                            <p:txEl>
                                              <p:pRg st="8" end="8"/>
                                            </p:txEl>
                                          </p:spTgt>
                                        </p:tgtEl>
                                        <p:attrNameLst>
                                          <p:attrName>fill.type</p:attrName>
                                        </p:attrNameLst>
                                      </p:cBhvr>
                                      <p:to>
                                        <p:strVal val="solid"/>
                                      </p:to>
                                    </p:set>
                                    <p:set>
                                      <p:cBhvr>
                                        <p:cTn id="18" dur="500" fill="hold"/>
                                        <p:tgtEl>
                                          <p:spTgt spid="3">
                                            <p:txEl>
                                              <p:pRg st="8" end="8"/>
                                            </p:txEl>
                                          </p:spTgt>
                                        </p:tgtEl>
                                        <p:attrNameLst>
                                          <p:attrName>fill.on</p:attrName>
                                        </p:attrNameLst>
                                      </p:cBhvr>
                                      <p:to>
                                        <p:strVal val="tru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9" presetClass="emph" presetSubtype="0" fill="hold" nodeType="clickEffect">
                                  <p:stCondLst>
                                    <p:cond delay="0"/>
                                  </p:stCondLst>
                                  <p:childTnLst>
                                    <p:animClr clrSpc="rgb" dir="cw">
                                      <p:cBhvr override="childStyle">
                                        <p:cTn id="24" dur="500" fill="hold"/>
                                        <p:tgtEl>
                                          <p:spTgt spid="6">
                                            <p:txEl>
                                              <p:pRg st="5" end="5"/>
                                            </p:txEl>
                                          </p:spTgt>
                                        </p:tgtEl>
                                        <p:attrNameLst>
                                          <p:attrName>style.color</p:attrName>
                                        </p:attrNameLst>
                                      </p:cBhvr>
                                      <p:to>
                                        <a:schemeClr val="accent2"/>
                                      </p:to>
                                    </p:animClr>
                                    <p:animClr clrSpc="rgb" dir="cw">
                                      <p:cBhvr>
                                        <p:cTn id="25" dur="500" fill="hold"/>
                                        <p:tgtEl>
                                          <p:spTgt spid="6">
                                            <p:txEl>
                                              <p:pRg st="5" end="5"/>
                                            </p:txEl>
                                          </p:spTgt>
                                        </p:tgtEl>
                                        <p:attrNameLst>
                                          <p:attrName>fillcolor</p:attrName>
                                        </p:attrNameLst>
                                      </p:cBhvr>
                                      <p:to>
                                        <a:schemeClr val="accent2"/>
                                      </p:to>
                                    </p:animClr>
                                    <p:set>
                                      <p:cBhvr>
                                        <p:cTn id="26" dur="500" fill="hold"/>
                                        <p:tgtEl>
                                          <p:spTgt spid="6">
                                            <p:txEl>
                                              <p:pRg st="5" end="5"/>
                                            </p:txEl>
                                          </p:spTgt>
                                        </p:tgtEl>
                                        <p:attrNameLst>
                                          <p:attrName>fill.type</p:attrName>
                                        </p:attrNameLst>
                                      </p:cBhvr>
                                      <p:to>
                                        <p:strVal val="solid"/>
                                      </p:to>
                                    </p:set>
                                    <p:set>
                                      <p:cBhvr>
                                        <p:cTn id="27" dur="500" fill="hold"/>
                                        <p:tgtEl>
                                          <p:spTgt spid="6">
                                            <p:txEl>
                                              <p:pRg st="5" end="5"/>
                                            </p:txEl>
                                          </p:spTgt>
                                        </p:tgtEl>
                                        <p:attrNameLst>
                                          <p:attrName>fill.on</p:attrName>
                                        </p:attrNameLst>
                                      </p:cBhvr>
                                      <p:to>
                                        <p:strVal val="true"/>
                                      </p:to>
                                    </p:set>
                                  </p:childTnLst>
                                </p:cTn>
                              </p:par>
                              <p:par>
                                <p:cTn id="28" presetID="1" presetClass="entr" presetSubtype="0"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9" presetClass="emph" presetSubtype="0" fill="hold" nodeType="clickEffect">
                                  <p:stCondLst>
                                    <p:cond delay="0"/>
                                  </p:stCondLst>
                                  <p:childTnLst>
                                    <p:animClr clrSpc="rgb" dir="cw">
                                      <p:cBhvr override="childStyle">
                                        <p:cTn id="33" dur="500" fill="hold"/>
                                        <p:tgtEl>
                                          <p:spTgt spid="7">
                                            <p:txEl>
                                              <p:pRg st="8" end="8"/>
                                            </p:txEl>
                                          </p:spTgt>
                                        </p:tgtEl>
                                        <p:attrNameLst>
                                          <p:attrName>style.color</p:attrName>
                                        </p:attrNameLst>
                                      </p:cBhvr>
                                      <p:to>
                                        <a:schemeClr val="accent2"/>
                                      </p:to>
                                    </p:animClr>
                                    <p:animClr clrSpc="rgb" dir="cw">
                                      <p:cBhvr>
                                        <p:cTn id="34" dur="500" fill="hold"/>
                                        <p:tgtEl>
                                          <p:spTgt spid="7">
                                            <p:txEl>
                                              <p:pRg st="8" end="8"/>
                                            </p:txEl>
                                          </p:spTgt>
                                        </p:tgtEl>
                                        <p:attrNameLst>
                                          <p:attrName>fillcolor</p:attrName>
                                        </p:attrNameLst>
                                      </p:cBhvr>
                                      <p:to>
                                        <a:schemeClr val="accent2"/>
                                      </p:to>
                                    </p:animClr>
                                    <p:set>
                                      <p:cBhvr>
                                        <p:cTn id="35" dur="500" fill="hold"/>
                                        <p:tgtEl>
                                          <p:spTgt spid="7">
                                            <p:txEl>
                                              <p:pRg st="8" end="8"/>
                                            </p:txEl>
                                          </p:spTgt>
                                        </p:tgtEl>
                                        <p:attrNameLst>
                                          <p:attrName>fill.type</p:attrName>
                                        </p:attrNameLst>
                                      </p:cBhvr>
                                      <p:to>
                                        <p:strVal val="solid"/>
                                      </p:to>
                                    </p:set>
                                    <p:set>
                                      <p:cBhvr>
                                        <p:cTn id="36" dur="500" fill="hold"/>
                                        <p:tgtEl>
                                          <p:spTgt spid="7">
                                            <p:txEl>
                                              <p:pRg st="8" end="8"/>
                                            </p:txEl>
                                          </p:spTgt>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Outline</a:t>
            </a:r>
            <a:endParaRPr lang="en-IN" dirty="0"/>
          </a:p>
        </p:txBody>
      </p:sp>
      <p:sp>
        <p:nvSpPr>
          <p:cNvPr id="6" name="Content Placeholder 5"/>
          <p:cNvSpPr>
            <a:spLocks noGrp="1"/>
          </p:cNvSpPr>
          <p:nvPr>
            <p:ph idx="1"/>
          </p:nvPr>
        </p:nvSpPr>
        <p:spPr/>
        <p:txBody>
          <a:bodyPr>
            <a:normAutofit fontScale="92500"/>
          </a:bodyPr>
          <a:lstStyle/>
          <a:p>
            <a:r>
              <a:rPr lang="en-IN" dirty="0" smtClean="0"/>
              <a:t>Reaction Networks = Markov Chains</a:t>
            </a:r>
            <a:r>
              <a:rPr lang="en-IN" b="1" dirty="0" smtClean="0"/>
              <a:t>++</a:t>
            </a:r>
          </a:p>
          <a:p>
            <a:r>
              <a:rPr lang="en-IN" dirty="0" smtClean="0"/>
              <a:t>ODE modeling: Mass-action kinetics</a:t>
            </a:r>
          </a:p>
          <a:p>
            <a:pPr lvl="1"/>
            <a:r>
              <a:rPr lang="en-IN" dirty="0" smtClean="0"/>
              <a:t>Lyapunov function</a:t>
            </a:r>
          </a:p>
          <a:p>
            <a:r>
              <a:rPr lang="en-IN" dirty="0" smtClean="0"/>
              <a:t>Stochastic modeling: Chemical master equation</a:t>
            </a:r>
          </a:p>
          <a:p>
            <a:pPr lvl="1"/>
            <a:r>
              <a:rPr lang="en-IN" dirty="0" smtClean="0"/>
              <a:t>Relative entropy, stationary distributions</a:t>
            </a:r>
          </a:p>
          <a:p>
            <a:r>
              <a:rPr lang="en-IN" dirty="0"/>
              <a:t>Story 1: </a:t>
            </a:r>
            <a:r>
              <a:rPr lang="en-IN" dirty="0" smtClean="0"/>
              <a:t>Ergodic theorem for </a:t>
            </a:r>
            <a:r>
              <a:rPr lang="en-IN" dirty="0" smtClean="0"/>
              <a:t>reaction networks</a:t>
            </a:r>
            <a:endParaRPr lang="en-IN" dirty="0"/>
          </a:p>
          <a:p>
            <a:r>
              <a:rPr lang="en-IN" dirty="0" smtClean="0"/>
              <a:t>Story 2: Lyapunov function from relative entropy</a:t>
            </a:r>
          </a:p>
          <a:p>
            <a:r>
              <a:rPr lang="en-IN" dirty="0" smtClean="0"/>
              <a:t>Story 3: Using reaction networks to do statistical estimation.</a:t>
            </a:r>
          </a:p>
          <a:p>
            <a:endParaRPr lang="en-IN" dirty="0"/>
          </a:p>
        </p:txBody>
      </p:sp>
    </p:spTree>
    <p:extLst>
      <p:ext uri="{BB962C8B-B14F-4D97-AF65-F5344CB8AC3E}">
        <p14:creationId xmlns:p14="http://schemas.microsoft.com/office/powerpoint/2010/main" val="265165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parajita" panose="020B0604020202020204" pitchFamily="34" charset="0"/>
                <a:cs typeface="Aparajita" panose="020B0604020202020204" pitchFamily="34" charset="0"/>
              </a:rPr>
              <a:t>Definition: Reaction Network</a:t>
            </a:r>
            <a:endParaRPr lang="en-IN"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xfrm>
            <a:off x="457200" y="1351309"/>
            <a:ext cx="8229600" cy="4525963"/>
          </a:xfrm>
        </p:spPr>
        <p:txBody>
          <a:bodyPr/>
          <a:lstStyle/>
          <a:p>
            <a:r>
              <a:rPr lang="en-IN" dirty="0" smtClean="0">
                <a:latin typeface="Aparajita" panose="020B0604020202020204" pitchFamily="34" charset="0"/>
                <a:cs typeface="Aparajita" panose="020B0604020202020204" pitchFamily="34" charset="0"/>
              </a:rPr>
              <a:t>Fix a finite set S of </a:t>
            </a:r>
            <a:r>
              <a:rPr lang="en-IN" b="1" dirty="0" smtClean="0">
                <a:latin typeface="Aparajita" panose="020B0604020202020204" pitchFamily="34" charset="0"/>
                <a:cs typeface="Aparajita" panose="020B0604020202020204" pitchFamily="34" charset="0"/>
              </a:rPr>
              <a:t>species</a:t>
            </a:r>
          </a:p>
          <a:p>
            <a:r>
              <a:rPr lang="en-IN" b="1" dirty="0" smtClean="0">
                <a:latin typeface="Aparajita" panose="020B0604020202020204" pitchFamily="34" charset="0"/>
                <a:cs typeface="Aparajita" panose="020B0604020202020204" pitchFamily="34" charset="0"/>
              </a:rPr>
              <a:t>Reaction Network:</a:t>
            </a:r>
            <a:r>
              <a:rPr lang="en-IN" dirty="0" smtClean="0">
                <a:latin typeface="Aparajita" panose="020B0604020202020204" pitchFamily="34" charset="0"/>
                <a:cs typeface="Aparajita" panose="020B0604020202020204" pitchFamily="34" charset="0"/>
              </a:rPr>
              <a:t> Graph (</a:t>
            </a:r>
            <a:r>
              <a:rPr lang="en-IN" i="1" dirty="0" smtClean="0">
                <a:latin typeface="Aparajita" panose="020B0604020202020204" pitchFamily="34" charset="0"/>
                <a:cs typeface="Aparajita" panose="020B0604020202020204" pitchFamily="34" charset="0"/>
              </a:rPr>
              <a:t>C,R</a:t>
            </a:r>
            <a:r>
              <a:rPr lang="en-IN" dirty="0" smtClean="0">
                <a:latin typeface="Aparajita" panose="020B0604020202020204" pitchFamily="34" charset="0"/>
                <a:cs typeface="Aparajita" panose="020B0604020202020204" pitchFamily="34" charset="0"/>
              </a:rPr>
              <a:t>) with vertices in       .</a:t>
            </a:r>
          </a:p>
          <a:p>
            <a:pPr lvl="1"/>
            <a:r>
              <a:rPr lang="en-IN" i="1" dirty="0" smtClean="0">
                <a:latin typeface="Aparajita" panose="020B0604020202020204" pitchFamily="34" charset="0"/>
                <a:cs typeface="Aparajita" panose="020B0604020202020204" pitchFamily="34" charset="0"/>
              </a:rPr>
              <a:t>C</a:t>
            </a:r>
            <a:r>
              <a:rPr lang="en-IN" dirty="0" smtClean="0">
                <a:latin typeface="Aparajita" panose="020B0604020202020204" pitchFamily="34" charset="0"/>
                <a:cs typeface="Aparajita" panose="020B0604020202020204" pitchFamily="34" charset="0"/>
              </a:rPr>
              <a:t>: </a:t>
            </a:r>
            <a:r>
              <a:rPr lang="en-IN" dirty="0">
                <a:latin typeface="Aparajita" panose="020B0604020202020204" pitchFamily="34" charset="0"/>
                <a:cs typeface="Aparajita" panose="020B0604020202020204" pitchFamily="34" charset="0"/>
              </a:rPr>
              <a:t> </a:t>
            </a:r>
            <a:r>
              <a:rPr lang="en-IN" b="1" dirty="0" smtClean="0">
                <a:latin typeface="Aparajita" panose="020B0604020202020204" pitchFamily="34" charset="0"/>
                <a:cs typeface="Aparajita" panose="020B0604020202020204" pitchFamily="34" charset="0"/>
              </a:rPr>
              <a:t>Complexes</a:t>
            </a:r>
          </a:p>
          <a:p>
            <a:pPr lvl="1"/>
            <a:r>
              <a:rPr lang="en-IN" i="1" dirty="0" smtClean="0">
                <a:latin typeface="Aparajita" panose="020B0604020202020204" pitchFamily="34" charset="0"/>
                <a:cs typeface="Aparajita" panose="020B0604020202020204" pitchFamily="34" charset="0"/>
              </a:rPr>
              <a:t>R</a:t>
            </a:r>
            <a:r>
              <a:rPr lang="en-IN" dirty="0" smtClean="0">
                <a:latin typeface="Aparajita" panose="020B0604020202020204" pitchFamily="34" charset="0"/>
                <a:cs typeface="Aparajita" panose="020B0604020202020204" pitchFamily="34" charset="0"/>
              </a:rPr>
              <a:t>: </a:t>
            </a:r>
            <a:r>
              <a:rPr lang="en-IN" b="1" dirty="0" smtClean="0">
                <a:latin typeface="Aparajita" panose="020B0604020202020204" pitchFamily="34" charset="0"/>
                <a:cs typeface="Aparajita" panose="020B0604020202020204" pitchFamily="34" charset="0"/>
              </a:rPr>
              <a:t>Reactions</a:t>
            </a:r>
          </a:p>
          <a:p>
            <a:r>
              <a:rPr lang="en-IN" dirty="0" smtClean="0">
                <a:latin typeface="Aparajita" panose="020B0604020202020204" pitchFamily="34" charset="0"/>
                <a:cs typeface="Aparajita" panose="020B0604020202020204" pitchFamily="34" charset="0"/>
              </a:rPr>
              <a:t>More generally allow</a:t>
            </a:r>
          </a:p>
          <a:p>
            <a:r>
              <a:rPr lang="en-IN" dirty="0" smtClean="0">
                <a:latin typeface="Aparajita" panose="020B0604020202020204" pitchFamily="34" charset="0"/>
                <a:cs typeface="Aparajita" panose="020B0604020202020204" pitchFamily="34" charset="0"/>
              </a:rPr>
              <a:t>Example: </a:t>
            </a:r>
            <a:r>
              <a:rPr lang="en-IN" dirty="0" err="1" smtClean="0">
                <a:latin typeface="Aparajita" panose="020B0604020202020204" pitchFamily="34" charset="0"/>
                <a:cs typeface="Aparajita" panose="020B0604020202020204" pitchFamily="34" charset="0"/>
              </a:rPr>
              <a:t>Lotka-Volterra</a:t>
            </a:r>
            <a:r>
              <a:rPr lang="en-IN" dirty="0" smtClean="0">
                <a:latin typeface="Aparajita" panose="020B0604020202020204" pitchFamily="34" charset="0"/>
                <a:cs typeface="Aparajita" panose="020B0604020202020204" pitchFamily="34" charset="0"/>
              </a:rPr>
              <a:t> system</a:t>
            </a:r>
            <a:endParaRPr lang="en-IN" dirty="0">
              <a:latin typeface="Aparajita" panose="020B0604020202020204" pitchFamily="34" charset="0"/>
              <a:cs typeface="Aparajita" panose="020B0604020202020204" pitchFamily="34" charset="0"/>
            </a:endParaRP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7452320" y="2060848"/>
            <a:ext cx="432048" cy="334799"/>
          </a:xfrm>
          <a:prstGeom prst="rect">
            <a:avLst/>
          </a:prstGeom>
        </p:spPr>
      </p:pic>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540001" y="5127464"/>
            <a:ext cx="1332585" cy="749808"/>
          </a:xfrm>
          <a:prstGeom prst="rect">
            <a:avLst/>
          </a:prstGeom>
        </p:spPr>
      </p:pic>
      <p:grpSp>
        <p:nvGrpSpPr>
          <p:cNvPr id="10" name="Group 9"/>
          <p:cNvGrpSpPr/>
          <p:nvPr/>
        </p:nvGrpSpPr>
        <p:grpSpPr>
          <a:xfrm>
            <a:off x="5292080" y="4509120"/>
            <a:ext cx="2839726" cy="2304256"/>
            <a:chOff x="5292080" y="4509120"/>
            <a:chExt cx="2839726" cy="2304256"/>
          </a:xfrm>
        </p:grpSpPr>
        <p:grpSp>
          <p:nvGrpSpPr>
            <p:cNvPr id="5" name="Group 4"/>
            <p:cNvGrpSpPr/>
            <p:nvPr/>
          </p:nvGrpSpPr>
          <p:grpSpPr>
            <a:xfrm>
              <a:off x="5292080" y="4581128"/>
              <a:ext cx="2839726" cy="2232248"/>
              <a:chOff x="5292080" y="3861048"/>
              <a:chExt cx="2839726" cy="2232248"/>
            </a:xfrm>
          </p:grpSpPr>
          <p:cxnSp>
            <p:nvCxnSpPr>
              <p:cNvPr id="9" name="Straight Arrow Connector 8"/>
              <p:cNvCxnSpPr/>
              <p:nvPr/>
            </p:nvCxnSpPr>
            <p:spPr>
              <a:xfrm>
                <a:off x="5292080" y="5229200"/>
                <a:ext cx="27363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084168" y="3861048"/>
                <a:ext cx="72008"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724128" y="4088105"/>
                <a:ext cx="2407678" cy="1429127"/>
                <a:chOff x="5724128" y="4088105"/>
                <a:chExt cx="2407678" cy="1429127"/>
              </a:xfrm>
            </p:grpSpPr>
            <p:cxnSp>
              <p:nvCxnSpPr>
                <p:cNvPr id="13" name="Straight Arrow Connector 12"/>
                <p:cNvCxnSpPr/>
                <p:nvPr/>
              </p:nvCxnSpPr>
              <p:spPr>
                <a:xfrm>
                  <a:off x="6804248" y="5229200"/>
                  <a:ext cx="504056"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084168" y="4221088"/>
                  <a:ext cx="720080" cy="43204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120172" y="4653136"/>
                  <a:ext cx="0" cy="57606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88224" y="5229200"/>
                  <a:ext cx="473206" cy="276999"/>
                </a:xfrm>
                <a:prstGeom prst="rect">
                  <a:avLst/>
                </a:prstGeom>
                <a:noFill/>
              </p:spPr>
              <p:txBody>
                <a:bodyPr wrap="none" rtlCol="0">
                  <a:spAutoFit/>
                </a:bodyPr>
                <a:lstStyle/>
                <a:p>
                  <a:r>
                    <a:rPr lang="en-IN" sz="1200" dirty="0" smtClean="0"/>
                    <a:t>(1,0)</a:t>
                  </a:r>
                  <a:endParaRPr lang="en-IN" sz="1200" dirty="0"/>
                </a:p>
              </p:txBody>
            </p:sp>
            <p:sp>
              <p:nvSpPr>
                <p:cNvPr id="21" name="TextBox 20"/>
                <p:cNvSpPr txBox="1"/>
                <p:nvPr/>
              </p:nvSpPr>
              <p:spPr>
                <a:xfrm>
                  <a:off x="7020272" y="5229200"/>
                  <a:ext cx="473206" cy="276999"/>
                </a:xfrm>
                <a:prstGeom prst="rect">
                  <a:avLst/>
                </a:prstGeom>
                <a:noFill/>
              </p:spPr>
              <p:txBody>
                <a:bodyPr wrap="none" rtlCol="0">
                  <a:spAutoFit/>
                </a:bodyPr>
                <a:lstStyle/>
                <a:p>
                  <a:r>
                    <a:rPr lang="en-IN" sz="1200" dirty="0" smtClean="0"/>
                    <a:t>(2,0)</a:t>
                  </a:r>
                  <a:endParaRPr lang="en-IN" sz="1200" dirty="0"/>
                </a:p>
              </p:txBody>
            </p:sp>
            <p:sp>
              <p:nvSpPr>
                <p:cNvPr id="22" name="TextBox 21"/>
                <p:cNvSpPr txBox="1"/>
                <p:nvPr/>
              </p:nvSpPr>
              <p:spPr>
                <a:xfrm>
                  <a:off x="6547066" y="4592161"/>
                  <a:ext cx="473206" cy="276999"/>
                </a:xfrm>
                <a:prstGeom prst="rect">
                  <a:avLst/>
                </a:prstGeom>
                <a:noFill/>
              </p:spPr>
              <p:txBody>
                <a:bodyPr wrap="none" rtlCol="0">
                  <a:spAutoFit/>
                </a:bodyPr>
                <a:lstStyle/>
                <a:p>
                  <a:r>
                    <a:rPr lang="en-IN" sz="1200" dirty="0" smtClean="0"/>
                    <a:t>(1,1)</a:t>
                  </a:r>
                  <a:endParaRPr lang="en-IN" sz="1200" dirty="0"/>
                </a:p>
              </p:txBody>
            </p:sp>
            <p:sp>
              <p:nvSpPr>
                <p:cNvPr id="23" name="TextBox 22"/>
                <p:cNvSpPr txBox="1"/>
                <p:nvPr/>
              </p:nvSpPr>
              <p:spPr>
                <a:xfrm>
                  <a:off x="5724128" y="5240233"/>
                  <a:ext cx="473206" cy="276999"/>
                </a:xfrm>
                <a:prstGeom prst="rect">
                  <a:avLst/>
                </a:prstGeom>
                <a:noFill/>
              </p:spPr>
              <p:txBody>
                <a:bodyPr wrap="none" rtlCol="0">
                  <a:spAutoFit/>
                </a:bodyPr>
                <a:lstStyle/>
                <a:p>
                  <a:r>
                    <a:rPr lang="en-IN" sz="1200" dirty="0" smtClean="0"/>
                    <a:t>(0,0)</a:t>
                  </a:r>
                  <a:endParaRPr lang="en-IN" sz="1200" dirty="0"/>
                </a:p>
              </p:txBody>
            </p:sp>
            <p:sp>
              <p:nvSpPr>
                <p:cNvPr id="24" name="TextBox 23"/>
                <p:cNvSpPr txBox="1"/>
                <p:nvPr/>
              </p:nvSpPr>
              <p:spPr>
                <a:xfrm>
                  <a:off x="5724128" y="4520153"/>
                  <a:ext cx="473206" cy="276999"/>
                </a:xfrm>
                <a:prstGeom prst="rect">
                  <a:avLst/>
                </a:prstGeom>
                <a:noFill/>
              </p:spPr>
              <p:txBody>
                <a:bodyPr wrap="none" rtlCol="0">
                  <a:spAutoFit/>
                </a:bodyPr>
                <a:lstStyle/>
                <a:p>
                  <a:r>
                    <a:rPr lang="en-IN" sz="1200" dirty="0" smtClean="0"/>
                    <a:t>(0,1)</a:t>
                  </a:r>
                  <a:endParaRPr lang="en-IN" sz="1200" dirty="0"/>
                </a:p>
              </p:txBody>
            </p:sp>
            <p:sp>
              <p:nvSpPr>
                <p:cNvPr id="25" name="TextBox 24"/>
                <p:cNvSpPr txBox="1"/>
                <p:nvPr/>
              </p:nvSpPr>
              <p:spPr>
                <a:xfrm>
                  <a:off x="5724128" y="4088105"/>
                  <a:ext cx="473206" cy="276999"/>
                </a:xfrm>
                <a:prstGeom prst="rect">
                  <a:avLst/>
                </a:prstGeom>
                <a:noFill/>
              </p:spPr>
              <p:txBody>
                <a:bodyPr wrap="none" rtlCol="0">
                  <a:spAutoFit/>
                </a:bodyPr>
                <a:lstStyle/>
                <a:p>
                  <a:r>
                    <a:rPr lang="en-IN" sz="1200" dirty="0" smtClean="0"/>
                    <a:t>(0,2)</a:t>
                  </a:r>
                  <a:endParaRPr lang="en-IN" sz="1200" dirty="0"/>
                </a:p>
              </p:txBody>
            </p:sp>
            <p:sp>
              <p:nvSpPr>
                <p:cNvPr id="26" name="TextBox 25"/>
                <p:cNvSpPr txBox="1"/>
                <p:nvPr/>
              </p:nvSpPr>
              <p:spPr>
                <a:xfrm>
                  <a:off x="7740352" y="4869160"/>
                  <a:ext cx="391454" cy="369332"/>
                </a:xfrm>
                <a:prstGeom prst="rect">
                  <a:avLst/>
                </a:prstGeom>
                <a:noFill/>
              </p:spPr>
              <p:txBody>
                <a:bodyPr wrap="none" rtlCol="0">
                  <a:spAutoFit/>
                </a:bodyPr>
                <a:lstStyle/>
                <a:p>
                  <a:r>
                    <a:rPr lang="en-IN" i="1" dirty="0" smtClean="0">
                      <a:latin typeface="Aparajita" panose="020B0604020202020204" pitchFamily="34" charset="0"/>
                      <a:cs typeface="Aparajita" panose="020B0604020202020204" pitchFamily="34" charset="0"/>
                    </a:rPr>
                    <a:t>Ra</a:t>
                  </a:r>
                  <a:endParaRPr lang="en-IN" i="1" dirty="0">
                    <a:latin typeface="Aparajita" panose="020B0604020202020204" pitchFamily="34" charset="0"/>
                    <a:cs typeface="Aparajita" panose="020B0604020202020204" pitchFamily="34" charset="0"/>
                  </a:endParaRPr>
                </a:p>
              </p:txBody>
            </p:sp>
          </p:grpSp>
        </p:grpSp>
        <p:sp>
          <p:nvSpPr>
            <p:cNvPr id="27" name="TextBox 26"/>
            <p:cNvSpPr txBox="1"/>
            <p:nvPr/>
          </p:nvSpPr>
          <p:spPr>
            <a:xfrm>
              <a:off x="6073720" y="4509120"/>
              <a:ext cx="298480" cy="369332"/>
            </a:xfrm>
            <a:prstGeom prst="rect">
              <a:avLst/>
            </a:prstGeom>
            <a:noFill/>
          </p:spPr>
          <p:txBody>
            <a:bodyPr wrap="none" rtlCol="0">
              <a:spAutoFit/>
            </a:bodyPr>
            <a:lstStyle/>
            <a:p>
              <a:r>
                <a:rPr lang="en-IN" i="1" dirty="0">
                  <a:latin typeface="Aparajita" panose="020B0604020202020204" pitchFamily="34" charset="0"/>
                  <a:cs typeface="Aparajita" panose="020B0604020202020204" pitchFamily="34" charset="0"/>
                </a:rPr>
                <a:t>F</a:t>
              </a:r>
            </a:p>
          </p:txBody>
        </p:sp>
      </p:grpSp>
      <p:pic>
        <p:nvPicPr>
          <p:cNvPr id="15" name="Picture 1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872586" y="3645024"/>
            <a:ext cx="3248556" cy="348238"/>
          </a:xfrm>
          <a:prstGeom prst="rect">
            <a:avLst/>
          </a:prstGeom>
        </p:spPr>
      </p:pic>
    </p:spTree>
    <p:extLst>
      <p:ext uri="{BB962C8B-B14F-4D97-AF65-F5344CB8AC3E}">
        <p14:creationId xmlns:p14="http://schemas.microsoft.com/office/powerpoint/2010/main" val="223509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398.4"/>
  <p:tag name="ORIGINALWIDTH" val="2155.2"/>
  <p:tag name="LATEXADDIN" val="\documentclass{article}&#10;\usepackage{amsmath}&#10;\pagestyle{empty}&#10;\begin{document}&#10;&#10;\begin{align*}&#10;  \dot{p}_1(t)&amp;= -k_{12} p_1(t) + k_{21} p_2(t)\&#10;\\\dot{p}_2(t) &amp;= -k_{21} p_2(t) + k_{12} p_1(t) - k_{23}p_2(t) + k_{32} p_3(t)\&#10;\\\dot{p}_3(t) &amp;= k_{23} p_2(t) - k_{32} p_3(t)&#10;\end{align*}&#10;&#10;&#10;\end{document}"/>
  <p:tag name="IGUANATEXSIZE" val="20"/>
  <p:tag name="IGUANATEXCURSOR" val="273"/>
  <p:tag name="TRANSPARENCY" val="True"/>
  <p:tag name="FILENAME" val=""/>
  <p:tag name="INPUTTYPE" val="0"/>
  <p:tag name="LATEXENGINEID" val="0"/>
  <p:tag name="TEMPFOLDER" val="c:\temp\"/>
</p:tagLst>
</file>

<file path=ppt/tags/tag10.xml><?xml version="1.0" encoding="utf-8"?>
<p:tagLst xmlns:a="http://schemas.openxmlformats.org/drawingml/2006/main" xmlns:r="http://schemas.openxmlformats.org/officeDocument/2006/relationships" xmlns:p="http://schemas.openxmlformats.org/presentationml/2006/main">
  <p:tag name="ORIGINALHEIGHT" val="99.6"/>
  <p:tag name="ORIGINALWIDTH" val="202.2"/>
  <p:tag name="LATEXADDIN" val="\documentclass{article}&#10;\usepackage{amsmath}&#10;\pagestyle{empty}&#10;\begin{document}&#10;&#10;&#10;$p_3(t)$&#10;&#10;\end{document}"/>
  <p:tag name="IGUANATEXSIZE" val="20"/>
  <p:tag name="IGUANATEXCURSOR" val="83"/>
  <p:tag name="TRANSPARENCY" val="True"/>
  <p:tag name="FILENAME" val=""/>
  <p:tag name="INPUTTYPE" val="0"/>
  <p:tag name="LATEXENGINEID" val="0"/>
  <p:tag name="TEMPFOLDER" val="c:\temp\"/>
</p:tagLst>
</file>

<file path=ppt/tags/tag11.xml><?xml version="1.0" encoding="utf-8"?>
<p:tagLst xmlns:a="http://schemas.openxmlformats.org/drawingml/2006/main" xmlns:r="http://schemas.openxmlformats.org/officeDocument/2006/relationships" xmlns:p="http://schemas.openxmlformats.org/presentationml/2006/main">
  <p:tag name="ORIGINALHEIGHT" val="451.2"/>
  <p:tag name="ORIGINALWIDTH" val="2278.8"/>
  <p:tag name="LATEXADDIN" val="\documentclass{article}&#10;\usepackage{amsmath}&#10;\pagestyle{empty}&#10;\begin{document}&#10;&#10;\begin{align*}&#10;  \dot{X}_1(t)&amp;= -k_{12} X_1(t) + k_{21} X_2(t)\&#10;\\\dot{X}_2(t) &amp;= -k_{21} X_2(t) + k_{12} X_1(t) - k_{23}X_2(t) + k_{32} p_3(t)\&#10;\\\dot{X}_3(t) &amp;= k_{23} X_2(t) - k_{32} X_3(t)&#10;\end{align*}&#10;&#10;&#10;\end{document}"/>
  <p:tag name="IGUANATEXSIZE" val="20"/>
  <p:tag name="IGUANATEXCURSOR" val="203"/>
  <p:tag name="TRANSPARENCY" val="True"/>
  <p:tag name="FILENAME" val=""/>
  <p:tag name="INPUTTYPE" val="0"/>
  <p:tag name="LATEXENGINEID" val="0"/>
  <p:tag name="TEMPFOLDER" val="c:\temp\"/>
</p:tagLst>
</file>

<file path=ppt/tags/tag12.xml><?xml version="1.0" encoding="utf-8"?>
<p:tagLst xmlns:a="http://schemas.openxmlformats.org/drawingml/2006/main" xmlns:r="http://schemas.openxmlformats.org/officeDocument/2006/relationships" xmlns:p="http://schemas.openxmlformats.org/presentationml/2006/main">
  <p:tag name="ORIGINALHEIGHT" val="84"/>
  <p:tag name="ORIGINALWIDTH" val="960"/>
  <p:tag name="LATEXADDIN" val="\documentclass{article}&#10;\usepackage{amsmath}&#10;\usepackage{chemarrow}&#10;\pagestyle{empty}&#10;\begin{document}&#10;&#10;$X_1 \rightleftharpoons X_2 \rightleftharpoons X_3 \rightleftharpoons X_1$&#10;&#10;&#10;\end{document}"/>
  <p:tag name="IGUANATEXSIZE" val="20"/>
  <p:tag name="IGUANATEXCURSOR" val="177"/>
  <p:tag name="TRANSPARENCY" val="True"/>
  <p:tag name="FILENAME" val=""/>
  <p:tag name="INPUTTYPE" val="0"/>
  <p:tag name="LATEXENGINEID" val="0"/>
  <p:tag name="TEMPFOLDER" val="c:\temp\"/>
</p:tagLst>
</file>

<file path=ppt/tags/tag13.xml><?xml version="1.0" encoding="utf-8"?>
<p:tagLst xmlns:a="http://schemas.openxmlformats.org/drawingml/2006/main" xmlns:r="http://schemas.openxmlformats.org/officeDocument/2006/relationships" xmlns:p="http://schemas.openxmlformats.org/presentationml/2006/main">
  <p:tag name="ORIGINALHEIGHT" val="84"/>
  <p:tag name="ORIGINALWIDTH" val="121.2"/>
  <p:tag name="LATEXADDIN" val="\documentclass{article}&#10;\usepackage{amsmath}&#10;\pagestyle{empty}&#10;\begin{document}&#10;&#10;$k_{12}$&#10;&#10;&#10;\end{document}"/>
  <p:tag name="IGUANATEXSIZE" val="20"/>
  <p:tag name="IGUANATEXCURSOR" val="89"/>
  <p:tag name="TRANSPARENCY" val="True"/>
  <p:tag name="FILENAME" val=""/>
  <p:tag name="INPUTTYPE" val="0"/>
  <p:tag name="LATEXENGINEID" val="0"/>
  <p:tag name="TEMPFOLDER" val="c:\temp\"/>
</p:tagLst>
</file>

<file path=ppt/tags/tag14.xml><?xml version="1.0" encoding="utf-8"?>
<p:tagLst xmlns:a="http://schemas.openxmlformats.org/drawingml/2006/main" xmlns:r="http://schemas.openxmlformats.org/officeDocument/2006/relationships" xmlns:p="http://schemas.openxmlformats.org/presentationml/2006/main">
  <p:tag name="ORIGINALHEIGHT" val="84"/>
  <p:tag name="ORIGINALWIDTH" val="118.8"/>
  <p:tag name="LATEXADDIN" val="\documentclass{article}&#10;\usepackage{amsmath}&#10;\pagestyle{empty}&#10;\begin{document}&#10;&#10;$k_{21}$&#10;&#10;&#10;\end{document}"/>
  <p:tag name="IGUANATEXSIZE" val="20"/>
  <p:tag name="IGUANATEXCURSOR" val="89"/>
  <p:tag name="TRANSPARENCY" val="True"/>
  <p:tag name="FILENAME" val=""/>
  <p:tag name="INPUTTYPE" val="0"/>
  <p:tag name="LATEXENGINEID" val="0"/>
  <p:tag name="TEMPFOLDER" val="c:\temp\"/>
</p:tagLst>
</file>

<file path=ppt/tags/tag15.xml><?xml version="1.0" encoding="utf-8"?>
<p:tagLst xmlns:a="http://schemas.openxmlformats.org/drawingml/2006/main" xmlns:r="http://schemas.openxmlformats.org/officeDocument/2006/relationships" xmlns:p="http://schemas.openxmlformats.org/presentationml/2006/main">
  <p:tag name="ORIGINALHEIGHT" val="85.2"/>
  <p:tag name="ORIGINALWIDTH" val="121.8"/>
  <p:tag name="LATEXADDIN" val="\documentclass{article}&#10;\usepackage{amsmath}&#10;\pagestyle{empty}&#10;\begin{document}&#10;&#10;$k_{23}$&#10;&#10;&#10;\end{document}"/>
  <p:tag name="IGUANATEXSIZE" val="20"/>
  <p:tag name="IGUANATEXCURSOR" val="89"/>
  <p:tag name="TRANSPARENCY" val="True"/>
  <p:tag name="FILENAME" val=""/>
  <p:tag name="INPUTTYPE" val="0"/>
  <p:tag name="LATEXENGINEID" val="0"/>
  <p:tag name="TEMPFOLDER" val="c:\temp\"/>
</p:tagLst>
</file>

<file path=ppt/tags/tag16.xml><?xml version="1.0" encoding="utf-8"?>
<p:tagLst xmlns:a="http://schemas.openxmlformats.org/drawingml/2006/main" xmlns:r="http://schemas.openxmlformats.org/officeDocument/2006/relationships" xmlns:p="http://schemas.openxmlformats.org/presentationml/2006/main">
  <p:tag name="ORIGINALHEIGHT" val="85.2"/>
  <p:tag name="ORIGINALWIDTH" val="121.2"/>
  <p:tag name="LATEXADDIN" val="\documentclass{article}&#10;\usepackage{amsmath}&#10;\pagestyle{empty}&#10;\begin{document}&#10;&#10;$k_{32}$&#10;&#10;&#10;\end{document}"/>
  <p:tag name="IGUANATEXSIZE" val="20"/>
  <p:tag name="IGUANATEXCURSOR" val="89"/>
  <p:tag name="TRANSPARENCY" val="True"/>
  <p:tag name="FILENAME" val=""/>
  <p:tag name="INPUTTYPE" val="0"/>
  <p:tag name="LATEXENGINEID" val="0"/>
  <p:tag name="TEMPFOLDER" val="c:\temp\"/>
</p:tagLst>
</file>

<file path=ppt/tags/tag17.xml><?xml version="1.0" encoding="utf-8"?>
<p:tagLst xmlns:a="http://schemas.openxmlformats.org/drawingml/2006/main" xmlns:r="http://schemas.openxmlformats.org/officeDocument/2006/relationships" xmlns:p="http://schemas.openxmlformats.org/presentationml/2006/main">
  <p:tag name="ORIGINALHEIGHT" val="85.2"/>
  <p:tag name="ORIGINALWIDTH" val="121.8"/>
  <p:tag name="LATEXADDIN" val="\documentclass{article}&#10;\usepackage{amsmath}&#10;\pagestyle{empty}&#10;\begin{document}&#10;&#10;$k_{13}$&#10;&#10;&#10;\end{document}"/>
  <p:tag name="IGUANATEXSIZE" val="20"/>
  <p:tag name="IGUANATEXCURSOR" val="89"/>
  <p:tag name="TRANSPARENCY" val="True"/>
  <p:tag name="FILENAME" val=""/>
  <p:tag name="INPUTTYPE" val="0"/>
  <p:tag name="LATEXENGINEID" val="0"/>
  <p:tag name="TEMPFOLDER" val="c:\temp\"/>
</p:tagLst>
</file>

<file path=ppt/tags/tag18.xml><?xml version="1.0" encoding="utf-8"?>
<p:tagLst xmlns:a="http://schemas.openxmlformats.org/drawingml/2006/main" xmlns:r="http://schemas.openxmlformats.org/officeDocument/2006/relationships" xmlns:p="http://schemas.openxmlformats.org/presentationml/2006/main">
  <p:tag name="ORIGINALHEIGHT" val="85.2"/>
  <p:tag name="ORIGINALWIDTH" val="118.8"/>
  <p:tag name="LATEXADDIN" val="\documentclass{article}&#10;\usepackage{amsmath}&#10;\pagestyle{empty}&#10;\begin{document}&#10;&#10;&#10;$k_{31}$&#10;&#10;\end{document}"/>
  <p:tag name="IGUANATEXSIZE" val="20"/>
  <p:tag name="IGUANATEXCURSOR" val="90"/>
  <p:tag name="TRANSPARENCY" val="True"/>
  <p:tag name="FILENAME" val=""/>
  <p:tag name="INPUTTYPE" val="0"/>
  <p:tag name="LATEXENGINEID" val="0"/>
  <p:tag name="TEMPFOLDER" val="c:\temp\"/>
</p:tagLst>
</file>

<file path=ppt/tags/tag19.xml><?xml version="1.0" encoding="utf-8"?>
<p:tagLst xmlns:a="http://schemas.openxmlformats.org/drawingml/2006/main" xmlns:r="http://schemas.openxmlformats.org/officeDocument/2006/relationships" xmlns:p="http://schemas.openxmlformats.org/presentationml/2006/main">
  <p:tag name="ORIGINALHEIGHT" val="116.4"/>
  <p:tag name="ORIGINALWIDTH" val="438.6"/>
  <p:tag name="LATEXADDIN" val="\documentclass{article}&#10;\usepackage{amsmath}&#10;\pagestyle{empty}&#10;\begin{document}&#10;&#10;$\dot{X}_1 =  k X_1^2$&#10;&#10;&#10;\end{document}"/>
  <p:tag name="IGUANATEXSIZE" val="20"/>
  <p:tag name="IGUANATEXCURSOR" val="92"/>
  <p:tag name="TRANSPARENCY" val="True"/>
  <p:tag name="FILENAME" val=""/>
  <p:tag name="INPUTTYPE" val="0"/>
  <p:tag name="LATEXENGINEID" val="0"/>
  <p:tag name="TEMPFOLDER" val="c:\temp\"/>
</p:tagLst>
</file>

<file path=ppt/tags/tag2.xml><?xml version="1.0" encoding="utf-8"?>
<p:tagLst xmlns:a="http://schemas.openxmlformats.org/drawingml/2006/main" xmlns:r="http://schemas.openxmlformats.org/officeDocument/2006/relationships" xmlns:p="http://schemas.openxmlformats.org/presentationml/2006/main">
  <p:tag name="ORIGINALHEIGHT" val="84"/>
  <p:tag name="ORIGINALWIDTH" val="121.2"/>
  <p:tag name="LATEXADDIN" val="\documentclass{article}&#10;\usepackage{amsmath}&#10;\pagestyle{empty}&#10;\begin{document}&#10;&#10;$k_{12}$&#10;&#10;&#10;\end{document}"/>
  <p:tag name="IGUANATEXSIZE" val="20"/>
  <p:tag name="IGUANATEXCURSOR" val="89"/>
  <p:tag name="TRANSPARENCY" val="True"/>
  <p:tag name="FILENAME" val=""/>
  <p:tag name="INPUTTYPE" val="0"/>
  <p:tag name="LATEXENGINEID" val="0"/>
  <p:tag name="TEMPFOLDER" val="c:\temp\"/>
</p:tagLst>
</file>

<file path=ppt/tags/tag20.xml><?xml version="1.0" encoding="utf-8"?>
<p:tagLst xmlns:a="http://schemas.openxmlformats.org/drawingml/2006/main" xmlns:r="http://schemas.openxmlformats.org/officeDocument/2006/relationships" xmlns:p="http://schemas.openxmlformats.org/presentationml/2006/main">
  <p:tag name="ORIGINALHEIGHT" val="369"/>
  <p:tag name="ORIGINALWIDTH" val="605.4"/>
  <p:tag name="LATEXADDIN" val="\documentclass{article}&#10;\usepackage{amsmath}&#10;\pagestyle{empty}&#10;\begin{document}&#10;&#10;\begin{align*}&#10;Ra &amp;\to 2R\&#10;\\Ra + F &amp;\to 2F\&#10;\\F &amp;\to 0&#10;\end{align*}&#10;&#10;&#10;\end{document}"/>
  <p:tag name="IGUANATEXSIZE" val="20"/>
  <p:tag name="IGUANATEXCURSOR" val="98"/>
  <p:tag name="TRANSPARENCY" val="True"/>
  <p:tag name="FILENAME" val=""/>
  <p:tag name="INPUTTYPE" val="0"/>
  <p:tag name="LATEXENGINEID" val="0"/>
  <p:tag name="TEMPFOLDER" val="c:\temp\"/>
</p:tagLst>
</file>

<file path=ppt/tags/tag21.xml><?xml version="1.0" encoding="utf-8"?>
<p:tagLst xmlns:a="http://schemas.openxmlformats.org/drawingml/2006/main" xmlns:r="http://schemas.openxmlformats.org/officeDocument/2006/relationships" xmlns:p="http://schemas.openxmlformats.org/presentationml/2006/main">
  <p:tag name="ORIGINALHEIGHT" val="524.4"/>
  <p:tag name="ORIGINALWIDTH" val="1176.6"/>
  <p:tag name="LATEXADDIN" val="\documentclass{article}&#10;\usepackage{amsmath}&#10;\pagestyle{empty}&#10;\begin{document}&#10;&#10;\begin{align*}&#10;X + Y &amp;\rightleftharpoons{}{} 2Y\&#10;\\X + 2Y &amp;\to X + 2Y + Z\&#10;\\X + Y + Z &amp;\to X + Z\&#10;\\Y + Z&amp;\to Y\&#10;\end{align*}&#10;&#10;&#10;\end{document}"/>
  <p:tag name="IGUANATEXSIZE" val="20"/>
  <p:tag name="IGUANATEXCURSOR" val="207"/>
  <p:tag name="TRANSPARENCY" val="True"/>
  <p:tag name="FILENAME" val=""/>
  <p:tag name="INPUTTYPE" val="0"/>
  <p:tag name="LATEXENGINEID" val="0"/>
  <p:tag name="TEMPFOLDER" val="c:\temp\"/>
</p:tagLst>
</file>

<file path=ppt/tags/tag22.xml><?xml version="1.0" encoding="utf-8"?>
<p:tagLst xmlns:a="http://schemas.openxmlformats.org/drawingml/2006/main" xmlns:r="http://schemas.openxmlformats.org/officeDocument/2006/relationships" xmlns:p="http://schemas.openxmlformats.org/presentationml/2006/main">
  <p:tag name="ORIGINALHEIGHT" val="225.6"/>
  <p:tag name="ORIGINALWIDTH" val="782.4"/>
  <p:tag name="LATEXADDIN" val="\documentclass{article}&#10;\usepackage{amsmath}&#10;\pagestyle{empty}&#10;\begin{document}&#10;\begin{align*}&#10;2Y&amp;\to X + 2Y\&#10;\\ X + Y &amp;\to X&#10;\end{align*}&#10;&#10;\end{document}"/>
  <p:tag name="IGUANATEXSIZE" val="20"/>
  <p:tag name="IGUANATEXCURSOR" val="138"/>
  <p:tag name="TRANSPARENCY" val="True"/>
  <p:tag name="FILENAME" val=""/>
  <p:tag name="INPUTTYPE" val="0"/>
  <p:tag name="LATEXENGINEID" val="0"/>
  <p:tag name="TEMPFOLDER" val="c:\temp\"/>
</p:tagLst>
</file>

<file path=ppt/tags/tag23.xml><?xml version="1.0" encoding="utf-8"?>
<p:tagLst xmlns:a="http://schemas.openxmlformats.org/drawingml/2006/main" xmlns:r="http://schemas.openxmlformats.org/officeDocument/2006/relationships" xmlns:p="http://schemas.openxmlformats.org/presentationml/2006/main">
  <p:tag name="ORIGINALHEIGHT" val="82.8"/>
  <p:tag name="ORIGINALWIDTH" val="492.6"/>
  <p:tag name="LATEXADDIN" val="\documentclass{article}&#10;\usepackage{amsmath}&#10;\pagestyle{empty}&#10;\begin{document}&#10;&#10;$2X_1 \rightarrow 3X_1$&#10;&#10;&#10;\end{document}"/>
  <p:tag name="IGUANATEXSIZE" val="20"/>
  <p:tag name="IGUANATEXCURSOR" val="100"/>
  <p:tag name="TRANSPARENCY" val="True"/>
  <p:tag name="FILENAME" val=""/>
  <p:tag name="INPUTTYPE" val="0"/>
  <p:tag name="LATEXENGINEID" val="0"/>
  <p:tag name="TEMPFOLDER" val="c:\temp\"/>
</p:tagLst>
</file>

<file path=ppt/tags/tag24.xml><?xml version="1.0" encoding="utf-8"?>
<p:tagLst xmlns:a="http://schemas.openxmlformats.org/drawingml/2006/main" xmlns:r="http://schemas.openxmlformats.org/officeDocument/2006/relationships" xmlns:p="http://schemas.openxmlformats.org/presentationml/2006/main">
  <p:tag name="ORIGINALHEIGHT" val="70.2"/>
  <p:tag name="ORIGINALWIDTH" val="45.6"/>
  <p:tag name="LATEXADDIN" val="\documentclass{article}&#10;\usepackage{amsmath}&#10;\pagestyle{empty}&#10;\begin{document}&#10;&#10;$k$&#10;&#10;&#10;\end{document}"/>
  <p:tag name="IGUANATEXSIZE" val="20"/>
  <p:tag name="IGUANATEXCURSOR" val="84"/>
  <p:tag name="TRANSPARENCY" val="True"/>
  <p:tag name="FILENAME" val=""/>
  <p:tag name="INPUTTYPE" val="0"/>
  <p:tag name="LATEXENGINEID" val="0"/>
  <p:tag name="TEMPFOLDER" val="c:\temp\"/>
</p:tagLst>
</file>

<file path=ppt/tags/tag25.xml><?xml version="1.0" encoding="utf-8"?>
<p:tagLst xmlns:a="http://schemas.openxmlformats.org/drawingml/2006/main" xmlns:r="http://schemas.openxmlformats.org/officeDocument/2006/relationships" xmlns:p="http://schemas.openxmlformats.org/presentationml/2006/main">
  <p:tag name="ORIGINALHEIGHT" val="126"/>
  <p:tag name="ORIGINALWIDTH" val="162.6"/>
  <p:tag name="LATEXADDIN" val="\documentclass{article}&#10;\usepackage{amsmath,amsfonts}&#10;\pagestyle{empty}&#10;\begin{document}&#10;&#10;&#10;$\mathbb{Z}^S_{\geq 0}$&#10;&#10;\end{document}"/>
  <p:tag name="IGUANATEXSIZE" val="20"/>
  <p:tag name="IGUANATEXCURSOR" val="113"/>
  <p:tag name="TRANSPARENCY" val="True"/>
  <p:tag name="FILENAME" val=""/>
  <p:tag name="INPUTTYPE" val="0"/>
  <p:tag name="LATEXENGINEID" val="0"/>
  <p:tag name="TEMPFOLDER" val="c:\temp\"/>
</p:tagLst>
</file>

<file path=ppt/tags/tag26.xml><?xml version="1.0" encoding="utf-8"?>
<p:tagLst xmlns:a="http://schemas.openxmlformats.org/drawingml/2006/main" xmlns:r="http://schemas.openxmlformats.org/officeDocument/2006/relationships" xmlns:p="http://schemas.openxmlformats.org/presentationml/2006/main">
  <p:tag name="ORIGINALHEIGHT" val="369"/>
  <p:tag name="ORIGINALWIDTH" val="655.8"/>
  <p:tag name="LATEXADDIN" val="\documentclass{article}&#10;\usepackage{amsmath}&#10;\pagestyle{empty}&#10;\begin{document}&#10;\begin{align*}&#10;Ra &amp;\to 2Ra\&#10;\\Ra+F &amp;\to 2F\&#10;\\F &amp;\to 0&#10;\end{align*}&#10;&#10;\end{document}"/>
  <p:tag name="IGUANATEXSIZE" val="20"/>
  <p:tag name="IGUANATEXCURSOR" val="134"/>
  <p:tag name="TRANSPARENCY" val="True"/>
  <p:tag name="FILENAME" val=""/>
  <p:tag name="INPUTTYPE" val="0"/>
  <p:tag name="LATEXENGINEID" val="0"/>
  <p:tag name="TEMPFOLDER" val="c:\temp\"/>
</p:tagLst>
</file>

<file path=ppt/tags/tag27.xml><?xml version="1.0" encoding="utf-8"?>
<p:tagLst xmlns:a="http://schemas.openxmlformats.org/drawingml/2006/main" xmlns:r="http://schemas.openxmlformats.org/officeDocument/2006/relationships" xmlns:p="http://schemas.openxmlformats.org/presentationml/2006/main">
  <p:tag name="ORIGINALHEIGHT" val="126"/>
  <p:tag name="ORIGINALWIDTH" val="1175.4"/>
  <p:tag name="LATEXADDIN" val="\documentclass{article}&#10;\usepackage{amsmath,amsfonts}&#10;\pagestyle{empty}&#10;\begin{document}&#10;&#10;$C\subseteq \mathbb{Z}^S$, $C\subseteq\mathbb{R}^S_{\geq 0}$, $C\subseteq\mathbb{R}^S$&#10;&#10;&#10;\end{document}"/>
  <p:tag name="IGUANATEXSIZE" val="20"/>
  <p:tag name="IGUANATEXCURSOR" val="175"/>
  <p:tag name="TRANSPARENCY" val="True"/>
  <p:tag name="FILENAME" val=""/>
  <p:tag name="INPUTTYPE" val="0"/>
  <p:tag name="LATEXENGINEID" val="0"/>
  <p:tag name="TEMPFOLDER" val="c:\temp\"/>
</p:tagLst>
</file>

<file path=ppt/tags/tag28.xml><?xml version="1.0" encoding="utf-8"?>
<p:tagLst xmlns:a="http://schemas.openxmlformats.org/drawingml/2006/main" xmlns:r="http://schemas.openxmlformats.org/officeDocument/2006/relationships" xmlns:p="http://schemas.openxmlformats.org/presentationml/2006/main">
  <p:tag name="ORIGINALHEIGHT" val="228"/>
  <p:tag name="ORIGINALWIDTH" val="1219.2"/>
  <p:tag name="LATEXADDIN" val="\documentclass{article}&#10;\usepackage{amsmath}&#10;\pagestyle{empty}&#10;\begin{document}&#10;&#10;\[&#10;\dot{x} = \sum_{y\to y'\in R} k_{y\to y'}\, x^y\, (y'-y)&#10;\]&#10;&#10;\end{document}"/>
  <p:tag name="IGUANATEXSIZE" val="30"/>
  <p:tag name="IGUANATEXCURSOR" val="133"/>
  <p:tag name="TRANSPARENCY" val="True"/>
  <p:tag name="FILENAME" val=""/>
  <p:tag name="INPUTTYPE" val="0"/>
  <p:tag name="LATEXENGINEID" val="0"/>
  <p:tag name="TEMPFOLDER" val="c:\temp\"/>
</p:tagLst>
</file>

<file path=ppt/tags/tag29.xml><?xml version="1.0" encoding="utf-8"?>
<p:tagLst xmlns:a="http://schemas.openxmlformats.org/drawingml/2006/main" xmlns:r="http://schemas.openxmlformats.org/officeDocument/2006/relationships" xmlns:p="http://schemas.openxmlformats.org/presentationml/2006/main">
  <p:tag name="ORIGINALHEIGHT" val="247.2"/>
  <p:tag name="ORIGINALWIDTH" val="2607"/>
  <p:tag name="LATEXADDIN" val="\documentclass{article}&#10;\usepackage{amsmath}&#10;\pagestyle{empty}&#10;\begin{document}&#10;&#10;\[&#10;\left(\begin{array}{cc}&#10;\dot{Ra}\&#10;\\\dot{F}&#10;\end{array}\right) = k_1 Ra \left(\begin{array}{cc}&#10;1\&#10;\\0&#10;\end{array}\right) + k_2 Ra F\left(\begin{array}{cc}&#10;-1\&#10;\\1&#10;\end{array}\right) + k_3 F \left(\begin{array}{cc}&#10;0\&#10;\\-1&#10;\end{array}\right)&#10;\]&#10;&#10;&#10;\end{document}"/>
  <p:tag name="IGUANATEXSIZE" val="30"/>
  <p:tag name="IGUANATEXCURSOR" val="127"/>
  <p:tag name="TRANSPARENCY" val="True"/>
  <p:tag name="FILENAME" val=""/>
  <p:tag name="INPUTTYPE" val="0"/>
  <p:tag name="LATEXENGINEID" val="0"/>
  <p:tag name="TEMPFOLDER" val="c:\temp\"/>
</p:tagLst>
</file>

<file path=ppt/tags/tag3.xml><?xml version="1.0" encoding="utf-8"?>
<p:tagLst xmlns:a="http://schemas.openxmlformats.org/drawingml/2006/main" xmlns:r="http://schemas.openxmlformats.org/officeDocument/2006/relationships" xmlns:p="http://schemas.openxmlformats.org/presentationml/2006/main">
  <p:tag name="ORIGINALHEIGHT" val="84"/>
  <p:tag name="ORIGINALWIDTH" val="118.8"/>
  <p:tag name="LATEXADDIN" val="\documentclass{article}&#10;\usepackage{amsmath}&#10;\pagestyle{empty}&#10;\begin{document}&#10;&#10;$k_{21}$&#10;&#10;&#10;\end{document}"/>
  <p:tag name="IGUANATEXSIZE" val="20"/>
  <p:tag name="IGUANATEXCURSOR" val="89"/>
  <p:tag name="TRANSPARENCY" val="True"/>
  <p:tag name="FILENAME" val=""/>
  <p:tag name="INPUTTYPE" val="0"/>
  <p:tag name="LATEXENGINEID" val="0"/>
  <p:tag name="TEMPFOLDER" val="c:\temp\"/>
</p:tagLst>
</file>

<file path=ppt/tags/tag30.xml><?xml version="1.0" encoding="utf-8"?>
<p:tagLst xmlns:a="http://schemas.openxmlformats.org/drawingml/2006/main" xmlns:r="http://schemas.openxmlformats.org/officeDocument/2006/relationships" xmlns:p="http://schemas.openxmlformats.org/presentationml/2006/main">
  <p:tag name="ORIGINALHEIGHT" val="369"/>
  <p:tag name="ORIGINALWIDTH" val="655.8"/>
  <p:tag name="LATEXADDIN" val="\documentclass{article}&#10;\usepackage{amsmath,chemarrow}&#10;\pagestyle{empty}&#10;\begin{document}&#10;\begin{align*}&#10;Ra &amp;\to 2Ra\&#10;\\Ra+F &amp;\to 2F\&#10;\\F &amp;\to 0&#10;\end{align*}&#10;&#10;\end{document}"/>
  <p:tag name="IGUANATEXSIZE" val="20"/>
  <p:tag name="IGUANATEXCURSOR" val="113"/>
  <p:tag name="TRANSPARENCY" val="True"/>
  <p:tag name="FILENAME" val=""/>
  <p:tag name="INPUTTYPE" val="0"/>
  <p:tag name="LATEXENGINEID" val="0"/>
  <p:tag name="TEMPFOLDER" val="c:\temp\"/>
</p:tagLst>
</file>

<file path=ppt/tags/tag31.xml><?xml version="1.0" encoding="utf-8"?>
<p:tagLst xmlns:a="http://schemas.openxmlformats.org/drawingml/2006/main" xmlns:r="http://schemas.openxmlformats.org/officeDocument/2006/relationships" xmlns:p="http://schemas.openxmlformats.org/presentationml/2006/main">
  <p:tag name="ORIGINALHEIGHT" val="95.4"/>
  <p:tag name="ORIGINALWIDTH" val="483"/>
  <p:tag name="LATEXADDIN" val="\documentclass{article}&#10;\usepackage{amsmath}&#10;\pagestyle{empty}&#10;\begin{document}&#10;&#10;&#10;$y\to y'\in R$&#10;&#10;\end{document}"/>
  <p:tag name="IGUANATEXSIZE" val="20"/>
  <p:tag name="IGUANATEXCURSOR" val="96"/>
  <p:tag name="TRANSPARENCY" val="True"/>
  <p:tag name="FILENAME" val=""/>
  <p:tag name="INPUTTYPE" val="0"/>
  <p:tag name="LATEXENGINEID" val="0"/>
  <p:tag name="TEMPFOLDER" val="c:\temp\"/>
</p:tagLst>
</file>

<file path=ppt/tags/tag32.xml><?xml version="1.0" encoding="utf-8"?>
<p:tagLst xmlns:a="http://schemas.openxmlformats.org/drawingml/2006/main" xmlns:r="http://schemas.openxmlformats.org/officeDocument/2006/relationships" xmlns:p="http://schemas.openxmlformats.org/presentationml/2006/main">
  <p:tag name="ORIGINALHEIGHT" val="98.4"/>
  <p:tag name="ORIGINALWIDTH" val="422.4"/>
  <p:tag name="LATEXADDIN" val="\documentclass{article}&#10;\usepackage{amsmath}&#10;\pagestyle{empty}&#10;\begin{document}&#10;&#10;$k_{y\to y'}&gt;0$&#10;&#10;&#10;\end{document}"/>
  <p:tag name="IGUANATEXSIZE" val="20"/>
  <p:tag name="IGUANATEXCURSOR" val="96"/>
  <p:tag name="TRANSPARENCY" val="True"/>
  <p:tag name="FILENAME" val=""/>
  <p:tag name="INPUTTYPE" val="0"/>
  <p:tag name="LATEXENGINEID" val="0"/>
  <p:tag name="TEMPFOLDER" val="c:\temp\"/>
</p:tagLst>
</file>

<file path=ppt/tags/tag33.xml><?xml version="1.0" encoding="utf-8"?>
<p:tagLst xmlns:a="http://schemas.openxmlformats.org/drawingml/2006/main" xmlns:r="http://schemas.openxmlformats.org/officeDocument/2006/relationships" xmlns:p="http://schemas.openxmlformats.org/presentationml/2006/main">
  <p:tag name="ORIGINALHEIGHT" val="99.6"/>
  <p:tag name="ORIGINALWIDTH" val="514.2"/>
  <p:tag name="LATEXADDIN" val="\documentclass{article}&#10;\usepackage{amsmath}&#10;\pagestyle{empty}&#10;\begin{document}&#10;&#10;&#10;$x:=(x_i)_{i\in S}$&#10;&#10;\end{document}"/>
  <p:tag name="IGUANATEXSIZE" val="20"/>
  <p:tag name="IGUANATEXCURSOR" val="85"/>
  <p:tag name="TRANSPARENCY" val="True"/>
  <p:tag name="FILENAME" val=""/>
  <p:tag name="INPUTTYPE" val="0"/>
  <p:tag name="LATEXENGINEID" val="0"/>
  <p:tag name="TEMPFOLDER" val="c:\temp\"/>
</p:tagLst>
</file>

<file path=ppt/tags/tag34.xml><?xml version="1.0" encoding="utf-8"?>
<p:tagLst xmlns:a="http://schemas.openxmlformats.org/drawingml/2006/main" xmlns:r="http://schemas.openxmlformats.org/officeDocument/2006/relationships" xmlns:p="http://schemas.openxmlformats.org/presentationml/2006/main">
  <p:tag name="ORIGINALHEIGHT" val="114"/>
  <p:tag name="ORIGINALWIDTH" val="632.4"/>
  <p:tag name="LATEXADDIN" val="\documentclass{article}&#10;\usepackage{amsmath}&#10;\pagestyle{empty}&#10;\begin{document}&#10;&#10;&#10;$x^y := \prod_{i\in S} x_i^{y_i}$&#10;&#10;\end{document}"/>
  <p:tag name="IGUANATEXSIZE" val="20"/>
  <p:tag name="IGUANATEXCURSOR" val="115"/>
  <p:tag name="TRANSPARENCY" val="True"/>
  <p:tag name="FILENAME" val=""/>
  <p:tag name="INPUTTYPE" val="0"/>
  <p:tag name="LATEXENGINEID" val="0"/>
  <p:tag name="TEMPFOLDER" val="c:\temp\"/>
</p:tagLst>
</file>

<file path=ppt/tags/tag35.xml><?xml version="1.0" encoding="utf-8"?>
<p:tagLst xmlns:a="http://schemas.openxmlformats.org/drawingml/2006/main" xmlns:r="http://schemas.openxmlformats.org/officeDocument/2006/relationships" xmlns:p="http://schemas.openxmlformats.org/presentationml/2006/main">
  <p:tag name="ORIGINALHEIGHT" val="228"/>
  <p:tag name="ORIGINALWIDTH" val="1229.4"/>
  <p:tag name="LATEXADDIN" val="\documentclass{article}&#10;\usepackage{amsmath}&#10;\pagestyle{empty}&#10;\begin{document}&#10;&#10;\[&#10;\dot{x} = \sum_{y\to y'\in R} f_{y\to y'}(x)\, (y'-y)&#10;\]&#10;&#10;\end{document}"/>
  <p:tag name="IGUANATEXSIZE" val="20"/>
  <p:tag name="IGUANATEXCURSOR" val="92"/>
  <p:tag name="TRANSPARENCY" val="True"/>
  <p:tag name="FILENAME" val=""/>
  <p:tag name="INPUTTYPE" val="0"/>
  <p:tag name="LATEXENGINEID" val="0"/>
  <p:tag name="TEMPFOLDER" val="c:\temp\"/>
</p:tagLst>
</file>

<file path=ppt/tags/tag36.xml><?xml version="1.0" encoding="utf-8"?>
<p:tagLst xmlns:a="http://schemas.openxmlformats.org/drawingml/2006/main" xmlns:r="http://schemas.openxmlformats.org/officeDocument/2006/relationships" xmlns:p="http://schemas.openxmlformats.org/presentationml/2006/main">
  <p:tag name="ORIGINALHEIGHT" val="104.4"/>
  <p:tag name="ORIGINALWIDTH" val="898.2"/>
  <p:tag name="LATEXADDIN" val="\documentclass{article}&#10;\usepackage{amsmath}&#10;\pagestyle{empty}&#10;\begin{document}&#10;&#10;\[&#10;f_{y\to y'}(x):=k_{y\to y'}\, x^y&#10;\]&#10;\end{document}"/>
  <p:tag name="IGUANATEXSIZE" val="24"/>
  <p:tag name="IGUANATEXCURSOR" val="99"/>
  <p:tag name="TRANSPARENCY" val="True"/>
  <p:tag name="FILENAME" val=""/>
  <p:tag name="INPUTTYPE" val="0"/>
  <p:tag name="LATEXENGINEID" val="0"/>
  <p:tag name="TEMPFOLDER" val="c:\temp\"/>
</p:tagLst>
</file>

<file path=ppt/tags/tag37.xml><?xml version="1.0" encoding="utf-8"?>
<p:tagLst xmlns:a="http://schemas.openxmlformats.org/drawingml/2006/main" xmlns:r="http://schemas.openxmlformats.org/officeDocument/2006/relationships" xmlns:p="http://schemas.openxmlformats.org/presentationml/2006/main">
  <p:tag name="ORIGINALHEIGHT" val="115.2"/>
  <p:tag name="ORIGINALWIDTH" val="352.8"/>
  <p:tag name="LATEXADDIN" val="\documentclass{article}&#10;\usepackage{amsmath,amsfonts}&#10;\pagestyle{empty}&#10;\begin{document}&#10;&#10;&#10;$\alpha\in \mathbb{R}^S_{&gt;0}$&#10;&#10;\end{document}"/>
  <p:tag name="IGUANATEXSIZE" val="24"/>
  <p:tag name="IGUANATEXCURSOR" val="98"/>
  <p:tag name="TRANSPARENCY" val="True"/>
  <p:tag name="FILENAME" val=""/>
  <p:tag name="INPUTTYPE" val="0"/>
  <p:tag name="LATEXENGINEID" val="0"/>
  <p:tag name="TEMPFOLDER" val="c:\temp\"/>
</p:tagLst>
</file>

<file path=ppt/tags/tag38.xml><?xml version="1.0" encoding="utf-8"?>
<p:tagLst xmlns:a="http://schemas.openxmlformats.org/drawingml/2006/main" xmlns:r="http://schemas.openxmlformats.org/officeDocument/2006/relationships" xmlns:p="http://schemas.openxmlformats.org/presentationml/2006/main">
  <p:tag name="ORIGINALHEIGHT" val="90.6"/>
  <p:tag name="ORIGINALWIDTH" val="247.8"/>
  <p:tag name="LATEXADDIN" val="\documentclass{article}&#10;\usepackage{amsmath}&#10;\pagestyle{empty}&#10;\begin{document}&#10;&#10;$y\in C$&#10;&#10;&#10;\end{document}"/>
  <p:tag name="IGUANATEXSIZE" val="24"/>
  <p:tag name="IGUANATEXCURSOR" val="89"/>
  <p:tag name="TRANSPARENCY" val="True"/>
  <p:tag name="FILENAME" val=""/>
  <p:tag name="INPUTTYPE" val="0"/>
  <p:tag name="LATEXENGINEID" val="0"/>
  <p:tag name="TEMPFOLDER" val="c:\temp\"/>
</p:tagLst>
</file>

<file path=ppt/tags/tag39.xml><?xml version="1.0" encoding="utf-8"?>
<p:tagLst xmlns:a="http://schemas.openxmlformats.org/drawingml/2006/main" xmlns:r="http://schemas.openxmlformats.org/officeDocument/2006/relationships" xmlns:p="http://schemas.openxmlformats.org/presentationml/2006/main">
  <p:tag name="ORIGINALHEIGHT" val="228"/>
  <p:tag name="ORIGINALWIDTH" val="673.8"/>
  <p:tag name="LATEXADDIN" val="\documentclass{article}&#10;\usepackage{amsmath}&#10;\pagestyle{empty}&#10;\begin{document}&#10;&#10;\[&#10;\sum_{z:z\to y \in R} k_{z\to y} \alpha^z&#10;\]&#10;&#10;\end{document}"/>
  <p:tag name="IGUANATEXSIZE" val="24"/>
  <p:tag name="IGUANATEXCURSOR" val="123"/>
  <p:tag name="TRANSPARENCY" val="True"/>
  <p:tag name="FILENAME" val=""/>
  <p:tag name="INPUTTYPE" val="0"/>
  <p:tag name="LATEXENGINEID" val="0"/>
  <p:tag name="TEMPFOLDER" val="c:\temp\"/>
</p:tagLst>
</file>

<file path=ppt/tags/tag4.xml><?xml version="1.0" encoding="utf-8"?>
<p:tagLst xmlns:a="http://schemas.openxmlformats.org/drawingml/2006/main" xmlns:r="http://schemas.openxmlformats.org/officeDocument/2006/relationships" xmlns:p="http://schemas.openxmlformats.org/presentationml/2006/main">
  <p:tag name="ORIGINALHEIGHT" val="85.2"/>
  <p:tag name="ORIGINALWIDTH" val="121.8"/>
  <p:tag name="LATEXADDIN" val="\documentclass{article}&#10;\usepackage{amsmath}&#10;\pagestyle{empty}&#10;\begin{document}&#10;&#10;$k_{23}$&#10;&#10;&#10;\end{document}"/>
  <p:tag name="IGUANATEXSIZE" val="20"/>
  <p:tag name="IGUANATEXCURSOR" val="89"/>
  <p:tag name="TRANSPARENCY" val="True"/>
  <p:tag name="FILENAME" val=""/>
  <p:tag name="INPUTTYPE" val="0"/>
  <p:tag name="LATEXENGINEID" val="0"/>
  <p:tag name="TEMPFOLDER" val="c:\temp\"/>
</p:tagLst>
</file>

<file path=ppt/tags/tag40.xml><?xml version="1.0" encoding="utf-8"?>
<p:tagLst xmlns:a="http://schemas.openxmlformats.org/drawingml/2006/main" xmlns:r="http://schemas.openxmlformats.org/officeDocument/2006/relationships" xmlns:p="http://schemas.openxmlformats.org/presentationml/2006/main">
  <p:tag name="ORIGINALHEIGHT" val="228"/>
  <p:tag name="ORIGINALWIDTH" val="765"/>
  <p:tag name="LATEXADDIN" val="\documentclass{article}&#10;\usepackage{amsmath}&#10;\pagestyle{empty}&#10;\begin{document}&#10;&#10;&#10;\[\sum_{y':y\to y' \in R} k_{y\to y'} \alpha^y\]&#10;&#10;\end{document}"/>
  <p:tag name="IGUANATEXSIZE" val="24"/>
  <p:tag name="IGUANATEXCURSOR" val="126"/>
  <p:tag name="TRANSPARENCY" val="True"/>
  <p:tag name="FILENAME" val=""/>
  <p:tag name="INPUTTYPE" val="0"/>
  <p:tag name="LATEXENGINEID" val="0"/>
  <p:tag name="TEMPFOLDER" val="c:\temp\"/>
</p:tagLst>
</file>

<file path=ppt/tags/tag41.xml><?xml version="1.0" encoding="utf-8"?>
<p:tagLst xmlns:a="http://schemas.openxmlformats.org/drawingml/2006/main" xmlns:r="http://schemas.openxmlformats.org/officeDocument/2006/relationships" xmlns:p="http://schemas.openxmlformats.org/presentationml/2006/main">
  <p:tag name="ORIGINALHEIGHT" val="101.4"/>
  <p:tag name="ORIGINALWIDTH" val="315"/>
  <p:tag name="LATEXADDIN" val="\documentclass{article}&#10;\usepackage{amsmath}&#10;\pagestyle{empty}&#10;\begin{document}&#10;&#10;\[ k_{z\to y} \alpha^z&#10;\]&#10;&#10;&#10;\end{document}"/>
  <p:tag name="IGUANATEXSIZE" val="20"/>
  <p:tag name="IGUANATEXCURSOR" val="101"/>
  <p:tag name="TRANSPARENCY" val="True"/>
  <p:tag name="FILENAME" val=""/>
  <p:tag name="INPUTTYPE" val="0"/>
  <p:tag name="LATEXENGINEID" val="0"/>
  <p:tag name="TEMPFOLDER" val="c:\temp\"/>
</p:tagLst>
</file>

<file path=ppt/tags/tag42.xml><?xml version="1.0" encoding="utf-8"?>
<p:tagLst xmlns:a="http://schemas.openxmlformats.org/drawingml/2006/main" xmlns:r="http://schemas.openxmlformats.org/officeDocument/2006/relationships" xmlns:p="http://schemas.openxmlformats.org/presentationml/2006/main">
  <p:tag name="ORIGINALHEIGHT" val="101.4"/>
  <p:tag name="ORIGINALWIDTH" val="347.4"/>
  <p:tag name="LATEXADDIN" val="\documentclass{article}&#10;\usepackage{amsmath}&#10;\pagestyle{empty}&#10;\begin{document}&#10;&#10;&#10;\[&#10;k_{y\to y'} \alpha^y&#10;\]&#10;&#10;\end{document}"/>
  <p:tag name="IGUANATEXSIZE" val="20"/>
  <p:tag name="IGUANATEXCURSOR" val="103"/>
  <p:tag name="TRANSPARENCY" val="True"/>
  <p:tag name="FILENAME" val=""/>
  <p:tag name="INPUTTYPE" val="0"/>
  <p:tag name="LATEXENGINEID" val="0"/>
  <p:tag name="TEMPFOLDER" val="c:\temp\"/>
</p:tagLst>
</file>

<file path=ppt/tags/tag43.xml><?xml version="1.0" encoding="utf-8"?>
<p:tagLst xmlns:a="http://schemas.openxmlformats.org/drawingml/2006/main" xmlns:r="http://schemas.openxmlformats.org/officeDocument/2006/relationships" xmlns:p="http://schemas.openxmlformats.org/presentationml/2006/main">
  <p:tag name="ORIGINALHEIGHT" val="99.6"/>
  <p:tag name="ORIGINALWIDTH" val="1351.8"/>
  <p:tag name="LATEXADDIN" val="\documentclass{article}&#10;\usepackage{amsmath}&#10;\pagestyle{empty}&#10;\begin{document}&#10;&#10;&#10;$H=\operatorname{Span}\{y'-y\mid y\to y'\in R\}$&#10;&#10;\end{document}"/>
  <p:tag name="IGUANATEXSIZE" val="24"/>
  <p:tag name="IGUANATEXCURSOR" val="85"/>
  <p:tag name="TRANSPARENCY" val="True"/>
  <p:tag name="FILENAME" val=""/>
  <p:tag name="INPUTTYPE" val="0"/>
  <p:tag name="LATEXENGINEID" val="0"/>
  <p:tag name="TEMPFOLDER" val="c:\temp\"/>
</p:tagLst>
</file>

<file path=ppt/tags/tag44.xml><?xml version="1.0" encoding="utf-8"?>
<p:tagLst xmlns:a="http://schemas.openxmlformats.org/drawingml/2006/main" xmlns:r="http://schemas.openxmlformats.org/officeDocument/2006/relationships" xmlns:p="http://schemas.openxmlformats.org/presentationml/2006/main">
  <p:tag name="ORIGINALHEIGHT" val="71.4"/>
  <p:tag name="ORIGINALWIDTH" val="264.6"/>
  <p:tag name="LATEXADDIN" val="\documentclass{article}&#10;\usepackage{amsmath}&#10;\pagestyle{empty}&#10;\begin{document}&#10;&#10;$\dot{x}\in H$&#10;&#10;&#10;\end{document}"/>
  <p:tag name="IGUANATEXSIZE" val="24"/>
  <p:tag name="IGUANATEXCURSOR" val="95"/>
  <p:tag name="TRANSPARENCY" val="True"/>
  <p:tag name="FILENAME" val=""/>
  <p:tag name="INPUTTYPE" val="0"/>
  <p:tag name="LATEXENGINEID" val="0"/>
  <p:tag name="TEMPFOLDER" val="c:\temp\"/>
</p:tagLst>
</file>

<file path=ppt/tags/tag45.xml><?xml version="1.0" encoding="utf-8"?>
<p:tagLst xmlns:a="http://schemas.openxmlformats.org/drawingml/2006/main" xmlns:r="http://schemas.openxmlformats.org/officeDocument/2006/relationships" xmlns:p="http://schemas.openxmlformats.org/presentationml/2006/main">
  <p:tag name="ORIGINALHEIGHT" val="228"/>
  <p:tag name="ORIGINALWIDTH" val="1219.2"/>
  <p:tag name="LATEXADDIN" val="\documentclass{article}&#10;\usepackage{amsmath}&#10;\pagestyle{empty}&#10;\begin{document}&#10;&#10;\[&#10;\dot{x} = \sum_{y\to y'\in R} k_{y\to y'}\, x^y\, (y'-y)&#10;\]&#10;&#10;\end{document}"/>
  <p:tag name="IGUANATEXSIZE" val="24"/>
  <p:tag name="IGUANATEXCURSOR" val="133"/>
  <p:tag name="TRANSPARENCY" val="True"/>
  <p:tag name="FILENAME" val=""/>
  <p:tag name="INPUTTYPE" val="0"/>
  <p:tag name="LATEXENGINEID" val="0"/>
  <p:tag name="TEMPFOLDER" val="c:\temp\"/>
</p:tagLst>
</file>

<file path=ppt/tags/tag46.xml><?xml version="1.0" encoding="utf-8"?>
<p:tagLst xmlns:a="http://schemas.openxmlformats.org/drawingml/2006/main" xmlns:r="http://schemas.openxmlformats.org/officeDocument/2006/relationships" xmlns:p="http://schemas.openxmlformats.org/presentationml/2006/main">
  <p:tag name="ORIGINALHEIGHT" val="99.6"/>
  <p:tag name="ORIGINALWIDTH" val="684"/>
  <p:tag name="LATEXADDIN" val="\documentclass{article}&#10;\usepackage{amsmath}&#10;\pagestyle{empty}&#10;\begin{document}&#10;&#10;&#10;$x(t) - x(0)\in H$&#10;&#10;\end{document}"/>
  <p:tag name="IGUANATEXSIZE" val="24"/>
  <p:tag name="IGUANATEXCURSOR" val="100"/>
  <p:tag name="TRANSPARENCY" val="True"/>
  <p:tag name="FILENAME" val=""/>
  <p:tag name="INPUTTYPE" val="0"/>
  <p:tag name="LATEXENGINEID" val="0"/>
  <p:tag name="TEMPFOLDER" val="c:\temp\"/>
</p:tagLst>
</file>

<file path=ppt/tags/tag47.xml><?xml version="1.0" encoding="utf-8"?>
<p:tagLst xmlns:a="http://schemas.openxmlformats.org/drawingml/2006/main" xmlns:r="http://schemas.openxmlformats.org/officeDocument/2006/relationships" xmlns:p="http://schemas.openxmlformats.org/presentationml/2006/main">
  <p:tag name="ORIGINALHEIGHT" val="115.2"/>
  <p:tag name="ORIGINALWIDTH" val="346.8"/>
  <p:tag name="LATEXADDIN" val="\documentclass{article}&#10;\usepackage{amsmath,amsfonts}&#10;\pagestyle{empty}&#10;\begin{document}&#10;&#10;&#10;$x\in\mathbb{R}^S_{&gt; 0}$&#10;&#10;\end{document}"/>
  <p:tag name="IGUANATEXSIZE" val="24"/>
  <p:tag name="IGUANATEXCURSOR" val="111"/>
  <p:tag name="TRANSPARENCY" val="True"/>
  <p:tag name="FILENAME" val=""/>
  <p:tag name="INPUTTYPE" val="0"/>
  <p:tag name="LATEXENGINEID" val="0"/>
  <p:tag name="TEMPFOLDER" val="c:\temp\"/>
</p:tagLst>
</file>

<file path=ppt/tags/tag48.xml><?xml version="1.0" encoding="utf-8"?>
<p:tagLst xmlns:a="http://schemas.openxmlformats.org/drawingml/2006/main" xmlns:r="http://schemas.openxmlformats.org/officeDocument/2006/relationships" xmlns:p="http://schemas.openxmlformats.org/presentationml/2006/main">
  <p:tag name="ORIGINALHEIGHT" val="115.2"/>
  <p:tag name="ORIGINALWIDTH" val="618.6"/>
  <p:tag name="LATEXADDIN" val="\documentclass{article}&#10;\usepackage{amsmath,amsfonts}&#10;\pagestyle{empty}&#10;\begin{document}&#10;$(x + H)\cap\mathbb{R}^S_{&gt;0}$&#10;&#10;&#10;&#10;\end{document}"/>
  <p:tag name="IGUANATEXSIZE" val="20"/>
  <p:tag name="IGUANATEXCURSOR" val="116"/>
  <p:tag name="TRANSPARENCY" val="True"/>
  <p:tag name="FILENAME" val=""/>
  <p:tag name="INPUTTYPE" val="0"/>
  <p:tag name="LATEXENGINEID" val="0"/>
  <p:tag name="TEMPFOLDER" val="c:\temp\"/>
</p:tagLst>
</file>

<file path=ppt/tags/tag49.xml><?xml version="1.0" encoding="utf-8"?>
<p:tagLst xmlns:a="http://schemas.openxmlformats.org/drawingml/2006/main" xmlns:r="http://schemas.openxmlformats.org/officeDocument/2006/relationships" xmlns:p="http://schemas.openxmlformats.org/presentationml/2006/main">
  <p:tag name="ORIGINALHEIGHT" val="219"/>
  <p:tag name="ORIGINALWIDTH" val="1171.2"/>
  <p:tag name="LATEXADDIN" val="\documentclass{article}&#10;\usepackage{amsmath}&#10;\pagestyle{empty}&#10;\begin{document}&#10;&#10;&#10;\[ \sum_{i\in S} x_i\log x_i - x_i - x_i\log \alpha_i\]&#10;&#10;\end{document}"/>
  <p:tag name="IGUANATEXSIZE" val="20"/>
  <p:tag name="IGUANATEXCURSOR" val="137"/>
  <p:tag name="TRANSPARENCY" val="True"/>
  <p:tag name="FILENAME" val=""/>
  <p:tag name="INPUTTYPE" val="0"/>
  <p:tag name="LATEXENGINEID" val="0"/>
  <p:tag name="TEMPFOLDER" val="c:\temp\"/>
</p:tagLst>
</file>

<file path=ppt/tags/tag5.xml><?xml version="1.0" encoding="utf-8"?>
<p:tagLst xmlns:a="http://schemas.openxmlformats.org/drawingml/2006/main" xmlns:r="http://schemas.openxmlformats.org/officeDocument/2006/relationships" xmlns:p="http://schemas.openxmlformats.org/presentationml/2006/main">
  <p:tag name="ORIGINALHEIGHT" val="85.2"/>
  <p:tag name="ORIGINALWIDTH" val="121.2"/>
  <p:tag name="LATEXADDIN" val="\documentclass{article}&#10;\usepackage{amsmath}&#10;\pagestyle{empty}&#10;\begin{document}&#10;&#10;$k_{32}$&#10;&#10;&#10;\end{document}"/>
  <p:tag name="IGUANATEXSIZE" val="20"/>
  <p:tag name="IGUANATEXCURSOR" val="89"/>
  <p:tag name="TRANSPARENCY" val="True"/>
  <p:tag name="FILENAME" val=""/>
  <p:tag name="INPUTTYPE" val="0"/>
  <p:tag name="LATEXENGINEID" val="0"/>
  <p:tag name="TEMPFOLDER" val="c:\temp\"/>
</p:tagLst>
</file>

<file path=ppt/tags/tag50.xml><?xml version="1.0" encoding="utf-8"?>
<p:tagLst xmlns:a="http://schemas.openxmlformats.org/drawingml/2006/main" xmlns:r="http://schemas.openxmlformats.org/officeDocument/2006/relationships" xmlns:p="http://schemas.openxmlformats.org/presentationml/2006/main">
  <p:tag name="ORIGINALHEIGHT" val="219"/>
  <p:tag name="ORIGINALWIDTH" val="1171.2"/>
  <p:tag name="LATEXADDIN" val="\documentclass{article}&#10;\usepackage{amsmath}&#10;\pagestyle{empty}&#10;\begin{document}&#10;&#10;&#10;\[ \sum_{i\in S} x_i\log x_i - x_i - x_i\log \alpha_i\]&#10;&#10;\end{document}"/>
  <p:tag name="IGUANATEXSIZE" val="20"/>
  <p:tag name="IGUANATEXCURSOR" val="137"/>
  <p:tag name="TRANSPARENCY" val="True"/>
  <p:tag name="FILENAME" val=""/>
  <p:tag name="INPUTTYPE" val="0"/>
  <p:tag name="LATEXENGINEID" val="0"/>
  <p:tag name="TEMPFOLDER" val="c:\temp\"/>
</p:tagLst>
</file>

<file path=ppt/tags/tag51.xml><?xml version="1.0" encoding="utf-8"?>
<p:tagLst xmlns:a="http://schemas.openxmlformats.org/drawingml/2006/main" xmlns:r="http://schemas.openxmlformats.org/officeDocument/2006/relationships" xmlns:p="http://schemas.openxmlformats.org/presentationml/2006/main">
  <p:tag name="ORIGINALHEIGHT" val="213"/>
  <p:tag name="ORIGINALWIDTH" val="1080.6"/>
  <p:tag name="LATEXADDIN" val="\documentclass{article}&#10;\usepackage{amsmath}&#10;\pagestyle{empty}&#10;\begin{document}&#10;&#10;\[&#10;D(p || q):= \sum_i p_i\log p_i/q_i&#10;\]&#10;&#10;&#10;\end{document}"/>
  <p:tag name="IGUANATEXSIZE" val="20"/>
  <p:tag name="IGUANATEXCURSOR" val="118"/>
  <p:tag name="TRANSPARENCY" val="True"/>
  <p:tag name="FILENAME" val=""/>
  <p:tag name="INPUTTYPE" val="0"/>
  <p:tag name="LATEXENGINEID" val="0"/>
  <p:tag name="TEMPFOLDER" val="c:\temp\"/>
</p:tagLst>
</file>

<file path=ppt/tags/tag52.xml><?xml version="1.0" encoding="utf-8"?>
<p:tagLst xmlns:a="http://schemas.openxmlformats.org/drawingml/2006/main" xmlns:r="http://schemas.openxmlformats.org/officeDocument/2006/relationships" xmlns:p="http://schemas.openxmlformats.org/presentationml/2006/main">
  <p:tag name="ORIGINALHEIGHT" val="72"/>
  <p:tag name="ORIGINALWIDTH" val="415.2"/>
  <p:tag name="LATEXADDIN" val="\documentclass{article}&#10;\usepackage{amsmath,chemarr}&#10;\pagestyle{empty}&#10;\begin{document}&#10;&#10;&#10;$2Y\rightleftharpoons{}{}3X$&#10;&#10;\end{document}"/>
  <p:tag name="IGUANATEXSIZE" val="24"/>
  <p:tag name="IGUANATEXCURSOR" val="116"/>
  <p:tag name="TRANSPARENCY" val="True"/>
  <p:tag name="FILENAME" val=""/>
  <p:tag name="INPUTTYPE" val="0"/>
  <p:tag name="LATEXENGINEID" val="0"/>
  <p:tag name="TEMPFOLDER" val="c:\temp\"/>
</p:tagLst>
</file>

<file path=ppt/tags/tag53.xml><?xml version="1.0" encoding="utf-8"?>
<p:tagLst xmlns:a="http://schemas.openxmlformats.org/drawingml/2006/main" xmlns:r="http://schemas.openxmlformats.org/officeDocument/2006/relationships" xmlns:p="http://schemas.openxmlformats.org/presentationml/2006/main">
  <p:tag name="ORIGINALHEIGHT" val="518.4"/>
  <p:tag name="ORIGINALWIDTH" val="1069.8"/>
  <p:tag name="LATEXADDIN" val="\documentclass{article}&#10;\usepackage{amsmath}&#10;\pagestyle{empty}&#10;\begin{document}&#10;&#10;&#10;\begin{align*}&#10;r_1(n_X,n_Y) &amp;:= 2!k_1{n_Y\choose 2}\&#10;\\r_2(n_X, n_Y) &amp;:= 3!k_2{n_X\choose 3}&#10;\end{align*}&#10;&#10;\end{document}"/>
  <p:tag name="IGUANATEXSIZE" val="24"/>
  <p:tag name="IGUANATEXCURSOR" val="157"/>
  <p:tag name="TRANSPARENCY" val="True"/>
  <p:tag name="FILENAME" val=""/>
  <p:tag name="INPUTTYPE" val="0"/>
  <p:tag name="LATEXENGINEID" val="0"/>
  <p:tag name="TEMPFOLDER" val="c:\temp\"/>
</p:tagLst>
</file>

<file path=ppt/tags/tag54.xml><?xml version="1.0" encoding="utf-8"?>
<p:tagLst xmlns:a="http://schemas.openxmlformats.org/drawingml/2006/main" xmlns:r="http://schemas.openxmlformats.org/officeDocument/2006/relationships" xmlns:p="http://schemas.openxmlformats.org/presentationml/2006/main">
  <p:tag name="ORIGINALHEIGHT" val="99.6"/>
  <p:tag name="ORIGINALWIDTH" val="463.2"/>
  <p:tag name="LATEXADDIN" val="\documentclass{article}&#10;\usepackage{amsmath}&#10;\pagestyle{empty}&#10;\begin{document}&#10;&#10;&#10;$r_1(n_X,n_Y)$&#10;&#10;\end{document}"/>
  <p:tag name="IGUANATEXSIZE" val="16"/>
  <p:tag name="IGUANATEXCURSOR" val="94"/>
  <p:tag name="TRANSPARENCY" val="True"/>
  <p:tag name="FILENAME" val=""/>
  <p:tag name="INPUTTYPE" val="0"/>
  <p:tag name="LATEXENGINEID" val="0"/>
  <p:tag name="TEMPFOLDER" val="c:\temp\"/>
</p:tagLst>
</file>

<file path=ppt/tags/tag55.xml><?xml version="1.0" encoding="utf-8"?>
<p:tagLst xmlns:a="http://schemas.openxmlformats.org/drawingml/2006/main" xmlns:r="http://schemas.openxmlformats.org/officeDocument/2006/relationships" xmlns:p="http://schemas.openxmlformats.org/presentationml/2006/main">
  <p:tag name="ORIGINALHEIGHT" val="99.6"/>
  <p:tag name="ORIGINALWIDTH" val="463.2"/>
  <p:tag name="LATEXADDIN" val="\documentclass{article}&#10;\usepackage{amsmath}&#10;\pagestyle{empty}&#10;\begin{document}&#10;&#10;&#10;$r_2(n_X,n_Y)$&#10;&#10;\end{document}"/>
  <p:tag name="IGUANATEXSIZE" val="16"/>
  <p:tag name="IGUANATEXCURSOR" val="94"/>
  <p:tag name="TRANSPARENCY" val="True"/>
  <p:tag name="FILENAME" val=""/>
  <p:tag name="INPUTTYPE" val="0"/>
  <p:tag name="LATEXENGINEID" val="0"/>
  <p:tag name="TEMPFOLDER" val="c:\temp\"/>
</p:tagLst>
</file>

<file path=ppt/tags/tag56.xml><?xml version="1.0" encoding="utf-8"?>
<p:tagLst xmlns:a="http://schemas.openxmlformats.org/drawingml/2006/main" xmlns:r="http://schemas.openxmlformats.org/officeDocument/2006/relationships" xmlns:p="http://schemas.openxmlformats.org/presentationml/2006/main">
  <p:tag name="ORIGINALHEIGHT" val="99.6"/>
  <p:tag name="ORIGINALWIDTH" val="366.6"/>
  <p:tag name="LATEXADDIN" val="\documentclass{article}&#10;\usepackage{amsmath}&#10;\pagestyle{empty}&#10;\begin{document}&#10;&#10;$(n_X,n_Y)$&#10;&#10;&#10;\end{document}"/>
  <p:tag name="IGUANATEXSIZE" val="20"/>
  <p:tag name="IGUANATEXCURSOR" val="92"/>
  <p:tag name="TRANSPARENCY" val="True"/>
  <p:tag name="FILENAME" val=""/>
  <p:tag name="INPUTTYPE" val="0"/>
  <p:tag name="LATEXENGINEID" val="0"/>
  <p:tag name="TEMPFOLDER" val="c:\temp\"/>
</p:tagLst>
</file>

<file path=ppt/tags/tag57.xml><?xml version="1.0" encoding="utf-8"?>
<p:tagLst xmlns:a="http://schemas.openxmlformats.org/drawingml/2006/main" xmlns:r="http://schemas.openxmlformats.org/officeDocument/2006/relationships" xmlns:p="http://schemas.openxmlformats.org/presentationml/2006/main">
  <p:tag name="ORIGINALHEIGHT" val="99.6"/>
  <p:tag name="ORIGINALWIDTH" val="709.8"/>
  <p:tag name="LATEXADDIN" val="\documentclass{article}&#10;\usepackage{amsmath}&#10;\pagestyle{empty}&#10;\begin{document}&#10;&#10;$(n_X+3,n_Y-2)$&#10;&#10;&#10;\end{document}"/>
  <p:tag name="IGUANATEXSIZE" val="20"/>
  <p:tag name="IGUANATEXCURSOR" val="94"/>
  <p:tag name="TRANSPARENCY" val="True"/>
  <p:tag name="FILENAME" val=""/>
  <p:tag name="INPUTTYPE" val="0"/>
  <p:tag name="LATEXENGINEID" val="0"/>
  <p:tag name="TEMPFOLDER" val="c:\temp\"/>
</p:tagLst>
</file>

<file path=ppt/tags/tag58.xml><?xml version="1.0" encoding="utf-8"?>
<p:tagLst xmlns:a="http://schemas.openxmlformats.org/drawingml/2006/main" xmlns:r="http://schemas.openxmlformats.org/officeDocument/2006/relationships" xmlns:p="http://schemas.openxmlformats.org/presentationml/2006/main">
  <p:tag name="ORIGINALHEIGHT" val="99.6"/>
  <p:tag name="ORIGINALWIDTH" val="709.8"/>
  <p:tag name="LATEXADDIN" val="\documentclass{article}&#10;\usepackage{amsmath}&#10;\pagestyle{empty}&#10;\begin{document}&#10;&#10;$(n_X-3,n_Y+2)$&#10;&#10;&#10;\end{document}"/>
  <p:tag name="IGUANATEXSIZE" val="20"/>
  <p:tag name="IGUANATEXCURSOR" val="94"/>
  <p:tag name="TRANSPARENCY" val="True"/>
  <p:tag name="FILENAME" val=""/>
  <p:tag name="INPUTTYPE" val="0"/>
  <p:tag name="LATEXENGINEID" val="0"/>
  <p:tag name="TEMPFOLDER" val="c:\temp\"/>
</p:tagLst>
</file>

<file path=ppt/tags/tag59.xml><?xml version="1.0" encoding="utf-8"?>
<p:tagLst xmlns:a="http://schemas.openxmlformats.org/drawingml/2006/main" xmlns:r="http://schemas.openxmlformats.org/officeDocument/2006/relationships" xmlns:p="http://schemas.openxmlformats.org/presentationml/2006/main">
  <p:tag name="ORIGINALHEIGHT" val="72"/>
  <p:tag name="ORIGINALWIDTH" val="415.2"/>
  <p:tag name="LATEXADDIN" val="\documentclass{article}&#10;\usepackage{amsmath,chemarr}&#10;\pagestyle{empty}&#10;\begin{document}&#10;&#10;&#10;$2Y\rightleftharpoons{}{}3X$&#10;&#10;\end{document}"/>
  <p:tag name="IGUANATEXSIZE" val="24"/>
  <p:tag name="IGUANATEXCURSOR" val="116"/>
  <p:tag name="TRANSPARENCY" val="True"/>
  <p:tag name="FILENAME" val=""/>
  <p:tag name="INPUTTYPE" val="0"/>
  <p:tag name="LATEXENGINEID" val="0"/>
  <p:tag name="TEMPFOLDER" val="c:\temp\"/>
</p:tagLst>
</file>

<file path=ppt/tags/tag6.xml><?xml version="1.0" encoding="utf-8"?>
<p:tagLst xmlns:a="http://schemas.openxmlformats.org/drawingml/2006/main" xmlns:r="http://schemas.openxmlformats.org/officeDocument/2006/relationships" xmlns:p="http://schemas.openxmlformats.org/presentationml/2006/main">
  <p:tag name="ORIGINALHEIGHT" val="85.2"/>
  <p:tag name="ORIGINALWIDTH" val="121.8"/>
  <p:tag name="LATEXADDIN" val="\documentclass{article}&#10;\usepackage{amsmath}&#10;\pagestyle{empty}&#10;\begin{document}&#10;&#10;$k_{13}$&#10;&#10;&#10;\end{document}"/>
  <p:tag name="IGUANATEXSIZE" val="20"/>
  <p:tag name="IGUANATEXCURSOR" val="89"/>
  <p:tag name="TRANSPARENCY" val="True"/>
  <p:tag name="FILENAME" val=""/>
  <p:tag name="INPUTTYPE" val="0"/>
  <p:tag name="LATEXENGINEID" val="0"/>
  <p:tag name="TEMPFOLDER" val="c:\temp\"/>
</p:tagLst>
</file>

<file path=ppt/tags/tag60.xml><?xml version="1.0" encoding="utf-8"?>
<p:tagLst xmlns:a="http://schemas.openxmlformats.org/drawingml/2006/main" xmlns:r="http://schemas.openxmlformats.org/officeDocument/2006/relationships" xmlns:p="http://schemas.openxmlformats.org/presentationml/2006/main">
  <p:tag name="ORIGINALHEIGHT" val="518.4"/>
  <p:tag name="ORIGINALWIDTH" val="1069.8"/>
  <p:tag name="LATEXADDIN" val="\documentclass{article}&#10;\usepackage{amsmath}&#10;\pagestyle{empty}&#10;\begin{document}&#10;&#10;&#10;\begin{align*}&#10;r_1(n_X,n_Y) &amp;:= 2!k_1{n_Y\choose 2}\&#10;\\r_2(n_X, n_Y) &amp;:= 3!k_2{n_X\choose 3}&#10;\end{align*}&#10;&#10;\end{document}"/>
  <p:tag name="IGUANATEXSIZE" val="24"/>
  <p:tag name="IGUANATEXCURSOR" val="157"/>
  <p:tag name="TRANSPARENCY" val="True"/>
  <p:tag name="FILENAME" val=""/>
  <p:tag name="INPUTTYPE" val="0"/>
  <p:tag name="LATEXENGINEID" val="0"/>
  <p:tag name="TEMPFOLDER" val="c:\temp\"/>
</p:tagLst>
</file>

<file path=ppt/tags/tag61.xml><?xml version="1.0" encoding="utf-8"?>
<p:tagLst xmlns:a="http://schemas.openxmlformats.org/drawingml/2006/main" xmlns:r="http://schemas.openxmlformats.org/officeDocument/2006/relationships" xmlns:p="http://schemas.openxmlformats.org/presentationml/2006/main">
  <p:tag name="ORIGINALHEIGHT" val="99.6"/>
  <p:tag name="ORIGINALWIDTH" val="463.2"/>
  <p:tag name="LATEXADDIN" val="\documentclass{article}&#10;\usepackage{amsmath}&#10;\pagestyle{empty}&#10;\begin{document}&#10;&#10;&#10;$r_1(n_X,n_Y)$&#10;&#10;\end{document}"/>
  <p:tag name="IGUANATEXSIZE" val="16"/>
  <p:tag name="IGUANATEXCURSOR" val="94"/>
  <p:tag name="TRANSPARENCY" val="True"/>
  <p:tag name="FILENAME" val=""/>
  <p:tag name="INPUTTYPE" val="0"/>
  <p:tag name="LATEXENGINEID" val="0"/>
  <p:tag name="TEMPFOLDER" val="c:\temp\"/>
</p:tagLst>
</file>

<file path=ppt/tags/tag62.xml><?xml version="1.0" encoding="utf-8"?>
<p:tagLst xmlns:a="http://schemas.openxmlformats.org/drawingml/2006/main" xmlns:r="http://schemas.openxmlformats.org/officeDocument/2006/relationships" xmlns:p="http://schemas.openxmlformats.org/presentationml/2006/main">
  <p:tag name="ORIGINALHEIGHT" val="99.6"/>
  <p:tag name="ORIGINALWIDTH" val="463.2"/>
  <p:tag name="LATEXADDIN" val="\documentclass{article}&#10;\usepackage{amsmath}&#10;\pagestyle{empty}&#10;\begin{document}&#10;&#10;&#10;$r_2(n_X,n_Y)$&#10;&#10;\end{document}"/>
  <p:tag name="IGUANATEXSIZE" val="16"/>
  <p:tag name="IGUANATEXCURSOR" val="94"/>
  <p:tag name="TRANSPARENCY" val="True"/>
  <p:tag name="FILENAME" val=""/>
  <p:tag name="INPUTTYPE" val="0"/>
  <p:tag name="LATEXENGINEID" val="0"/>
  <p:tag name="TEMPFOLDER" val="c:\temp\"/>
</p:tagLst>
</file>

<file path=ppt/tags/tag63.xml><?xml version="1.0" encoding="utf-8"?>
<p:tagLst xmlns:a="http://schemas.openxmlformats.org/drawingml/2006/main" xmlns:r="http://schemas.openxmlformats.org/officeDocument/2006/relationships" xmlns:p="http://schemas.openxmlformats.org/presentationml/2006/main">
  <p:tag name="ORIGINALHEIGHT" val="99.6"/>
  <p:tag name="ORIGINALWIDTH" val="366.6"/>
  <p:tag name="LATEXADDIN" val="\documentclass{article}&#10;\usepackage{amsmath}&#10;\pagestyle{empty}&#10;\begin{document}&#10;&#10;$(n_X,n_Y)$&#10;&#10;&#10;\end{document}"/>
  <p:tag name="IGUANATEXSIZE" val="20"/>
  <p:tag name="IGUANATEXCURSOR" val="92"/>
  <p:tag name="TRANSPARENCY" val="True"/>
  <p:tag name="FILENAME" val=""/>
  <p:tag name="INPUTTYPE" val="0"/>
  <p:tag name="LATEXENGINEID" val="0"/>
  <p:tag name="TEMPFOLDER" val="c:\temp\"/>
</p:tagLst>
</file>

<file path=ppt/tags/tag64.xml><?xml version="1.0" encoding="utf-8"?>
<p:tagLst xmlns:a="http://schemas.openxmlformats.org/drawingml/2006/main" xmlns:r="http://schemas.openxmlformats.org/officeDocument/2006/relationships" xmlns:p="http://schemas.openxmlformats.org/presentationml/2006/main">
  <p:tag name="ORIGINALHEIGHT" val="99.6"/>
  <p:tag name="ORIGINALWIDTH" val="709.8"/>
  <p:tag name="LATEXADDIN" val="\documentclass{article}&#10;\usepackage{amsmath}&#10;\pagestyle{empty}&#10;\begin{document}&#10;&#10;$(n_X+3,n_Y-2)$&#10;&#10;&#10;\end{document}"/>
  <p:tag name="IGUANATEXSIZE" val="20"/>
  <p:tag name="IGUANATEXCURSOR" val="94"/>
  <p:tag name="TRANSPARENCY" val="True"/>
  <p:tag name="FILENAME" val=""/>
  <p:tag name="INPUTTYPE" val="0"/>
  <p:tag name="LATEXENGINEID" val="0"/>
  <p:tag name="TEMPFOLDER" val="c:\temp\"/>
</p:tagLst>
</file>

<file path=ppt/tags/tag65.xml><?xml version="1.0" encoding="utf-8"?>
<p:tagLst xmlns:a="http://schemas.openxmlformats.org/drawingml/2006/main" xmlns:r="http://schemas.openxmlformats.org/officeDocument/2006/relationships" xmlns:p="http://schemas.openxmlformats.org/presentationml/2006/main">
  <p:tag name="ORIGINALHEIGHT" val="99.6"/>
  <p:tag name="ORIGINALWIDTH" val="709.8"/>
  <p:tag name="LATEXADDIN" val="\documentclass{article}&#10;\usepackage{amsmath}&#10;\pagestyle{empty}&#10;\begin{document}&#10;&#10;$(n_X-3,n_Y+2)$&#10;&#10;&#10;\end{document}"/>
  <p:tag name="IGUANATEXSIZE" val="20"/>
  <p:tag name="IGUANATEXCURSOR" val="94"/>
  <p:tag name="TRANSPARENCY" val="True"/>
  <p:tag name="FILENAME" val=""/>
  <p:tag name="INPUTTYPE" val="0"/>
  <p:tag name="LATEXENGINEID" val="0"/>
  <p:tag name="TEMPFOLDER" val="c:\temp\"/>
</p:tagLst>
</file>

<file path=ppt/tags/tag66.xml><?xml version="1.0" encoding="utf-8"?>
<p:tagLst xmlns:a="http://schemas.openxmlformats.org/drawingml/2006/main" xmlns:r="http://schemas.openxmlformats.org/officeDocument/2006/relationships" xmlns:p="http://schemas.openxmlformats.org/presentationml/2006/main">
  <p:tag name="ORIGINALHEIGHT" val="72"/>
  <p:tag name="ORIGINALWIDTH" val="415.2"/>
  <p:tag name="LATEXADDIN" val="\documentclass{article}&#10;\usepackage{amsmath,chemarr}&#10;\pagestyle{empty}&#10;\begin{document}&#10;&#10;&#10;$2Y\rightleftharpoons{}{}3X$&#10;&#10;\end{document}"/>
  <p:tag name="IGUANATEXSIZE" val="24"/>
  <p:tag name="IGUANATEXCURSOR" val="116"/>
  <p:tag name="TRANSPARENCY" val="True"/>
  <p:tag name="FILENAME" val=""/>
  <p:tag name="INPUTTYPE" val="0"/>
  <p:tag name="LATEXENGINEID" val="0"/>
  <p:tag name="TEMPFOLDER" val="c:\temp\"/>
</p:tagLst>
</file>

<file path=ppt/tags/tag67.xml><?xml version="1.0" encoding="utf-8"?>
<p:tagLst xmlns:a="http://schemas.openxmlformats.org/drawingml/2006/main" xmlns:r="http://schemas.openxmlformats.org/officeDocument/2006/relationships" xmlns:p="http://schemas.openxmlformats.org/presentationml/2006/main">
  <p:tag name="ORIGINALHEIGHT" val="518.4"/>
  <p:tag name="ORIGINALWIDTH" val="1069.8"/>
  <p:tag name="LATEXADDIN" val="\documentclass{article}&#10;\usepackage{amsmath}&#10;\pagestyle{empty}&#10;\begin{document}&#10;&#10;&#10;\begin{align*}&#10;r_1(n_X,n_Y) &amp;:= 2!k_1{n_Y\choose 2}\&#10;\\r_2(n_X, n_Y) &amp;:= 3!k_2{n_X\choose 3}&#10;\end{align*}&#10;&#10;\end{document}"/>
  <p:tag name="IGUANATEXSIZE" val="24"/>
  <p:tag name="IGUANATEXCURSOR" val="157"/>
  <p:tag name="TRANSPARENCY" val="True"/>
  <p:tag name="FILENAME" val=""/>
  <p:tag name="INPUTTYPE" val="0"/>
  <p:tag name="LATEXENGINEID" val="0"/>
  <p:tag name="TEMPFOLDER" val="c:\temp\"/>
</p:tagLst>
</file>

<file path=ppt/tags/tag68.xml><?xml version="1.0" encoding="utf-8"?>
<p:tagLst xmlns:a="http://schemas.openxmlformats.org/drawingml/2006/main" xmlns:r="http://schemas.openxmlformats.org/officeDocument/2006/relationships" xmlns:p="http://schemas.openxmlformats.org/presentationml/2006/main">
  <p:tag name="ORIGINALHEIGHT" val="99.6"/>
  <p:tag name="ORIGINALWIDTH" val="463.2"/>
  <p:tag name="LATEXADDIN" val="\documentclass{article}&#10;\usepackage{amsmath}&#10;\pagestyle{empty}&#10;\begin{document}&#10;&#10;&#10;$r_1(n_X,n_Y)$&#10;&#10;\end{document}"/>
  <p:tag name="IGUANATEXSIZE" val="16"/>
  <p:tag name="IGUANATEXCURSOR" val="94"/>
  <p:tag name="TRANSPARENCY" val="True"/>
  <p:tag name="FILENAME" val=""/>
  <p:tag name="INPUTTYPE" val="0"/>
  <p:tag name="LATEXENGINEID" val="0"/>
  <p:tag name="TEMPFOLDER" val="c:\temp\"/>
</p:tagLst>
</file>

<file path=ppt/tags/tag69.xml><?xml version="1.0" encoding="utf-8"?>
<p:tagLst xmlns:a="http://schemas.openxmlformats.org/drawingml/2006/main" xmlns:r="http://schemas.openxmlformats.org/officeDocument/2006/relationships" xmlns:p="http://schemas.openxmlformats.org/presentationml/2006/main">
  <p:tag name="ORIGINALHEIGHT" val="99.6"/>
  <p:tag name="ORIGINALWIDTH" val="463.2"/>
  <p:tag name="LATEXADDIN" val="\documentclass{article}&#10;\usepackage{amsmath}&#10;\pagestyle{empty}&#10;\begin{document}&#10;&#10;&#10;$r_2(n_X,n_Y)$&#10;&#10;\end{document}"/>
  <p:tag name="IGUANATEXSIZE" val="16"/>
  <p:tag name="IGUANATEXCURSOR" val="94"/>
  <p:tag name="TRANSPARENCY" val="True"/>
  <p:tag name="FILENAME" val=""/>
  <p:tag name="INPUTTYPE" val="0"/>
  <p:tag name="LATEXENGINEID" val="0"/>
  <p:tag name="TEMPFOLDER" val="c:\temp\"/>
</p:tagLst>
</file>

<file path=ppt/tags/tag7.xml><?xml version="1.0" encoding="utf-8"?>
<p:tagLst xmlns:a="http://schemas.openxmlformats.org/drawingml/2006/main" xmlns:r="http://schemas.openxmlformats.org/officeDocument/2006/relationships" xmlns:p="http://schemas.openxmlformats.org/presentationml/2006/main">
  <p:tag name="ORIGINALHEIGHT" val="85.2"/>
  <p:tag name="ORIGINALWIDTH" val="118.8"/>
  <p:tag name="LATEXADDIN" val="\documentclass{article}&#10;\usepackage{amsmath}&#10;\pagestyle{empty}&#10;\begin{document}&#10;&#10;&#10;$k_{31}$&#10;&#10;\end{document}"/>
  <p:tag name="IGUANATEXSIZE" val="20"/>
  <p:tag name="IGUANATEXCURSOR" val="90"/>
  <p:tag name="TRANSPARENCY" val="True"/>
  <p:tag name="FILENAME" val=""/>
  <p:tag name="INPUTTYPE" val="0"/>
  <p:tag name="LATEXENGINEID" val="0"/>
  <p:tag name="TEMPFOLDER" val="c:\temp\"/>
</p:tagLst>
</file>

<file path=ppt/tags/tag70.xml><?xml version="1.0" encoding="utf-8"?>
<p:tagLst xmlns:a="http://schemas.openxmlformats.org/drawingml/2006/main" xmlns:r="http://schemas.openxmlformats.org/officeDocument/2006/relationships" xmlns:p="http://schemas.openxmlformats.org/presentationml/2006/main">
  <p:tag name="ORIGINALHEIGHT" val="99.6"/>
  <p:tag name="ORIGINALWIDTH" val="366.6"/>
  <p:tag name="LATEXADDIN" val="\documentclass{article}&#10;\usepackage{amsmath}&#10;\pagestyle{empty}&#10;\begin{document}&#10;&#10;$(n_X,n_Y)$&#10;&#10;&#10;\end{document}"/>
  <p:tag name="IGUANATEXSIZE" val="20"/>
  <p:tag name="IGUANATEXCURSOR" val="92"/>
  <p:tag name="TRANSPARENCY" val="True"/>
  <p:tag name="FILENAME" val=""/>
  <p:tag name="INPUTTYPE" val="0"/>
  <p:tag name="LATEXENGINEID" val="0"/>
  <p:tag name="TEMPFOLDER" val="c:\temp\"/>
</p:tagLst>
</file>

<file path=ppt/tags/tag71.xml><?xml version="1.0" encoding="utf-8"?>
<p:tagLst xmlns:a="http://schemas.openxmlformats.org/drawingml/2006/main" xmlns:r="http://schemas.openxmlformats.org/officeDocument/2006/relationships" xmlns:p="http://schemas.openxmlformats.org/presentationml/2006/main">
  <p:tag name="ORIGINALHEIGHT" val="99.6"/>
  <p:tag name="ORIGINALWIDTH" val="709.8"/>
  <p:tag name="LATEXADDIN" val="\documentclass{article}&#10;\usepackage{amsmath}&#10;\pagestyle{empty}&#10;\begin{document}&#10;&#10;$(n_X+3,n_Y-2)$&#10;&#10;&#10;\end{document}"/>
  <p:tag name="IGUANATEXSIZE" val="20"/>
  <p:tag name="IGUANATEXCURSOR" val="94"/>
  <p:tag name="TRANSPARENCY" val="True"/>
  <p:tag name="FILENAME" val=""/>
  <p:tag name="INPUTTYPE" val="0"/>
  <p:tag name="LATEXENGINEID" val="0"/>
  <p:tag name="TEMPFOLDER" val="c:\temp\"/>
</p:tagLst>
</file>

<file path=ppt/tags/tag72.xml><?xml version="1.0" encoding="utf-8"?>
<p:tagLst xmlns:a="http://schemas.openxmlformats.org/drawingml/2006/main" xmlns:r="http://schemas.openxmlformats.org/officeDocument/2006/relationships" xmlns:p="http://schemas.openxmlformats.org/presentationml/2006/main">
  <p:tag name="ORIGINALHEIGHT" val="99.6"/>
  <p:tag name="ORIGINALWIDTH" val="709.8"/>
  <p:tag name="LATEXADDIN" val="\documentclass{article}&#10;\usepackage{amsmath}&#10;\pagestyle{empty}&#10;\begin{document}&#10;&#10;$(n_X-3,n_Y+2)$&#10;&#10;&#10;\end{document}"/>
  <p:tag name="IGUANATEXSIZE" val="20"/>
  <p:tag name="IGUANATEXCURSOR" val="94"/>
  <p:tag name="TRANSPARENCY" val="True"/>
  <p:tag name="FILENAME" val=""/>
  <p:tag name="INPUTTYPE" val="0"/>
  <p:tag name="LATEXENGINEID" val="0"/>
  <p:tag name="TEMPFOLDER" val="c:\temp\"/>
</p:tagLst>
</file>

<file path=ppt/tags/tag73.xml><?xml version="1.0" encoding="utf-8"?>
<p:tagLst xmlns:a="http://schemas.openxmlformats.org/drawingml/2006/main" xmlns:r="http://schemas.openxmlformats.org/officeDocument/2006/relationships" xmlns:p="http://schemas.openxmlformats.org/presentationml/2006/main">
  <p:tag name="ORIGINALHEIGHT" val="239.4"/>
  <p:tag name="ORIGINALWIDTH" val="812.4"/>
  <p:tag name="LATEXADDIN" val="\documentclass{article}&#10;\usepackage{amsmath}&#10;\pagestyle{empty}&#10;\begin{document}&#10;&#10;\[&#10;A = \left(\begin{array}{ccc}&#10;2&amp;1&amp;0\&#10;\\0&amp;1&amp;2&#10;\end{array}\right)&#10;\]&#10;&#10;&#10;\end{document}"/>
  <p:tag name="IGUANATEXSIZE" val="24"/>
  <p:tag name="IGUANATEXCURSOR" val="94"/>
  <p:tag name="TRANSPARENCY" val="True"/>
  <p:tag name="FILENAME" val=""/>
  <p:tag name="INPUTTYPE" val="0"/>
  <p:tag name="LATEXENGINEID" val="0"/>
  <p:tag name="TEMPFOLDER" val="c:\temp\"/>
</p:tagLst>
</file>

<file path=ppt/tags/tag74.xml><?xml version="1.0" encoding="utf-8"?>
<p:tagLst xmlns:a="http://schemas.openxmlformats.org/drawingml/2006/main" xmlns:r="http://schemas.openxmlformats.org/officeDocument/2006/relationships" xmlns:p="http://schemas.openxmlformats.org/presentationml/2006/main">
  <p:tag name="ORIGINALHEIGHT" val="108.6"/>
  <p:tag name="ORIGINALWIDTH" val="1358.4"/>
  <p:tag name="LATEXADDIN" val="\documentclass{article}&#10;\usepackage{amsmath}&#10;\pagestyle{empty}&#10;\begin{document}&#10;&#10;&#10;$(p_1^*,p_2^*,p_3^*)\propto &#10;((\theta_1^*)^2,\theta_1^*\theta_2^*,(\theta_2^*)^2)$&#10;&#10;\end{document}"/>
  <p:tag name="IGUANATEXSIZE" val="24"/>
  <p:tag name="IGUANATEXCURSOR" val="164"/>
  <p:tag name="TRANSPARENCY" val="True"/>
  <p:tag name="FILENAME" val=""/>
  <p:tag name="INPUTTYPE" val="0"/>
  <p:tag name="LATEXENGINEID" val="0"/>
  <p:tag name="TEMPFOLDER" val="c:\temp\"/>
</p:tagLst>
</file>

<file path=ppt/tags/tag75.xml><?xml version="1.0" encoding="utf-8"?>
<p:tagLst xmlns:a="http://schemas.openxmlformats.org/drawingml/2006/main" xmlns:r="http://schemas.openxmlformats.org/officeDocument/2006/relationships" xmlns:p="http://schemas.openxmlformats.org/presentationml/2006/main">
  <p:tag name="ORIGINALHEIGHT" val="161.4"/>
  <p:tag name="ORIGINALWIDTH" val="1719.6"/>
  <p:tag name="LATEXADDIN" val="\documentclass{article}&#10;\usepackage{amsmath}&#10;\pagestyle{empty}&#10;\begin{document}&#10;&#10;\[&#10;(\theta_1^*,\theta_2^*)=\arg\max_{(\theta_1,\theta_2)} \operatorname{Pr}\left[u_1,u_2,u_3\mid \theta_1,\theta_2\right]&#10;\]&#10;&#10;&#10;\end{document}"/>
  <p:tag name="IGUANATEXSIZE" val="28"/>
  <p:tag name="IGUANATEXCURSOR" val="137"/>
  <p:tag name="TRANSPARENCY" val="True"/>
  <p:tag name="FILENAME" val=""/>
  <p:tag name="INPUTTYPE" val="0"/>
  <p:tag name="LATEXENGINEID" val="0"/>
  <p:tag name="TEMPFOLDER" val="c:\temp\"/>
</p:tagLst>
</file>

<file path=ppt/tags/tag76.xml><?xml version="1.0" encoding="utf-8"?>
<p:tagLst xmlns:a="http://schemas.openxmlformats.org/drawingml/2006/main" xmlns:r="http://schemas.openxmlformats.org/officeDocument/2006/relationships" xmlns:p="http://schemas.openxmlformats.org/presentationml/2006/main">
  <p:tag name="ORIGINALHEIGHT" val="358.8"/>
  <p:tag name="ORIGINALWIDTH" val="1336.2"/>
  <p:tag name="LATEXADDIN" val="\documentclass{article}&#10;\usepackage{amsmath}&#10;\pagestyle{empty}&#10;\begin{document}&#10;&#10;&#10;\[&#10;\ker\left(\begin{array}{ccc}&#10;2&amp;1&amp;0\&#10;\\0&amp;1&amp;2&#10;\end{array}&#10;\right)\to \left(\begin{array}{c}&#10;1\&#10;\\-2\&#10;\\1&#10;\end{array}\right)&#10;\]&#10;&#10;\end{document}"/>
  <p:tag name="IGUANATEXSIZE" val="20"/>
  <p:tag name="IGUANATEXCURSOR" val="206"/>
  <p:tag name="TRANSPARENCY" val="True"/>
  <p:tag name="FILENAME" val=""/>
  <p:tag name="INPUTTYPE" val="0"/>
  <p:tag name="LATEXENGINEID" val="0"/>
  <p:tag name="TEMPFOLDER" val="c:\temp\"/>
</p:tagLst>
</file>

<file path=ppt/tags/tag77.xml><?xml version="1.0" encoding="utf-8"?>
<p:tagLst xmlns:a="http://schemas.openxmlformats.org/drawingml/2006/main" xmlns:r="http://schemas.openxmlformats.org/officeDocument/2006/relationships" xmlns:p="http://schemas.openxmlformats.org/presentationml/2006/main">
  <p:tag name="ORIGINALHEIGHT" val="358.8"/>
  <p:tag name="ORIGINALWIDTH" val="1179"/>
  <p:tag name="LATEXADDIN" val="\documentclass{article}&#10;\usepackage{amsmath}&#10;\pagestyle{empty}&#10;\begin{document}&#10;\[&#10;\frac{dx}{dt} = (x_1x_3-x_2^2)\left(\begin{array}{c}&#10;-1\&#10;\\2\&#10;\\-1&#10;\end{array}\right)&#10;\]&#10;&#10;&#10;&#10;\end{document}"/>
  <p:tag name="IGUANATEXSIZE" val="24"/>
  <p:tag name="IGUANATEXCURSOR" val="168"/>
  <p:tag name="TRANSPARENCY" val="True"/>
  <p:tag name="FILENAME" val=""/>
  <p:tag name="INPUTTYPE" val="0"/>
  <p:tag name="LATEXENGINEID" val="0"/>
  <p:tag name="TEMPFOLDER" val="c:\temp\"/>
</p:tagLst>
</file>

<file path=ppt/tags/tag78.xml><?xml version="1.0" encoding="utf-8"?>
<p:tagLst xmlns:a="http://schemas.openxmlformats.org/drawingml/2006/main" xmlns:r="http://schemas.openxmlformats.org/officeDocument/2006/relationships" xmlns:p="http://schemas.openxmlformats.org/presentationml/2006/main">
  <p:tag name="ORIGINALHEIGHT" val="99.6"/>
  <p:tag name="ORIGINALWIDTH" val="449.4"/>
  <p:tag name="LATEXADDIN" val="\documentclass{article}&#10;\usepackage{amsmath}&#10;\pagestyle{empty}&#10;\begin{document}&#10;&#10;&#10;$x(\infty)=p^*$&#10;&#10;\end{document}"/>
  <p:tag name="IGUANATEXSIZE" val="24"/>
  <p:tag name="IGUANATEXCURSOR" val="97"/>
  <p:tag name="TRANSPARENCY" val="True"/>
  <p:tag name="FILENAME" val=""/>
  <p:tag name="INPUTTYPE" val="0"/>
  <p:tag name="LATEXENGINEID" val="0"/>
  <p:tag name="TEMPFOLDER" val="c:\temp\"/>
</p:tagLst>
</file>

<file path=ppt/tags/tag79.xml><?xml version="1.0" encoding="utf-8"?>
<p:tagLst xmlns:a="http://schemas.openxmlformats.org/drawingml/2006/main" xmlns:r="http://schemas.openxmlformats.org/officeDocument/2006/relationships" xmlns:p="http://schemas.openxmlformats.org/presentationml/2006/main">
  <p:tag name="ORIGINALHEIGHT" val="358.8"/>
  <p:tag name="ORIGINALWIDTH" val="1336.2"/>
  <p:tag name="LATEXADDIN" val="\documentclass{article}&#10;\usepackage{amsmath}&#10;\pagestyle{empty}&#10;\begin{document}&#10;&#10;&#10;\[&#10;\ker\left(\begin{array}{ccc}&#10;2&amp;1&amp;0\&#10;\\0&amp;1&amp;2&#10;\end{array}&#10;\right)\to \left(\begin{array}{c}&#10;1\&#10;\\-2\&#10;\\1&#10;\end{array}\right)&#10;\]&#10;&#10;\end{document}"/>
  <p:tag name="IGUANATEXSIZE" val="20"/>
  <p:tag name="IGUANATEXCURSOR" val="206"/>
  <p:tag name="TRANSPARENCY" val="True"/>
  <p:tag name="FILENAME" val=""/>
  <p:tag name="INPUTTYPE" val="0"/>
  <p:tag name="LATEXENGINEID" val="0"/>
  <p:tag name="TEMPFOLDER" val="c:\temp\"/>
</p:tagLst>
</file>

<file path=ppt/tags/tag8.xml><?xml version="1.0" encoding="utf-8"?>
<p:tagLst xmlns:a="http://schemas.openxmlformats.org/drawingml/2006/main" xmlns:r="http://schemas.openxmlformats.org/officeDocument/2006/relationships" xmlns:p="http://schemas.openxmlformats.org/presentationml/2006/main">
  <p:tag name="ORIGINALHEIGHT" val="99.6"/>
  <p:tag name="ORIGINALWIDTH" val="202.2"/>
  <p:tag name="LATEXADDIN" val="\documentclass{article}&#10;\usepackage{amsmath}&#10;\pagestyle{empty}&#10;\begin{document}&#10;&#10;&#10;$p_1(t)$&#10;&#10;\end{document}"/>
  <p:tag name="IGUANATEXSIZE" val="20"/>
  <p:tag name="IGUANATEXCURSOR" val="90"/>
  <p:tag name="TRANSPARENCY" val="True"/>
  <p:tag name="FILENAME" val=""/>
  <p:tag name="INPUTTYPE" val="0"/>
  <p:tag name="LATEXENGINEID" val="0"/>
  <p:tag name="TEMPFOLDER" val="c:\temp\"/>
</p:tagLst>
</file>

<file path=ppt/tags/tag80.xml><?xml version="1.0" encoding="utf-8"?>
<p:tagLst xmlns:a="http://schemas.openxmlformats.org/drawingml/2006/main" xmlns:r="http://schemas.openxmlformats.org/officeDocument/2006/relationships" xmlns:p="http://schemas.openxmlformats.org/presentationml/2006/main">
  <p:tag name="ORIGINALHEIGHT" val="208.2"/>
  <p:tag name="ORIGINALWIDTH" val="2395.2"/>
  <p:tag name="LATEXADDIN" val="\documentclass{article}&#10;\usepackage{amsmath}&#10;\pagestyle{empty}&#10;\begin{document}&#10;&#10;\[&#10;\begin{array}{ccc}&#10;2\theta_1\to 0,&amp; \theta_1+\theta_2\to 0,&amp; 2\theta_2\to 0,\&#10;\\X_1\to X_1+2\theta_1&amp; X_2\to X_2+\theta_1+\theta_2,&amp; &#10;X_3\to X_3+2\theta_2&#10;\end{array}&#10;\]&#10;&#10;\end{document}"/>
  <p:tag name="IGUANATEXSIZE" val="20"/>
  <p:tag name="IGUANATEXCURSOR" val="162"/>
  <p:tag name="TRANSPARENCY" val="True"/>
  <p:tag name="FILENAME" val=""/>
  <p:tag name="INPUTTYPE" val="0"/>
  <p:tag name="LATEXENGINEID" val="0"/>
  <p:tag name="TEMPFOLDER" val="c:\temp\"/>
</p:tagLst>
</file>

<file path=ppt/tags/tag81.xml><?xml version="1.0" encoding="utf-8"?>
<p:tagLst xmlns:a="http://schemas.openxmlformats.org/drawingml/2006/main" xmlns:r="http://schemas.openxmlformats.org/officeDocument/2006/relationships" xmlns:p="http://schemas.openxmlformats.org/presentationml/2006/main">
  <p:tag name="ORIGINALHEIGHT" val="621"/>
  <p:tag name="ORIGINALWIDTH" val="1321.8"/>
  <p:tag name="LATEXADDIN" val="\documentclass{article}&#10;\usepackage{amsmath}&#10;\pagestyle{empty}&#10;\begin{document}&#10;&#10;\begin{align*}&#10;\dot{X}_1 &amp;= \dot{X}_3 = -X_1X_3+X_2^2\&#10;\\\dot{X}_2&amp;=-2X_2^2 +2X_1X_3\&#10;\\\dot{\theta}_1&amp;=-2\theta_1^2+2X_1-\theta_1\theta_2+X_2\&#10;\\\dot{\theta}_2&amp;=-2\theta_2^2+2X_3-\theta_1\theta_2+X_2&#10;\end{align*}&#10;&#10;&#10;\end{document}"/>
  <p:tag name="IGUANATEXSIZE" val="20"/>
  <p:tag name="IGUANATEXCURSOR" val="175"/>
  <p:tag name="TRANSPARENCY" val="True"/>
  <p:tag name="FILENAME" val=""/>
  <p:tag name="INPUTTYPE" val="0"/>
  <p:tag name="LATEXENGINEID" val="0"/>
  <p:tag name="TEMPFOLDER" val="c:\temp\"/>
</p:tagLst>
</file>

<file path=ppt/tags/tag82.xml><?xml version="1.0" encoding="utf-8"?>
<p:tagLst xmlns:a="http://schemas.openxmlformats.org/drawingml/2006/main" xmlns:r="http://schemas.openxmlformats.org/officeDocument/2006/relationships" xmlns:p="http://schemas.openxmlformats.org/presentationml/2006/main">
  <p:tag name="ORIGINALHEIGHT" val="99.6"/>
  <p:tag name="ORIGINALWIDTH" val="1008.6"/>
  <p:tag name="LATEXADDIN" val="\documentclass{article}&#10;\usepackage{amsmath}&#10;\pagestyle{empty}&#10;\begin{document}&#10;&#10;&#10;$(x(\infty),\theta(\infty))=(p^*,\theta^*)$&#10;&#10;\end{document}"/>
  <p:tag name="IGUANATEXSIZE" val="24"/>
  <p:tag name="IGUANATEXCURSOR" val="125"/>
  <p:tag name="TRANSPARENCY" val="True"/>
  <p:tag name="FILENAME" val=""/>
  <p:tag name="INPUTTYPE" val="0"/>
  <p:tag name="LATEXENGINEID" val="0"/>
  <p:tag name="TEMPFOLDER" val="c:\temp\"/>
</p:tagLst>
</file>

<file path=ppt/tags/tag83.xml><?xml version="1.0" encoding="utf-8"?>
<p:tagLst xmlns:a="http://schemas.openxmlformats.org/drawingml/2006/main" xmlns:r="http://schemas.openxmlformats.org/officeDocument/2006/relationships" xmlns:p="http://schemas.openxmlformats.org/presentationml/2006/main">
  <p:tag name="ORIGINALHEIGHT" val="99.6"/>
  <p:tag name="ORIGINALWIDTH" val="1350.6"/>
  <p:tag name="LATEXADDIN" val="\documentclass{article}&#10;\usepackage{amsmath}&#10;\pagestyle{empty}&#10;\begin{document}&#10;&#10;&#10;\[&#10;x(0)=(u_1,u_2,u_3), \theta(0)=(0,0)&#10;\]&#10;&#10;\end{document}"/>
  <p:tag name="IGUANATEXSIZE" val="24"/>
  <p:tag name="IGUANATEXCURSOR" val="120"/>
  <p:tag name="TRANSPARENCY" val="True"/>
  <p:tag name="FILENAME" val=""/>
  <p:tag name="INPUTTYPE" val="0"/>
  <p:tag name="LATEXENGINEID" val="0"/>
  <p:tag name="TEMPFOLDER" val="c:\temp\"/>
</p:tagLst>
</file>

<file path=ppt/tags/tag9.xml><?xml version="1.0" encoding="utf-8"?>
<p:tagLst xmlns:a="http://schemas.openxmlformats.org/drawingml/2006/main" xmlns:r="http://schemas.openxmlformats.org/officeDocument/2006/relationships" xmlns:p="http://schemas.openxmlformats.org/presentationml/2006/main">
  <p:tag name="ORIGINALHEIGHT" val="99.6"/>
  <p:tag name="ORIGINALWIDTH" val="202.2"/>
  <p:tag name="LATEXADDIN" val="\documentclass{article}&#10;\usepackage{amsmath}&#10;\pagestyle{empty}&#10;\begin{document}&#10;&#10;$p_2(t)$&#10;&#10;&#10;\end{document}"/>
  <p:tag name="IGUANATEXSIZE" val="20"/>
  <p:tag name="IGUANATEXCURSOR" val="89"/>
  <p:tag name="TRANSPARENCY" val="True"/>
  <p:tag name="FILENAME" val=""/>
  <p:tag name="INPUTTYPE" val="0"/>
  <p:tag name="LATEXENGINEID" val="0"/>
  <p:tag name="TEMPFOLDER" val="c:\temp\"/>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arajita">
      <a:majorFont>
        <a:latin typeface="Aparajita"/>
        <a:ea typeface=""/>
        <a:cs typeface=""/>
      </a:majorFont>
      <a:minorFont>
        <a:latin typeface="Aparaji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1004</TotalTime>
  <Words>1821</Words>
  <Application>Microsoft Office PowerPoint</Application>
  <PresentationFormat>On-screen Show (4:3)</PresentationFormat>
  <Paragraphs>340</Paragraphs>
  <Slides>34</Slides>
  <Notes>17</Notes>
  <HiddenSlides>4</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An Information Processing View of Reaction Networks</vt:lpstr>
      <vt:lpstr>Here is a Markov chain</vt:lpstr>
      <vt:lpstr>Reaction networks allow rich dynamics </vt:lpstr>
      <vt:lpstr>Surprise: powerful theorems exist!</vt:lpstr>
      <vt:lpstr>Reaction Networks by Other Names</vt:lpstr>
      <vt:lpstr>Biochemical Reaction Networks</vt:lpstr>
      <vt:lpstr>Community  http://reaction-networks.net/</vt:lpstr>
      <vt:lpstr>Outline</vt:lpstr>
      <vt:lpstr>Definition: Reaction Network</vt:lpstr>
      <vt:lpstr>Example: Mass-action kinetics</vt:lpstr>
      <vt:lpstr>Definition: Mass-Action Kinetics</vt:lpstr>
      <vt:lpstr>Definition: Complex Balance</vt:lpstr>
      <vt:lpstr>Definition: Stoichiometric Subspace</vt:lpstr>
      <vt:lpstr>Story 1: Global Attractor Conjecture</vt:lpstr>
      <vt:lpstr>Global Attractor Conjecture</vt:lpstr>
      <vt:lpstr>Global Attractor Conjecture</vt:lpstr>
      <vt:lpstr>Story 2: Origins of the Lyapunov function</vt:lpstr>
      <vt:lpstr>Stochastic Model of Reaction Networks</vt:lpstr>
      <vt:lpstr>Stochastic Model of Reaction Networks</vt:lpstr>
      <vt:lpstr>Stochastic Model of Reaction Networks</vt:lpstr>
      <vt:lpstr>Story 3: Intelligent Chemical Soups</vt:lpstr>
      <vt:lpstr>Computing with Reaction Networks</vt:lpstr>
      <vt:lpstr>Log-linear Models</vt:lpstr>
      <vt:lpstr>Log-linear model: Example</vt:lpstr>
      <vt:lpstr>Log-linear model: Maximum Likelihood</vt:lpstr>
      <vt:lpstr>Recipe for MLD from Reaction Networks</vt:lpstr>
      <vt:lpstr>Why does this work?</vt:lpstr>
      <vt:lpstr>Recipe for MLE from Reaction Networks</vt:lpstr>
      <vt:lpstr>From Design Matrix to Reaction Network</vt:lpstr>
      <vt:lpstr>Results</vt:lpstr>
      <vt:lpstr>A Scheme for Molecular Computation of Maximum Likelihood Estimators  for Log-Linear Models</vt:lpstr>
      <vt:lpstr>References: Global Attractor Conjecture</vt:lpstr>
      <vt:lpstr>References: Lyapunov function origins</vt:lpstr>
      <vt:lpstr>References: Statistical Inference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Information Processing View of Reaction Networks</dc:title>
  <dc:creator>Manoj Gopalkrishnan</dc:creator>
  <cp:lastModifiedBy>Manoj Gopalkrishnan</cp:lastModifiedBy>
  <cp:revision>103</cp:revision>
  <dcterms:created xsi:type="dcterms:W3CDTF">2015-07-21T05:31:55Z</dcterms:created>
  <dcterms:modified xsi:type="dcterms:W3CDTF">2015-07-23T11:12:09Z</dcterms:modified>
</cp:coreProperties>
</file>