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23"/>
  </p:notesMasterIdLst>
  <p:sldIdLst>
    <p:sldId id="499" r:id="rId3"/>
    <p:sldId id="553" r:id="rId4"/>
    <p:sldId id="554" r:id="rId5"/>
    <p:sldId id="555" r:id="rId6"/>
    <p:sldId id="556" r:id="rId7"/>
    <p:sldId id="557" r:id="rId8"/>
    <p:sldId id="558" r:id="rId9"/>
    <p:sldId id="559" r:id="rId10"/>
    <p:sldId id="560" r:id="rId11"/>
    <p:sldId id="561" r:id="rId12"/>
    <p:sldId id="563" r:id="rId13"/>
    <p:sldId id="562" r:id="rId14"/>
    <p:sldId id="564" r:id="rId15"/>
    <p:sldId id="565" r:id="rId16"/>
    <p:sldId id="566" r:id="rId17"/>
    <p:sldId id="567" r:id="rId18"/>
    <p:sldId id="569" r:id="rId19"/>
    <p:sldId id="573" r:id="rId20"/>
    <p:sldId id="574" r:id="rId21"/>
    <p:sldId id="366" r:id="rId22"/>
  </p:sldIdLst>
  <p:sldSz cx="9144000" cy="6858000" type="screen4x3"/>
  <p:notesSz cx="6799263" cy="99298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240">
          <p15:clr>
            <a:srgbClr val="A4A3A4"/>
          </p15:clr>
        </p15:guide>
        <p15:guide id="3" orient="horz" pos="432">
          <p15:clr>
            <a:srgbClr val="A4A3A4"/>
          </p15:clr>
        </p15:guide>
        <p15:guide id="4" pos="2880">
          <p15:clr>
            <a:srgbClr val="A4A3A4"/>
          </p15:clr>
        </p15:guide>
        <p15:guide id="5" pos="1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DB1"/>
    <a:srgbClr val="7162E1"/>
    <a:srgbClr val="134CD4"/>
    <a:srgbClr val="4E18FF"/>
    <a:srgbClr val="E52BFF"/>
    <a:srgbClr val="C6D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615" autoAdjust="0"/>
  </p:normalViewPr>
  <p:slideViewPr>
    <p:cSldViewPr snapToGrid="0">
      <p:cViewPr varScale="1">
        <p:scale>
          <a:sx n="89" d="100"/>
          <a:sy n="89" d="100"/>
        </p:scale>
        <p:origin x="1282" y="72"/>
      </p:cViewPr>
      <p:guideLst>
        <p:guide orient="horz" pos="2160"/>
        <p:guide orient="horz" pos="240"/>
        <p:guide orient="horz" pos="432"/>
        <p:guide pos="2880"/>
        <p:guide pos="19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5300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9EB5917D-5E20-EC4F-B422-E113973634A7}" type="datetime1">
              <a:rPr lang="en-US"/>
              <a:pPr>
                <a:defRPr/>
              </a:pPr>
              <a:t>9/25/2015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0937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40363" cy="4467225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6400" cy="49530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2925"/>
            <a:ext cx="2946400" cy="495300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9D7377E1-020A-AA45-892A-37A3BF3B67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64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8" y="2243138"/>
            <a:ext cx="9094787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3786188" y="6623050"/>
            <a:ext cx="1601787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100" smtClean="0">
                <a:latin typeface="Trebuchet MS" charset="0"/>
                <a:ea typeface="MS PGothic" charset="0"/>
                <a:cs typeface="MS PGothic" charset="0"/>
              </a:rPr>
              <a:t>© Strand Life Sciences</a:t>
            </a:r>
            <a:endParaRPr lang="en-US" sz="3200" smtClean="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214313" y="6618288"/>
            <a:ext cx="1457325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sz="1100" smtClean="0">
                <a:latin typeface="Trebuchet MS" pitchFamily="34" charset="0"/>
                <a:ea typeface="MS PGothic" pitchFamily="34" charset="-128"/>
              </a:rPr>
              <a:t>Strictly Confidential</a:t>
            </a:r>
            <a:endParaRPr lang="en-US" sz="3200" smtClean="0">
              <a:latin typeface="Trebuchet MS" pitchFamily="34" charset="0"/>
              <a:ea typeface="MS PGothic" pitchFamily="34" charset="-128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00" y="254000"/>
            <a:ext cx="19827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18"/>
          <p:cNvGrpSpPr>
            <a:grpSpLocks/>
          </p:cNvGrpSpPr>
          <p:nvPr userDrawn="1"/>
        </p:nvGrpSpPr>
        <p:grpSpPr bwMode="auto">
          <a:xfrm>
            <a:off x="4495800" y="914400"/>
            <a:ext cx="4087813" cy="4078288"/>
            <a:chOff x="4495800" y="1231900"/>
            <a:chExt cx="4087368" cy="4078224"/>
          </a:xfrm>
        </p:grpSpPr>
        <p:sp>
          <p:nvSpPr>
            <p:cNvPr id="9" name="Oval 8"/>
            <p:cNvSpPr/>
            <p:nvPr userDrawn="1"/>
          </p:nvSpPr>
          <p:spPr>
            <a:xfrm>
              <a:off x="4495800" y="1231900"/>
              <a:ext cx="4087368" cy="40782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0" name="Picture 12" descr="SI-2.png"/>
            <p:cNvPicPr>
              <a:picLocks noChangeAspect="1"/>
            </p:cNvPicPr>
            <p:nvPr userDrawn="1"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3900" y="1257300"/>
              <a:ext cx="4023360" cy="40326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Box 10"/>
          <p:cNvSpPr txBox="1"/>
          <p:nvPr userDrawn="1"/>
        </p:nvSpPr>
        <p:spPr>
          <a:xfrm>
            <a:off x="4572000" y="2438400"/>
            <a:ext cx="3565400" cy="8925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101600">
                    <a:schemeClr val="bg1">
                      <a:lumMod val="85000"/>
                      <a:alpha val="60000"/>
                    </a:schemeClr>
                  </a:glow>
                </a:effectLst>
                <a:latin typeface="Trebuchet MS" pitchFamily="34" charset="0"/>
                <a:ea typeface="ＭＳ Ｐゴシック" pitchFamily="31" charset="-128"/>
                <a:cs typeface="+mn-cs"/>
              </a:rPr>
              <a:t>Pioneering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glow rad="101600">
                    <a:schemeClr val="bg1">
                      <a:lumMod val="85000"/>
                      <a:alpha val="60000"/>
                    </a:schemeClr>
                  </a:glow>
                </a:effectLst>
                <a:latin typeface="Trebuchet MS" pitchFamily="34" charset="0"/>
                <a:ea typeface="ＭＳ Ｐゴシック" pitchFamily="31" charset="-128"/>
                <a:cs typeface="+mn-cs"/>
              </a:rPr>
              <a:t>Scientific Intelligence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53999" y="4805388"/>
            <a:ext cx="8278813" cy="909628"/>
          </a:xfrm>
        </p:spPr>
        <p:txBody>
          <a:bodyPr>
            <a:normAutofit/>
          </a:bodyPr>
          <a:lstStyle>
            <a:lvl1pPr algn="l">
              <a:defRPr sz="2800" b="1">
                <a:latin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254000" y="5767388"/>
            <a:ext cx="4876800" cy="7239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37600" y="6616700"/>
            <a:ext cx="381000" cy="228600"/>
          </a:xfrm>
        </p:spPr>
        <p:txBody>
          <a:bodyPr/>
          <a:lstStyle>
            <a:lvl1pPr algn="l">
              <a:defRPr sz="1100" smtClean="0">
                <a:solidFill>
                  <a:schemeClr val="tx1"/>
                </a:solidFill>
                <a:latin typeface="Trebuchet MS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fld id="{6422EDC1-BEEB-8D49-8E75-281C3ED0B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563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250" y="214313"/>
            <a:ext cx="12700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483350"/>
            <a:ext cx="661670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 userDrawn="1"/>
        </p:nvSpPr>
        <p:spPr bwMode="auto">
          <a:xfrm>
            <a:off x="6781800" y="6623050"/>
            <a:ext cx="13430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smtClean="0">
                <a:latin typeface="Trebuchet MS" charset="0"/>
                <a:ea typeface="MS PGothic" charset="0"/>
                <a:cs typeface="MS PGothic" charset="0"/>
              </a:rPr>
              <a:t>© Strand Life Sciences</a:t>
            </a:r>
            <a:endParaRPr lang="en-US" sz="2000" smtClean="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" y="152400"/>
            <a:ext cx="7010400" cy="766762"/>
          </a:xfrm>
        </p:spPr>
        <p:txBody>
          <a:bodyPr>
            <a:normAutofit/>
          </a:bodyPr>
          <a:lstStyle>
            <a:lvl1pPr algn="l">
              <a:defRPr sz="2700" b="1">
                <a:latin typeface="Trebuchet M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219200"/>
            <a:ext cx="4114800" cy="6397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latin typeface="Trebuchet MS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981200"/>
            <a:ext cx="4192588" cy="4144963"/>
          </a:xfrm>
        </p:spPr>
        <p:txBody>
          <a:bodyPr/>
          <a:lstStyle>
            <a:lvl1pPr>
              <a:defRPr sz="2200">
                <a:latin typeface="Trebuchet MS" pitchFamily="34" charset="0"/>
              </a:defRPr>
            </a:lvl1pPr>
            <a:lvl2pPr>
              <a:defRPr sz="2000">
                <a:latin typeface="Trebuchet MS" pitchFamily="34" charset="0"/>
              </a:defRPr>
            </a:lvl2pPr>
            <a:lvl3pPr>
              <a:defRPr sz="1800">
                <a:latin typeface="Trebuchet MS" pitchFamily="34" charset="0"/>
              </a:defRPr>
            </a:lvl3pPr>
            <a:lvl4pPr>
              <a:defRPr sz="1600">
                <a:latin typeface="Trebuchet MS" pitchFamily="34" charset="0"/>
              </a:defRPr>
            </a:lvl4pPr>
            <a:lvl5pPr>
              <a:defRPr sz="1600">
                <a:latin typeface="Trebuchet MS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117975" cy="639762"/>
          </a:xfrm>
        </p:spPr>
        <p:txBody>
          <a:bodyPr anchor="b">
            <a:noAutofit/>
          </a:bodyPr>
          <a:lstStyle>
            <a:lvl1pPr marL="0" indent="0">
              <a:buNone/>
              <a:defRPr sz="2400" b="1">
                <a:latin typeface="Trebuchet MS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1200"/>
            <a:ext cx="4117975" cy="4144963"/>
          </a:xfrm>
        </p:spPr>
        <p:txBody>
          <a:bodyPr/>
          <a:lstStyle>
            <a:lvl1pPr>
              <a:defRPr lang="en-US" sz="2200" kern="1200" dirty="0" smtClean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>
              <a:defRPr sz="2000">
                <a:latin typeface="Trebuchet MS" pitchFamily="34" charset="0"/>
              </a:defRPr>
            </a:lvl2pPr>
            <a:lvl3pPr>
              <a:defRPr sz="1800">
                <a:latin typeface="Trebuchet MS" pitchFamily="34" charset="0"/>
              </a:defRPr>
            </a:lvl3pPr>
            <a:lvl4pPr>
              <a:defRPr sz="1600">
                <a:latin typeface="Trebuchet MS" pitchFamily="34" charset="0"/>
              </a:defRPr>
            </a:lvl4pPr>
            <a:lvl5pPr>
              <a:defRPr sz="1600">
                <a:latin typeface="Trebuchet MS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37600" y="6616700"/>
            <a:ext cx="381000" cy="228600"/>
          </a:xfrm>
        </p:spPr>
        <p:txBody>
          <a:bodyPr/>
          <a:lstStyle>
            <a:lvl1pPr algn="l">
              <a:defRPr sz="1100" smtClean="0">
                <a:solidFill>
                  <a:schemeClr val="tx1"/>
                </a:solidFill>
                <a:latin typeface="Trebuchet MS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fld id="{3DB39588-55F9-9942-87B9-F9B5057B8A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227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250" y="214313"/>
            <a:ext cx="12700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483350"/>
            <a:ext cx="661670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6773863" y="6626225"/>
            <a:ext cx="13430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smtClean="0">
                <a:latin typeface="Trebuchet MS" charset="0"/>
                <a:ea typeface="MS PGothic" charset="0"/>
                <a:cs typeface="MS PGothic" charset="0"/>
              </a:rPr>
              <a:t>© Strand Life Sciences</a:t>
            </a:r>
            <a:endParaRPr lang="en-US" sz="2000" smtClean="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15900" y="152400"/>
            <a:ext cx="7105681" cy="709593"/>
          </a:xfrm>
        </p:spPr>
        <p:txBody>
          <a:bodyPr>
            <a:noAutofit/>
          </a:bodyPr>
          <a:lstStyle>
            <a:lvl1pPr algn="l">
              <a:defRPr sz="2700" b="1">
                <a:latin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219218"/>
            <a:ext cx="8496330" cy="4924426"/>
          </a:xfrm>
        </p:spPr>
        <p:txBody>
          <a:bodyPr/>
          <a:lstStyle>
            <a:lvl1pPr>
              <a:defRPr sz="2400">
                <a:latin typeface="Trebuchet MS" pitchFamily="34" charset="0"/>
              </a:defRPr>
            </a:lvl1pPr>
            <a:lvl2pPr>
              <a:buSzPct val="80000"/>
              <a:buFont typeface="Wingdings" charset="2"/>
              <a:buChar char="§"/>
              <a:defRPr sz="2200">
                <a:latin typeface="Trebuchet MS" pitchFamily="34" charset="0"/>
              </a:defRPr>
            </a:lvl2pPr>
            <a:lvl3pPr>
              <a:buSzPct val="75000"/>
              <a:buFont typeface="Courier New" pitchFamily="49" charset="0"/>
              <a:buChar char="o"/>
              <a:defRPr sz="2000">
                <a:latin typeface="Trebuchet MS" pitchFamily="34" charset="0"/>
              </a:defRPr>
            </a:lvl3pPr>
            <a:lvl4pPr>
              <a:defRPr sz="1800">
                <a:latin typeface="Trebuchet MS" pitchFamily="34" charset="0"/>
              </a:defRPr>
            </a:lvl4pPr>
            <a:lvl5pPr>
              <a:defRPr sz="2000">
                <a:latin typeface="Trebuchet MS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37600" y="6616700"/>
            <a:ext cx="381000" cy="228600"/>
          </a:xfrm>
        </p:spPr>
        <p:txBody>
          <a:bodyPr/>
          <a:lstStyle>
            <a:lvl1pPr algn="l">
              <a:defRPr sz="1100" smtClean="0">
                <a:solidFill>
                  <a:schemeClr val="tx1"/>
                </a:solidFill>
                <a:latin typeface="Trebuchet MS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fld id="{71818E98-79AF-004E-A2FE-866FB2E8D4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513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670675"/>
            <a:ext cx="9144000" cy="187325"/>
          </a:xfrm>
          <a:prstGeom prst="rect">
            <a:avLst/>
          </a:prstGeom>
          <a:solidFill>
            <a:srgbClr val="0037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7529513" y="6629400"/>
            <a:ext cx="154146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>
                <a:solidFill>
                  <a:schemeClr val="bg1"/>
                </a:solidFill>
                <a:latin typeface="Verdana" charset="0"/>
                <a:cs typeface="Verdana" charset="0"/>
              </a:rPr>
              <a:t>www.strandls.com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413" y="654050"/>
            <a:ext cx="1681162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 userDrawn="1"/>
        </p:nvSpPr>
        <p:spPr>
          <a:xfrm>
            <a:off x="5524500" y="466725"/>
            <a:ext cx="685800" cy="685800"/>
          </a:xfrm>
          <a:prstGeom prst="ellipse">
            <a:avLst/>
          </a:prstGeom>
          <a:solidFill>
            <a:srgbClr val="0037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2900" indent="-342900">
              <a:buClr>
                <a:srgbClr val="00377B"/>
              </a:buClr>
              <a:buFont typeface="Wingdings" panose="05000000000000000000" pitchFamily="2" charset="2"/>
              <a:buChar char="§"/>
              <a:defRPr sz="1800"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00377B"/>
              </a:buClr>
              <a:defRPr sz="1800"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00377B"/>
              </a:buClr>
              <a:defRPr sz="1800"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00377B"/>
              </a:buClr>
              <a:defRPr sz="1800"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00377B"/>
              </a:buClr>
              <a:defRPr sz="1800"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" y="452734"/>
            <a:ext cx="5419724" cy="710294"/>
          </a:xfrm>
          <a:custGeom>
            <a:avLst/>
            <a:gdLst>
              <a:gd name="connsiteX0" fmla="*/ 0 w 6490608"/>
              <a:gd name="connsiteY0" fmla="*/ 0 h 710294"/>
              <a:gd name="connsiteX1" fmla="*/ 5849544 w 6490608"/>
              <a:gd name="connsiteY1" fmla="*/ 0 h 710294"/>
              <a:gd name="connsiteX2" fmla="*/ 6170076 w 6490608"/>
              <a:gd name="connsiteY2" fmla="*/ 0 h 710294"/>
              <a:gd name="connsiteX3" fmla="*/ 6490608 w 6490608"/>
              <a:gd name="connsiteY3" fmla="*/ 355147 h 710294"/>
              <a:gd name="connsiteX4" fmla="*/ 6170076 w 6490608"/>
              <a:gd name="connsiteY4" fmla="*/ 710294 h 710294"/>
              <a:gd name="connsiteX5" fmla="*/ 5849544 w 6490608"/>
              <a:gd name="connsiteY5" fmla="*/ 710293 h 710294"/>
              <a:gd name="connsiteX6" fmla="*/ 0 w 6490608"/>
              <a:gd name="connsiteY6" fmla="*/ 710293 h 71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490608" h="710294">
                <a:moveTo>
                  <a:pt x="0" y="0"/>
                </a:moveTo>
                <a:lnTo>
                  <a:pt x="5849544" y="0"/>
                </a:lnTo>
                <a:lnTo>
                  <a:pt x="6170076" y="0"/>
                </a:lnTo>
                <a:cubicBezTo>
                  <a:pt x="6347101" y="0"/>
                  <a:pt x="6490608" y="159005"/>
                  <a:pt x="6490608" y="355147"/>
                </a:cubicBezTo>
                <a:cubicBezTo>
                  <a:pt x="6490608" y="551289"/>
                  <a:pt x="6347101" y="710294"/>
                  <a:pt x="6170076" y="710294"/>
                </a:cubicBezTo>
                <a:lnTo>
                  <a:pt x="5849544" y="710293"/>
                </a:lnTo>
                <a:lnTo>
                  <a:pt x="0" y="710293"/>
                </a:lnTo>
                <a:close/>
              </a:path>
            </a:pathLst>
          </a:custGeom>
          <a:solidFill>
            <a:srgbClr val="00377B"/>
          </a:solidFill>
        </p:spPr>
        <p:txBody>
          <a:bodyPr lIns="45720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1218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7"/>
          <p:cNvSpPr txBox="1">
            <a:spLocks noChangeArrowheads="1"/>
          </p:cNvSpPr>
          <p:nvPr userDrawn="1"/>
        </p:nvSpPr>
        <p:spPr bwMode="auto">
          <a:xfrm>
            <a:off x="7529513" y="6629400"/>
            <a:ext cx="154146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>
                <a:solidFill>
                  <a:schemeClr val="bg1"/>
                </a:solidFill>
                <a:latin typeface="Verdana" charset="0"/>
                <a:cs typeface="Verdana" charset="0"/>
              </a:rPr>
              <a:t>www.strandls.com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163" y="5894388"/>
            <a:ext cx="2185987" cy="404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xfrm>
            <a:off x="209550" y="4386980"/>
            <a:ext cx="4886325" cy="1280160"/>
          </a:xfrm>
          <a:prstGeom prst="rect">
            <a:avLst/>
          </a:prstGeom>
          <a:noFill/>
          <a:ln>
            <a:noFill/>
          </a:ln>
        </p:spPr>
        <p:txBody>
          <a:bodyPr lIns="365760">
            <a:noAutofit/>
          </a:bodyPr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34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250" y="214313"/>
            <a:ext cx="12700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483350"/>
            <a:ext cx="661670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6773863" y="6626225"/>
            <a:ext cx="13430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smtClean="0">
                <a:latin typeface="Trebuchet MS" charset="0"/>
                <a:ea typeface="MS PGothic" charset="0"/>
                <a:cs typeface="MS PGothic" charset="0"/>
              </a:rPr>
              <a:t>© Strand Life Sciences</a:t>
            </a:r>
            <a:endParaRPr lang="en-US" sz="2000" smtClean="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15900" y="152400"/>
            <a:ext cx="7105681" cy="709593"/>
          </a:xfrm>
        </p:spPr>
        <p:txBody>
          <a:bodyPr>
            <a:noAutofit/>
          </a:bodyPr>
          <a:lstStyle>
            <a:lvl1pPr algn="l">
              <a:defRPr sz="2700" b="1">
                <a:latin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219218"/>
            <a:ext cx="8496330" cy="4924426"/>
          </a:xfrm>
        </p:spPr>
        <p:txBody>
          <a:bodyPr/>
          <a:lstStyle>
            <a:lvl1pPr>
              <a:defRPr sz="2400">
                <a:latin typeface="Trebuchet MS" pitchFamily="34" charset="0"/>
              </a:defRPr>
            </a:lvl1pPr>
            <a:lvl2pPr>
              <a:buSzPct val="80000"/>
              <a:buFont typeface="Wingdings" charset="2"/>
              <a:buChar char="§"/>
              <a:defRPr sz="2200">
                <a:latin typeface="Trebuchet MS" pitchFamily="34" charset="0"/>
              </a:defRPr>
            </a:lvl2pPr>
            <a:lvl3pPr>
              <a:buSzPct val="75000"/>
              <a:buFont typeface="Courier New" pitchFamily="49" charset="0"/>
              <a:buChar char="o"/>
              <a:defRPr sz="2000">
                <a:latin typeface="Trebuchet MS" pitchFamily="34" charset="0"/>
              </a:defRPr>
            </a:lvl3pPr>
            <a:lvl4pPr>
              <a:defRPr sz="1800">
                <a:latin typeface="Trebuchet MS" pitchFamily="34" charset="0"/>
              </a:defRPr>
            </a:lvl4pPr>
            <a:lvl5pPr>
              <a:defRPr sz="2000">
                <a:latin typeface="Trebuchet MS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37600" y="6616700"/>
            <a:ext cx="381000" cy="228600"/>
          </a:xfrm>
        </p:spPr>
        <p:txBody>
          <a:bodyPr/>
          <a:lstStyle>
            <a:lvl1pPr algn="l">
              <a:defRPr sz="1100" smtClean="0">
                <a:solidFill>
                  <a:schemeClr val="tx1"/>
                </a:solidFill>
                <a:latin typeface="Trebuchet MS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fld id="{FD37939F-7ADE-6646-A5DA-84A0CDB0F3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48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250" y="214313"/>
            <a:ext cx="12700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483350"/>
            <a:ext cx="661670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6773863" y="6626225"/>
            <a:ext cx="13430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smtClean="0">
                <a:latin typeface="Trebuchet MS" charset="0"/>
                <a:ea typeface="MS PGothic" charset="0"/>
                <a:cs typeface="MS PGothic" charset="0"/>
              </a:rPr>
              <a:t>© Strand Life Sciences</a:t>
            </a:r>
            <a:endParaRPr lang="en-US" sz="2000" smtClean="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" y="152400"/>
            <a:ext cx="7010400" cy="762000"/>
          </a:xfrm>
        </p:spPr>
        <p:txBody>
          <a:bodyPr>
            <a:normAutofit/>
          </a:bodyPr>
          <a:lstStyle>
            <a:lvl1pPr algn="l">
              <a:defRPr sz="2700" b="1">
                <a:latin typeface="Trebuchet M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91000" cy="4906963"/>
          </a:xfrm>
        </p:spPr>
        <p:txBody>
          <a:bodyPr/>
          <a:lstStyle>
            <a:lvl1pPr>
              <a:defRPr sz="2400">
                <a:latin typeface="Trebuchet MS" pitchFamily="34" charset="0"/>
              </a:defRPr>
            </a:lvl1pPr>
            <a:lvl2pPr>
              <a:defRPr sz="2200">
                <a:latin typeface="Trebuchet MS" pitchFamily="34" charset="0"/>
              </a:defRPr>
            </a:lvl2pPr>
            <a:lvl3pPr>
              <a:defRPr sz="2000">
                <a:latin typeface="Trebuchet MS" pitchFamily="34" charset="0"/>
              </a:defRPr>
            </a:lvl3pPr>
            <a:lvl4pPr>
              <a:defRPr sz="1800">
                <a:latin typeface="Trebuchet MS" pitchFamily="34" charset="0"/>
              </a:defRPr>
            </a:lvl4pPr>
            <a:lvl5pPr>
              <a:defRPr sz="1800">
                <a:latin typeface="Trebuchet MS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906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37600" y="6616700"/>
            <a:ext cx="381000" cy="228600"/>
          </a:xfrm>
        </p:spPr>
        <p:txBody>
          <a:bodyPr/>
          <a:lstStyle>
            <a:lvl1pPr algn="l">
              <a:defRPr sz="1100" smtClean="0">
                <a:solidFill>
                  <a:schemeClr val="tx1"/>
                </a:solidFill>
                <a:latin typeface="Trebuchet MS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fld id="{BEAAABB3-ACF9-BF40-B252-71594BDE6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64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250" y="214313"/>
            <a:ext cx="12700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483350"/>
            <a:ext cx="661670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 txBox="1">
            <a:spLocks/>
          </p:cNvSpPr>
          <p:nvPr userDrawn="1"/>
        </p:nvSpPr>
        <p:spPr bwMode="auto">
          <a:xfrm>
            <a:off x="8737600" y="66167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fld id="{225B996D-307C-B74D-9873-881D7BCF6EB6}" type="slidenum">
              <a:rPr lang="en-US" sz="1100" smtClean="0">
                <a:latin typeface="Trebuchet MS" charset="0"/>
                <a:ea typeface="MS PGothic" charset="0"/>
                <a:cs typeface="MS PGothic" charset="0"/>
              </a:rPr>
              <a:pPr eaLnBrk="1" hangingPunct="1">
                <a:defRPr/>
              </a:pPr>
              <a:t>‹#›</a:t>
            </a:fld>
            <a:endParaRPr lang="en-US" sz="1100" smtClean="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 userDrawn="1"/>
        </p:nvSpPr>
        <p:spPr bwMode="auto">
          <a:xfrm>
            <a:off x="6773863" y="6626225"/>
            <a:ext cx="13430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smtClean="0">
                <a:latin typeface="Trebuchet MS" charset="0"/>
                <a:ea typeface="MS PGothic" charset="0"/>
                <a:cs typeface="MS PGothic" charset="0"/>
              </a:rPr>
              <a:t>© Strand Life Sciences</a:t>
            </a:r>
            <a:endParaRPr lang="en-US" sz="2000" smtClean="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" y="152400"/>
            <a:ext cx="7010400" cy="762000"/>
          </a:xfrm>
        </p:spPr>
        <p:txBody>
          <a:bodyPr>
            <a:normAutofit/>
          </a:bodyPr>
          <a:lstStyle>
            <a:lvl1pPr algn="l">
              <a:defRPr sz="2700" b="1">
                <a:latin typeface="Trebuchet M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143000"/>
            <a:ext cx="4114800" cy="715962"/>
          </a:xfrm>
        </p:spPr>
        <p:txBody>
          <a:bodyPr anchor="b"/>
          <a:lstStyle>
            <a:lvl1pPr marL="0" indent="0">
              <a:buNone/>
              <a:defRPr sz="2400" b="0">
                <a:latin typeface="Trebuchet MS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981200"/>
            <a:ext cx="4192588" cy="4144963"/>
          </a:xfrm>
        </p:spPr>
        <p:txBody>
          <a:bodyPr/>
          <a:lstStyle>
            <a:lvl1pPr>
              <a:defRPr sz="2200">
                <a:latin typeface="Trebuchet MS" pitchFamily="34" charset="0"/>
              </a:defRPr>
            </a:lvl1pPr>
            <a:lvl2pPr>
              <a:defRPr sz="2000">
                <a:latin typeface="Trebuchet MS" pitchFamily="34" charset="0"/>
              </a:defRPr>
            </a:lvl2pPr>
            <a:lvl3pPr>
              <a:defRPr sz="1800">
                <a:latin typeface="Trebuchet MS" pitchFamily="34" charset="0"/>
              </a:defRPr>
            </a:lvl3pPr>
            <a:lvl4pPr>
              <a:defRPr sz="1600">
                <a:latin typeface="Trebuchet MS" pitchFamily="34" charset="0"/>
              </a:defRPr>
            </a:lvl4pPr>
            <a:lvl5pPr>
              <a:defRPr sz="1600">
                <a:latin typeface="Trebuchet MS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155700"/>
            <a:ext cx="4041775" cy="685800"/>
          </a:xfrm>
        </p:spPr>
        <p:txBody>
          <a:bodyPr anchor="b"/>
          <a:lstStyle>
            <a:lvl1pPr marL="0" indent="0">
              <a:buNone/>
              <a:defRPr sz="2400" b="0">
                <a:latin typeface="Trebuchet MS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1200"/>
            <a:ext cx="4041775" cy="4144963"/>
          </a:xfrm>
        </p:spPr>
        <p:txBody>
          <a:bodyPr/>
          <a:lstStyle>
            <a:lvl1pPr>
              <a:defRPr sz="2200">
                <a:latin typeface="Trebuchet MS" pitchFamily="34" charset="0"/>
              </a:defRPr>
            </a:lvl1pPr>
            <a:lvl2pPr>
              <a:defRPr sz="2000">
                <a:latin typeface="Trebuchet MS" pitchFamily="34" charset="0"/>
              </a:defRPr>
            </a:lvl2pPr>
            <a:lvl3pPr>
              <a:defRPr sz="1800">
                <a:latin typeface="Trebuchet MS" pitchFamily="34" charset="0"/>
              </a:defRPr>
            </a:lvl3pPr>
            <a:lvl4pPr>
              <a:defRPr sz="1600">
                <a:latin typeface="Trebuchet MS" pitchFamily="34" charset="0"/>
              </a:defRPr>
            </a:lvl4pPr>
            <a:lvl5pPr>
              <a:defRPr sz="1600">
                <a:latin typeface="Trebuchet MS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240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97436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250" y="214313"/>
            <a:ext cx="12700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483350"/>
            <a:ext cx="661670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6773863" y="6626225"/>
            <a:ext cx="13430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smtClean="0">
                <a:latin typeface="Trebuchet MS" charset="0"/>
                <a:ea typeface="MS PGothic" charset="0"/>
                <a:cs typeface="MS PGothic" charset="0"/>
              </a:rPr>
              <a:t>© Strand Life Sciences</a:t>
            </a:r>
            <a:endParaRPr lang="en-US" sz="2000" smtClean="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15900" y="152400"/>
            <a:ext cx="7105681" cy="709593"/>
          </a:xfrm>
        </p:spPr>
        <p:txBody>
          <a:bodyPr>
            <a:noAutofit/>
          </a:bodyPr>
          <a:lstStyle>
            <a:lvl1pPr algn="l">
              <a:defRPr sz="2700" b="1">
                <a:latin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219218"/>
            <a:ext cx="8496330" cy="4924426"/>
          </a:xfrm>
        </p:spPr>
        <p:txBody>
          <a:bodyPr/>
          <a:lstStyle>
            <a:lvl1pPr>
              <a:defRPr sz="2400">
                <a:latin typeface="Trebuchet MS" pitchFamily="34" charset="0"/>
              </a:defRPr>
            </a:lvl1pPr>
            <a:lvl2pPr>
              <a:buSzPct val="80000"/>
              <a:buFont typeface="Wingdings" charset="2"/>
              <a:buChar char="§"/>
              <a:defRPr sz="2200">
                <a:latin typeface="Trebuchet MS" pitchFamily="34" charset="0"/>
              </a:defRPr>
            </a:lvl2pPr>
            <a:lvl3pPr>
              <a:buSzPct val="75000"/>
              <a:buFont typeface="Courier New" pitchFamily="49" charset="0"/>
              <a:buChar char="o"/>
              <a:defRPr sz="2000">
                <a:latin typeface="Trebuchet MS" pitchFamily="34" charset="0"/>
              </a:defRPr>
            </a:lvl3pPr>
            <a:lvl4pPr>
              <a:defRPr sz="1800">
                <a:latin typeface="Trebuchet MS" pitchFamily="34" charset="0"/>
              </a:defRPr>
            </a:lvl4pPr>
            <a:lvl5pPr>
              <a:defRPr sz="2000">
                <a:latin typeface="Trebuchet MS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37600" y="6616700"/>
            <a:ext cx="381000" cy="228600"/>
          </a:xfrm>
        </p:spPr>
        <p:txBody>
          <a:bodyPr/>
          <a:lstStyle>
            <a:lvl1pPr algn="l">
              <a:defRPr sz="1100" smtClean="0">
                <a:solidFill>
                  <a:schemeClr val="tx1"/>
                </a:solidFill>
                <a:latin typeface="Trebuchet MS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fld id="{4A17C3D9-3F25-7649-8DDF-8DD1304EE8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153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8" y="2209800"/>
            <a:ext cx="9094787" cy="1644650"/>
          </a:xfrm>
          <a:prstGeom prst="rect">
            <a:avLst/>
          </a:prstGeom>
          <a:noFill/>
          <a:ln>
            <a:noFill/>
          </a:ln>
          <a:effectLst>
            <a:outerShdw blurRad="63500" dist="50800" sx="999" sy="999" algn="ctr" rotWithShape="0">
              <a:srgbClr val="000000">
                <a:alpha val="45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hord 3"/>
          <p:cNvSpPr/>
          <p:nvPr userDrawn="1"/>
        </p:nvSpPr>
        <p:spPr>
          <a:xfrm rot="17472724">
            <a:off x="5984875" y="-285750"/>
            <a:ext cx="954088" cy="954088"/>
          </a:xfrm>
          <a:prstGeom prst="chord">
            <a:avLst>
              <a:gd name="adj1" fmla="val 2700000"/>
              <a:gd name="adj2" fmla="val 16445264"/>
            </a:avLst>
          </a:prstGeom>
          <a:noFill/>
          <a:ln w="19050" cap="flat" cmpd="sng" algn="ctr">
            <a:solidFill>
              <a:srgbClr val="4F81BD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rgbClr val="FFFFFF"/>
              </a:solidFill>
              <a:latin typeface="Calibri"/>
              <a:ea typeface="ＭＳ Ｐゴシック" pitchFamily="31" charset="-128"/>
              <a:cs typeface="+mn-cs"/>
            </a:endParaRPr>
          </a:p>
        </p:txBody>
      </p:sp>
      <p:sp>
        <p:nvSpPr>
          <p:cNvPr id="5" name="Oval 8"/>
          <p:cNvSpPr>
            <a:spLocks noChangeAspect="1"/>
          </p:cNvSpPr>
          <p:nvPr userDrawn="1"/>
        </p:nvSpPr>
        <p:spPr bwMode="auto">
          <a:xfrm>
            <a:off x="6057900" y="5475288"/>
            <a:ext cx="809625" cy="811212"/>
          </a:xfrm>
          <a:prstGeom prst="ellipse">
            <a:avLst/>
          </a:prstGeom>
          <a:noFill/>
          <a:ln w="19050">
            <a:solidFill>
              <a:srgbClr val="B7DEE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  <a:ea typeface="MS PGothic" charset="0"/>
              <a:cs typeface="MS PGothic" charset="0"/>
            </a:endParaRPr>
          </a:p>
        </p:txBody>
      </p:sp>
      <p:sp>
        <p:nvSpPr>
          <p:cNvPr id="6" name="Chord 5"/>
          <p:cNvSpPr>
            <a:spLocks noChangeAspect="1"/>
          </p:cNvSpPr>
          <p:nvPr userDrawn="1"/>
        </p:nvSpPr>
        <p:spPr bwMode="auto">
          <a:xfrm rot="6763549">
            <a:off x="6163469" y="6466681"/>
            <a:ext cx="558800" cy="560388"/>
          </a:xfrm>
          <a:prstGeom prst="chord">
            <a:avLst/>
          </a:prstGeom>
          <a:noFill/>
          <a:ln w="12700" cap="flat" cmpd="sng" algn="ctr">
            <a:solidFill>
              <a:srgbClr val="C0504D">
                <a:lumMod val="60000"/>
                <a:lumOff val="4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rgbClr val="FFFFFF"/>
              </a:solidFill>
              <a:latin typeface="Calibri"/>
              <a:ea typeface="ＭＳ Ｐゴシック" pitchFamily="31" charset="-128"/>
              <a:cs typeface="+mn-cs"/>
            </a:endParaRPr>
          </a:p>
        </p:txBody>
      </p:sp>
      <p:sp>
        <p:nvSpPr>
          <p:cNvPr id="7" name="Oval 10"/>
          <p:cNvSpPr>
            <a:spLocks noChangeArrowheads="1"/>
          </p:cNvSpPr>
          <p:nvPr userDrawn="1"/>
        </p:nvSpPr>
        <p:spPr bwMode="auto">
          <a:xfrm>
            <a:off x="4429125" y="1147763"/>
            <a:ext cx="4067175" cy="4067175"/>
          </a:xfrm>
          <a:prstGeom prst="ellipse">
            <a:avLst/>
          </a:prstGeom>
          <a:solidFill>
            <a:srgbClr val="FFFFFF"/>
          </a:solidFill>
          <a:ln w="38100">
            <a:solidFill>
              <a:srgbClr val="4F81BD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  <a:ea typeface="MS PGothic" charset="0"/>
              <a:cs typeface="MS PGothic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786188" y="6623050"/>
            <a:ext cx="1601787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100" smtClean="0">
                <a:solidFill>
                  <a:srgbClr val="0D0D0D"/>
                </a:solidFill>
                <a:latin typeface="Trebuchet MS" charset="0"/>
                <a:ea typeface="MS PGothic" charset="0"/>
                <a:cs typeface="MS PGothic" charset="0"/>
              </a:rPr>
              <a:t>© Strand Life Sciences</a:t>
            </a:r>
            <a:endParaRPr lang="en-US" sz="3200" smtClean="0">
              <a:solidFill>
                <a:srgbClr val="0D0D0D"/>
              </a:solidFill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 userDrawn="1"/>
        </p:nvSpPr>
        <p:spPr bwMode="auto">
          <a:xfrm>
            <a:off x="214313" y="6618288"/>
            <a:ext cx="1457325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sz="1100" smtClean="0">
                <a:solidFill>
                  <a:srgbClr val="0D0D0D"/>
                </a:solidFill>
                <a:latin typeface="Trebuchet MS" pitchFamily="34" charset="0"/>
                <a:ea typeface="MS PGothic" pitchFamily="34" charset="-128"/>
              </a:rPr>
              <a:t>Strictly Confidential</a:t>
            </a:r>
            <a:endParaRPr lang="en-US" sz="3200" smtClean="0">
              <a:solidFill>
                <a:srgbClr val="0D0D0D"/>
              </a:solidFill>
              <a:latin typeface="Trebuchet MS" pitchFamily="34" charset="0"/>
              <a:ea typeface="MS PGothic" pitchFamily="34" charset="-128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00" y="254000"/>
            <a:ext cx="19827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755834" y="2200276"/>
            <a:ext cx="3443286" cy="208598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2800" b="1" cap="none">
                <a:latin typeface="Trebuchet MS" pitchFamily="34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37600" y="6616700"/>
            <a:ext cx="381000" cy="228600"/>
          </a:xfrm>
        </p:spPr>
        <p:txBody>
          <a:bodyPr/>
          <a:lstStyle>
            <a:lvl1pPr algn="l">
              <a:defRPr sz="1100" smtClean="0">
                <a:solidFill>
                  <a:schemeClr val="tx1"/>
                </a:solidFill>
                <a:latin typeface="Trebuchet MS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fld id="{C91CB8CC-7407-404B-9F47-9D062F3C9D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77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250" y="214313"/>
            <a:ext cx="12700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6773863" y="6626225"/>
            <a:ext cx="13430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smtClean="0">
                <a:latin typeface="Trebuchet MS" charset="0"/>
                <a:ea typeface="MS PGothic" charset="0"/>
                <a:cs typeface="MS PGothic" charset="0"/>
              </a:rPr>
              <a:t>© Strand Life Sciences</a:t>
            </a:r>
            <a:endParaRPr lang="en-US" sz="2000" smtClean="0">
              <a:latin typeface="Trebuchet MS" charset="0"/>
              <a:ea typeface="MS PGothic" charset="0"/>
              <a:cs typeface="MS PGothic" charset="0"/>
            </a:endParaRPr>
          </a:p>
        </p:txBody>
      </p:sp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483350"/>
            <a:ext cx="661670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15900" y="152400"/>
            <a:ext cx="7105681" cy="709593"/>
          </a:xfrm>
        </p:spPr>
        <p:txBody>
          <a:bodyPr>
            <a:noAutofit/>
          </a:bodyPr>
          <a:lstStyle>
            <a:lvl1pPr algn="l">
              <a:defRPr sz="2700" b="1">
                <a:latin typeface="Trebuchet M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219218"/>
            <a:ext cx="8496330" cy="4924426"/>
          </a:xfrm>
        </p:spPr>
        <p:txBody>
          <a:bodyPr/>
          <a:lstStyle>
            <a:lvl1pPr>
              <a:defRPr sz="2400">
                <a:latin typeface="Trebuchet MS" pitchFamily="34" charset="0"/>
              </a:defRPr>
            </a:lvl1pPr>
            <a:lvl2pPr>
              <a:buSzPct val="80000"/>
              <a:buFont typeface="Wingdings" charset="2"/>
              <a:buChar char="§"/>
              <a:defRPr sz="2200">
                <a:latin typeface="Trebuchet MS" pitchFamily="34" charset="0"/>
              </a:defRPr>
            </a:lvl2pPr>
            <a:lvl3pPr>
              <a:buSzPct val="75000"/>
              <a:buFont typeface="Courier New" pitchFamily="49" charset="0"/>
              <a:buChar char="o"/>
              <a:defRPr sz="2000">
                <a:latin typeface="Trebuchet MS" pitchFamily="34" charset="0"/>
              </a:defRPr>
            </a:lvl3pPr>
            <a:lvl4pPr>
              <a:defRPr sz="1800">
                <a:latin typeface="Trebuchet MS" pitchFamily="34" charset="0"/>
              </a:defRPr>
            </a:lvl4pPr>
            <a:lvl5pPr>
              <a:defRPr sz="20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37600" y="6616700"/>
            <a:ext cx="381000" cy="228600"/>
          </a:xfrm>
        </p:spPr>
        <p:txBody>
          <a:bodyPr/>
          <a:lstStyle>
            <a:lvl1pPr algn="l">
              <a:defRPr sz="1100" smtClean="0">
                <a:solidFill>
                  <a:schemeClr val="tx1"/>
                </a:solidFill>
                <a:latin typeface="Trebuchet MS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fld id="{417119EE-C2D5-7B47-980F-D5D85213EB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71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250" y="214313"/>
            <a:ext cx="12700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483350"/>
            <a:ext cx="661670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6781800" y="6623050"/>
            <a:ext cx="13430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smtClean="0">
                <a:latin typeface="Trebuchet MS" charset="0"/>
                <a:ea typeface="MS PGothic" charset="0"/>
                <a:cs typeface="MS PGothic" charset="0"/>
              </a:rPr>
              <a:t>© Strand Life Sciences</a:t>
            </a:r>
            <a:endParaRPr lang="en-US" sz="2000" smtClean="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" y="152400"/>
            <a:ext cx="7162800" cy="762000"/>
          </a:xfrm>
        </p:spPr>
        <p:txBody>
          <a:bodyPr>
            <a:normAutofit/>
          </a:bodyPr>
          <a:lstStyle>
            <a:lvl1pPr algn="l">
              <a:defRPr sz="2400" b="1">
                <a:latin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91000" cy="4906963"/>
          </a:xfrm>
        </p:spPr>
        <p:txBody>
          <a:bodyPr/>
          <a:lstStyle>
            <a:lvl1pPr>
              <a:defRPr sz="2200">
                <a:latin typeface="Trebuchet MS" pitchFamily="34" charset="0"/>
              </a:defRPr>
            </a:lvl1pPr>
            <a:lvl2pPr>
              <a:defRPr sz="2000">
                <a:latin typeface="Trebuchet MS" pitchFamily="34" charset="0"/>
              </a:defRPr>
            </a:lvl2pPr>
            <a:lvl3pPr>
              <a:defRPr sz="1800">
                <a:latin typeface="Trebuchet MS" pitchFamily="34" charset="0"/>
              </a:defRPr>
            </a:lvl3pPr>
            <a:lvl4pPr>
              <a:defRPr sz="1600">
                <a:latin typeface="Trebuchet MS" pitchFamily="34" charset="0"/>
              </a:defRPr>
            </a:lvl4pPr>
            <a:lvl5pPr>
              <a:defRPr sz="1600">
                <a:latin typeface="Trebuchet MS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191000" cy="4906963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2200" kern="1200" dirty="0" smtClean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2000" kern="1200" dirty="0" smtClean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1800" kern="1200" dirty="0" smtClean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1600" kern="1200" dirty="0" smtClean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1600" kern="1200" dirty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37600" y="6616700"/>
            <a:ext cx="381000" cy="228600"/>
          </a:xfrm>
        </p:spPr>
        <p:txBody>
          <a:bodyPr/>
          <a:lstStyle>
            <a:lvl1pPr algn="l">
              <a:defRPr sz="1100" smtClean="0">
                <a:solidFill>
                  <a:schemeClr val="tx1"/>
                </a:solidFill>
                <a:latin typeface="Trebuchet MS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fld id="{4BB77FF2-D1E2-A14F-82BD-7E7590D252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562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9A3A6AD9-207D-434D-9B9E-332E22C150BD}" type="datetime1">
              <a:rPr lang="en-US"/>
              <a:pPr>
                <a:defRPr/>
              </a:pPr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0B657EBC-27AC-AF4E-B02A-D46BAC1746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46" r:id="rId1"/>
    <p:sldLayoutId id="2147485247" r:id="rId2"/>
    <p:sldLayoutId id="2147485248" r:id="rId3"/>
    <p:sldLayoutId id="2147485249" r:id="rId4"/>
    <p:sldLayoutId id="2147485250" r:id="rId5"/>
    <p:sldLayoutId id="2147485251" r:id="rId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77BB2DAF-0F65-9144-B2BD-30DA89281DD5}" type="datetime1">
              <a:rPr lang="en-US"/>
              <a:pPr>
                <a:defRPr/>
              </a:pPr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D6990370-30DE-7341-AEB7-89D8DCC86E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2" r:id="rId1"/>
    <p:sldLayoutId id="2147485253" r:id="rId2"/>
    <p:sldLayoutId id="2147485254" r:id="rId3"/>
    <p:sldLayoutId id="2147485255" r:id="rId4"/>
    <p:sldLayoutId id="2147485256" r:id="rId5"/>
    <p:sldLayoutId id="2147485257" r:id="rId6"/>
    <p:sldLayoutId id="2147485258" r:id="rId7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>
          <a:xfrm>
            <a:off x="-95250" y="4386263"/>
            <a:ext cx="5200650" cy="1281112"/>
          </a:xfrm>
        </p:spPr>
        <p:txBody>
          <a:bodyPr/>
          <a:lstStyle/>
          <a:p>
            <a:r>
              <a:rPr lang="en-US" dirty="0" smtClean="0">
                <a:latin typeface="Calibri" charset="0"/>
                <a:ea typeface="MS PGothic" charset="0"/>
              </a:rPr>
              <a:t>Read Alignment Algorithms</a:t>
            </a:r>
            <a:endParaRPr lang="en-US" dirty="0">
              <a:latin typeface="Calibri" charset="0"/>
              <a:ea typeface="MS PGothic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52438"/>
            <a:ext cx="5419725" cy="711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/>
              <a:t>A Succinct Data Structure</a:t>
            </a:r>
            <a:endParaRPr lang="en-US" sz="2400" dirty="0"/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763000" y="6616700"/>
            <a:ext cx="381000" cy="2286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77DBAE-E32F-D24D-BA6D-7F1E4884A980}" type="slidenum">
              <a:rPr lang="en-US" sz="1200">
                <a:latin typeface="Trebuchet MS" charset="0"/>
                <a:ea typeface="MS PGothic" charset="0"/>
                <a:cs typeface="MS PGothic" charset="0"/>
              </a:rPr>
              <a:pPr eaLnBrk="1" hangingPunct="1"/>
              <a:t>10</a:t>
            </a:fld>
            <a:endParaRPr lang="en-US" sz="120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5" name="Content Placeholder 12"/>
          <p:cNvSpPr>
            <a:spLocks noGrp="1"/>
          </p:cNvSpPr>
          <p:nvPr>
            <p:ph idx="1"/>
          </p:nvPr>
        </p:nvSpPr>
        <p:spPr>
          <a:xfrm>
            <a:off x="457200" y="1457096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endParaRPr lang="en-IN" sz="2400" dirty="0" smtClean="0"/>
          </a:p>
          <a:p>
            <a:pPr>
              <a:buNone/>
            </a:pPr>
            <a:endParaRPr lang="en-IN" sz="2400" dirty="0" smtClean="0"/>
          </a:p>
          <a:p>
            <a:pPr>
              <a:buNone/>
            </a:pPr>
            <a:endParaRPr lang="en-IN" sz="2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3995937" y="2376232"/>
            <a:ext cx="28803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IN" dirty="0">
              <a:latin typeface="Chalkboard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95937" y="2376232"/>
            <a:ext cx="576064" cy="288032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0" y="2376232"/>
            <a:ext cx="576064" cy="28803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28575" cmpd="sng">
            <a:solidFill>
              <a:schemeClr val="tx2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G</a:t>
            </a:r>
            <a:endParaRPr lang="en-IN" dirty="0">
              <a:latin typeface="Chalkboard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48065" y="2376232"/>
            <a:ext cx="576064" cy="288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A</a:t>
            </a:r>
            <a:endParaRPr lang="en-IN" dirty="0">
              <a:latin typeface="Chalkboard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2376232"/>
            <a:ext cx="576064" cy="28803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00193" y="2376232"/>
            <a:ext cx="576064" cy="288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$</a:t>
            </a:r>
            <a:endParaRPr lang="en-IN" dirty="0">
              <a:latin typeface="Chalkboard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95937" y="2952296"/>
            <a:ext cx="28803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IN" dirty="0">
              <a:latin typeface="Chalkboard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95937" y="2952296"/>
            <a:ext cx="576064" cy="288032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A</a:t>
            </a:r>
            <a:endParaRPr lang="en-IN" dirty="0">
              <a:latin typeface="Chalkboard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72000" y="2952296"/>
            <a:ext cx="576064" cy="28803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28575" cmpd="sng">
            <a:solidFill>
              <a:schemeClr val="tx2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148065" y="2952296"/>
            <a:ext cx="576064" cy="288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$</a:t>
            </a:r>
            <a:endParaRPr lang="en-IN" dirty="0">
              <a:latin typeface="Chalkboard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724128" y="2952296"/>
            <a:ext cx="576064" cy="28803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300193" y="2952296"/>
            <a:ext cx="576064" cy="288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G</a:t>
            </a:r>
            <a:endParaRPr lang="en-IN" dirty="0">
              <a:latin typeface="Chalkboard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95937" y="3240328"/>
            <a:ext cx="28803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IN" dirty="0">
              <a:latin typeface="Chalkboard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95937" y="3240328"/>
            <a:ext cx="576064" cy="288032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572000" y="3240328"/>
            <a:ext cx="576064" cy="28803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28575" cmpd="sng">
            <a:solidFill>
              <a:schemeClr val="tx2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G</a:t>
            </a:r>
            <a:endParaRPr lang="en-IN" dirty="0">
              <a:latin typeface="Chalkboard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065" y="3240328"/>
            <a:ext cx="576064" cy="288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A</a:t>
            </a:r>
            <a:endParaRPr lang="en-IN" dirty="0">
              <a:latin typeface="Chalkboard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724128" y="3240328"/>
            <a:ext cx="576064" cy="28803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00193" y="3240328"/>
            <a:ext cx="576064" cy="288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$</a:t>
            </a:r>
            <a:endParaRPr lang="en-IN" dirty="0">
              <a:latin typeface="Chalkboard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995937" y="3528360"/>
            <a:ext cx="28803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IN" dirty="0">
              <a:latin typeface="Chalkboard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995937" y="3528360"/>
            <a:ext cx="576064" cy="288032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572000" y="3528360"/>
            <a:ext cx="576064" cy="28803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28575" cmpd="sng">
            <a:solidFill>
              <a:schemeClr val="tx2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$</a:t>
            </a:r>
            <a:endParaRPr lang="en-IN" dirty="0">
              <a:latin typeface="Chalkboard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148065" y="3528360"/>
            <a:ext cx="576064" cy="288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24128" y="3528360"/>
            <a:ext cx="576064" cy="28803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G</a:t>
            </a:r>
            <a:endParaRPr lang="en-IN" dirty="0">
              <a:latin typeface="Chalkboard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300193" y="3528360"/>
            <a:ext cx="576064" cy="288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A</a:t>
            </a:r>
            <a:endParaRPr lang="en-IN" dirty="0">
              <a:latin typeface="Chalkboard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995937" y="3816392"/>
            <a:ext cx="28803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IN" dirty="0">
              <a:latin typeface="Chalkboard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995937" y="3816392"/>
            <a:ext cx="576064" cy="288032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G</a:t>
            </a:r>
            <a:endParaRPr lang="en-IN" dirty="0">
              <a:latin typeface="Chalkboard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572000" y="3816392"/>
            <a:ext cx="576064" cy="28803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28575" cmpd="sng">
            <a:solidFill>
              <a:schemeClr val="tx2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A</a:t>
            </a:r>
            <a:endParaRPr lang="en-IN" dirty="0">
              <a:latin typeface="Chalkboard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148065" y="3816392"/>
            <a:ext cx="576064" cy="288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724128" y="3816392"/>
            <a:ext cx="576064" cy="28803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$</a:t>
            </a:r>
            <a:endParaRPr lang="en-IN" dirty="0">
              <a:latin typeface="Chalkboard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300193" y="3816392"/>
            <a:ext cx="576064" cy="288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995937" y="4104424"/>
            <a:ext cx="28803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IN" dirty="0">
              <a:latin typeface="Chalkboard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7" y="4104424"/>
            <a:ext cx="576064" cy="288032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$</a:t>
            </a:r>
            <a:endParaRPr lang="en-IN" dirty="0">
              <a:latin typeface="Chalkboard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572000" y="4104424"/>
            <a:ext cx="576064" cy="28803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28575" cmpd="sng">
            <a:solidFill>
              <a:schemeClr val="tx2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48065" y="4104424"/>
            <a:ext cx="576064" cy="288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G</a:t>
            </a:r>
            <a:endParaRPr lang="en-IN" dirty="0">
              <a:latin typeface="Chalkboard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724128" y="4104424"/>
            <a:ext cx="576064" cy="28803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A</a:t>
            </a:r>
            <a:endParaRPr lang="en-IN" dirty="0">
              <a:latin typeface="Chalkboard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300193" y="4104424"/>
            <a:ext cx="576064" cy="288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6372201" y="2664264"/>
            <a:ext cx="432048" cy="2016224"/>
          </a:xfrm>
          <a:prstGeom prst="ellipse">
            <a:avLst/>
          </a:prstGeom>
          <a:solidFill>
            <a:schemeClr val="accent1">
              <a:alpha val="5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IN" dirty="0">
              <a:latin typeface="Chalkboard"/>
            </a:endParaRPr>
          </a:p>
        </p:txBody>
      </p:sp>
      <p:sp>
        <p:nvSpPr>
          <p:cNvPr id="43" name="Oval Callout 42"/>
          <p:cNvSpPr/>
          <p:nvPr/>
        </p:nvSpPr>
        <p:spPr>
          <a:xfrm>
            <a:off x="2087054" y="1824620"/>
            <a:ext cx="1692859" cy="715583"/>
          </a:xfrm>
          <a:prstGeom prst="wedgeEllipseCallout">
            <a:avLst>
              <a:gd name="adj1" fmla="val 62408"/>
              <a:gd name="adj2" fmla="val 5550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1400" dirty="0" smtClean="0">
                <a:latin typeface="Chalkboard"/>
              </a:rPr>
              <a:t>The Reference</a:t>
            </a:r>
            <a:endParaRPr lang="en-IN" sz="1400" dirty="0">
              <a:latin typeface="Chalkboard"/>
            </a:endParaRPr>
          </a:p>
        </p:txBody>
      </p:sp>
      <p:sp>
        <p:nvSpPr>
          <p:cNvPr id="44" name="Oval Callout 43"/>
          <p:cNvSpPr/>
          <p:nvPr/>
        </p:nvSpPr>
        <p:spPr>
          <a:xfrm>
            <a:off x="652904" y="2664264"/>
            <a:ext cx="2235971" cy="864096"/>
          </a:xfrm>
          <a:prstGeom prst="wedgeEllipseCallout">
            <a:avLst>
              <a:gd name="adj1" fmla="val 103355"/>
              <a:gd name="adj2" fmla="val 58591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1400" dirty="0" smtClean="0">
                <a:latin typeface="Chalkboard"/>
              </a:rPr>
              <a:t>All circular shifts, sorted lexicographically</a:t>
            </a:r>
            <a:endParaRPr lang="en-IN" sz="1400" dirty="0">
              <a:latin typeface="Chalkboard"/>
            </a:endParaRPr>
          </a:p>
        </p:txBody>
      </p:sp>
      <p:cxnSp>
        <p:nvCxnSpPr>
          <p:cNvPr id="45" name="Shape 53"/>
          <p:cNvCxnSpPr>
            <a:stCxn id="13" idx="1"/>
            <a:endCxn id="9" idx="2"/>
          </p:cNvCxnSpPr>
          <p:nvPr/>
        </p:nvCxnSpPr>
        <p:spPr>
          <a:xfrm rot="10800000" flipH="1">
            <a:off x="3995937" y="2664264"/>
            <a:ext cx="1440160" cy="432048"/>
          </a:xfrm>
          <a:prstGeom prst="curvedConnector4">
            <a:avLst>
              <a:gd name="adj1" fmla="val -15873"/>
              <a:gd name="adj2" fmla="val 66667"/>
            </a:avLst>
          </a:prstGeom>
          <a:ln w="3175" cmpd="sng">
            <a:solidFill>
              <a:schemeClr val="accent6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hape 58"/>
          <p:cNvCxnSpPr>
            <a:stCxn id="19" idx="1"/>
          </p:cNvCxnSpPr>
          <p:nvPr/>
        </p:nvCxnSpPr>
        <p:spPr>
          <a:xfrm rot="10800000" flipH="1">
            <a:off x="3995936" y="2590800"/>
            <a:ext cx="118863" cy="793544"/>
          </a:xfrm>
          <a:prstGeom prst="curvedConnector4">
            <a:avLst>
              <a:gd name="adj1" fmla="val -424330"/>
              <a:gd name="adj2" fmla="val 84681"/>
            </a:avLst>
          </a:prstGeom>
          <a:ln w="3175" cmpd="sng">
            <a:solidFill>
              <a:schemeClr val="accent6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hape 104"/>
          <p:cNvCxnSpPr>
            <a:stCxn id="25" idx="1"/>
            <a:endCxn id="10" idx="0"/>
          </p:cNvCxnSpPr>
          <p:nvPr/>
        </p:nvCxnSpPr>
        <p:spPr>
          <a:xfrm rot="10800000" flipH="1">
            <a:off x="3995936" y="2376232"/>
            <a:ext cx="2016223" cy="1296144"/>
          </a:xfrm>
          <a:prstGeom prst="curvedConnector4">
            <a:avLst>
              <a:gd name="adj1" fmla="val -30775"/>
              <a:gd name="adj2" fmla="val 117637"/>
            </a:avLst>
          </a:prstGeom>
          <a:ln w="3175" cmpd="sng">
            <a:solidFill>
              <a:schemeClr val="accent6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hape 110"/>
          <p:cNvCxnSpPr>
            <a:stCxn id="31" idx="1"/>
            <a:endCxn id="8" idx="0"/>
          </p:cNvCxnSpPr>
          <p:nvPr/>
        </p:nvCxnSpPr>
        <p:spPr>
          <a:xfrm rot="10800000" flipH="1">
            <a:off x="3995936" y="2376232"/>
            <a:ext cx="864095" cy="1584176"/>
          </a:xfrm>
          <a:prstGeom prst="curvedConnector4">
            <a:avLst>
              <a:gd name="adj1" fmla="val -90284"/>
              <a:gd name="adj2" fmla="val 114430"/>
            </a:avLst>
          </a:prstGeom>
          <a:ln w="3175" cmpd="sng">
            <a:solidFill>
              <a:schemeClr val="accent6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hape 113"/>
          <p:cNvCxnSpPr>
            <a:stCxn id="37" idx="1"/>
            <a:endCxn id="11" idx="0"/>
          </p:cNvCxnSpPr>
          <p:nvPr/>
        </p:nvCxnSpPr>
        <p:spPr>
          <a:xfrm rot="10800000" flipH="1">
            <a:off x="3995937" y="2376232"/>
            <a:ext cx="2592288" cy="1872208"/>
          </a:xfrm>
          <a:prstGeom prst="curvedConnector4">
            <a:avLst>
              <a:gd name="adj1" fmla="val -36253"/>
              <a:gd name="adj2" fmla="val 135467"/>
            </a:avLst>
          </a:prstGeom>
          <a:ln w="3175" cmpd="sng">
            <a:solidFill>
              <a:schemeClr val="accent6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Oval Callout 49"/>
          <p:cNvSpPr/>
          <p:nvPr/>
        </p:nvSpPr>
        <p:spPr>
          <a:xfrm>
            <a:off x="6063892" y="5195063"/>
            <a:ext cx="2304256" cy="820316"/>
          </a:xfrm>
          <a:prstGeom prst="wedgeEllipseCallout">
            <a:avLst>
              <a:gd name="adj1" fmla="val -25686"/>
              <a:gd name="adj2" fmla="val -127226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Burrows-Wheeler Transform</a:t>
            </a:r>
            <a:endParaRPr lang="en-IN" dirty="0"/>
          </a:p>
        </p:txBody>
      </p:sp>
      <p:sp>
        <p:nvSpPr>
          <p:cNvPr id="52" name="TextBox 51"/>
          <p:cNvSpPr txBox="1"/>
          <p:nvPr/>
        </p:nvSpPr>
        <p:spPr>
          <a:xfrm>
            <a:off x="272877" y="5279615"/>
            <a:ext cx="42505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Store only the first and last columns and the links back to the reference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Used in </a:t>
            </a:r>
            <a:r>
              <a:rPr lang="en-US" dirty="0" err="1" smtClean="0"/>
              <a:t>bzip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51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50" grpId="0" animBg="1"/>
      <p:bldP spid="5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52438"/>
            <a:ext cx="5419725" cy="711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/>
              <a:t>A Succinct Data Structure</a:t>
            </a:r>
            <a:endParaRPr lang="en-US" sz="2400" dirty="0"/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763000" y="6616700"/>
            <a:ext cx="381000" cy="2286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77DBAE-E32F-D24D-BA6D-7F1E4884A980}" type="slidenum">
              <a:rPr lang="en-US" sz="1200">
                <a:latin typeface="Trebuchet MS" charset="0"/>
                <a:ea typeface="MS PGothic" charset="0"/>
                <a:cs typeface="MS PGothic" charset="0"/>
              </a:rPr>
              <a:pPr eaLnBrk="1" hangingPunct="1"/>
              <a:t>11</a:t>
            </a:fld>
            <a:endParaRPr lang="en-US" sz="120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51" name="Content Placeholder 12"/>
          <p:cNvSpPr txBox="1">
            <a:spLocks/>
          </p:cNvSpPr>
          <p:nvPr/>
        </p:nvSpPr>
        <p:spPr bwMode="auto">
          <a:xfrm>
            <a:off x="446705" y="2044887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77B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77B"/>
              </a:buClr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77B"/>
              </a:buClr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77B"/>
              </a:buClr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77B"/>
              </a:buClr>
              <a:buFont typeface="Arial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en-IN" sz="2400" smtClean="0"/>
          </a:p>
          <a:p>
            <a:pPr>
              <a:buFont typeface="Wingdings" panose="05000000000000000000" pitchFamily="2" charset="2"/>
              <a:buNone/>
            </a:pPr>
            <a:endParaRPr lang="en-IN" sz="2400" smtClean="0"/>
          </a:p>
          <a:p>
            <a:pPr>
              <a:buFont typeface="Wingdings" panose="05000000000000000000" pitchFamily="2" charset="2"/>
              <a:buNone/>
            </a:pPr>
            <a:endParaRPr lang="en-IN" sz="2400" dirty="0" smtClean="0"/>
          </a:p>
        </p:txBody>
      </p:sp>
      <p:sp>
        <p:nvSpPr>
          <p:cNvPr id="10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pPr marL="457200" lvl="1" indent="0">
              <a:buNone/>
            </a:pPr>
            <a:endParaRPr lang="en-IN" dirty="0"/>
          </a:p>
        </p:txBody>
      </p:sp>
      <p:sp>
        <p:nvSpPr>
          <p:cNvPr id="103" name="Rectangle 102"/>
          <p:cNvSpPr/>
          <p:nvPr/>
        </p:nvSpPr>
        <p:spPr>
          <a:xfrm>
            <a:off x="3995936" y="2636912"/>
            <a:ext cx="28803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4" name="Rectangle 103"/>
          <p:cNvSpPr/>
          <p:nvPr/>
        </p:nvSpPr>
        <p:spPr>
          <a:xfrm>
            <a:off x="3995936" y="2636912"/>
            <a:ext cx="576064" cy="2880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IN" dirty="0"/>
          </a:p>
        </p:txBody>
      </p:sp>
      <p:sp>
        <p:nvSpPr>
          <p:cNvPr id="105" name="Rectangle 104"/>
          <p:cNvSpPr/>
          <p:nvPr/>
        </p:nvSpPr>
        <p:spPr>
          <a:xfrm>
            <a:off x="4572000" y="2636912"/>
            <a:ext cx="576064" cy="2880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</a:t>
            </a:r>
            <a:endParaRPr lang="en-IN" dirty="0"/>
          </a:p>
        </p:txBody>
      </p:sp>
      <p:sp>
        <p:nvSpPr>
          <p:cNvPr id="106" name="Rectangle 105"/>
          <p:cNvSpPr/>
          <p:nvPr/>
        </p:nvSpPr>
        <p:spPr>
          <a:xfrm>
            <a:off x="5148064" y="2636912"/>
            <a:ext cx="576064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IN" dirty="0"/>
          </a:p>
        </p:txBody>
      </p:sp>
      <p:sp>
        <p:nvSpPr>
          <p:cNvPr id="107" name="Rectangle 106"/>
          <p:cNvSpPr/>
          <p:nvPr/>
        </p:nvSpPr>
        <p:spPr>
          <a:xfrm>
            <a:off x="5724128" y="2636912"/>
            <a:ext cx="576064" cy="2880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IN" dirty="0"/>
          </a:p>
        </p:txBody>
      </p:sp>
      <p:sp>
        <p:nvSpPr>
          <p:cNvPr id="108" name="Rectangle 107"/>
          <p:cNvSpPr/>
          <p:nvPr/>
        </p:nvSpPr>
        <p:spPr>
          <a:xfrm>
            <a:off x="6300192" y="2636912"/>
            <a:ext cx="576064" cy="288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$</a:t>
            </a:r>
            <a:endParaRPr lang="en-IN" dirty="0"/>
          </a:p>
        </p:txBody>
      </p:sp>
      <p:sp>
        <p:nvSpPr>
          <p:cNvPr id="109" name="Rectangle 108"/>
          <p:cNvSpPr/>
          <p:nvPr/>
        </p:nvSpPr>
        <p:spPr>
          <a:xfrm>
            <a:off x="3995936" y="3212976"/>
            <a:ext cx="28803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0" name="Rectangle 109"/>
          <p:cNvSpPr/>
          <p:nvPr/>
        </p:nvSpPr>
        <p:spPr>
          <a:xfrm>
            <a:off x="3995936" y="3212976"/>
            <a:ext cx="576064" cy="2880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IN" dirty="0"/>
          </a:p>
        </p:txBody>
      </p:sp>
      <p:sp>
        <p:nvSpPr>
          <p:cNvPr id="111" name="Rectangle 110"/>
          <p:cNvSpPr/>
          <p:nvPr/>
        </p:nvSpPr>
        <p:spPr>
          <a:xfrm>
            <a:off x="4572000" y="3212976"/>
            <a:ext cx="576064" cy="2880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IN" dirty="0"/>
          </a:p>
        </p:txBody>
      </p:sp>
      <p:sp>
        <p:nvSpPr>
          <p:cNvPr id="112" name="Rectangle 111"/>
          <p:cNvSpPr/>
          <p:nvPr/>
        </p:nvSpPr>
        <p:spPr>
          <a:xfrm>
            <a:off x="5148064" y="3212976"/>
            <a:ext cx="576064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$</a:t>
            </a:r>
            <a:endParaRPr lang="en-IN" dirty="0"/>
          </a:p>
        </p:txBody>
      </p:sp>
      <p:sp>
        <p:nvSpPr>
          <p:cNvPr id="113" name="Rectangle 112"/>
          <p:cNvSpPr/>
          <p:nvPr/>
        </p:nvSpPr>
        <p:spPr>
          <a:xfrm>
            <a:off x="5724128" y="3212976"/>
            <a:ext cx="576064" cy="2880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IN" dirty="0"/>
          </a:p>
        </p:txBody>
      </p:sp>
      <p:sp>
        <p:nvSpPr>
          <p:cNvPr id="114" name="Rectangle 113"/>
          <p:cNvSpPr/>
          <p:nvPr/>
        </p:nvSpPr>
        <p:spPr>
          <a:xfrm>
            <a:off x="6300192" y="3212976"/>
            <a:ext cx="576064" cy="288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</a:t>
            </a:r>
            <a:endParaRPr lang="en-IN" dirty="0"/>
          </a:p>
        </p:txBody>
      </p:sp>
      <p:sp>
        <p:nvSpPr>
          <p:cNvPr id="115" name="Rectangle 114"/>
          <p:cNvSpPr/>
          <p:nvPr/>
        </p:nvSpPr>
        <p:spPr>
          <a:xfrm>
            <a:off x="3995936" y="3501008"/>
            <a:ext cx="28803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6" name="Rectangle 115"/>
          <p:cNvSpPr/>
          <p:nvPr/>
        </p:nvSpPr>
        <p:spPr>
          <a:xfrm>
            <a:off x="3995936" y="3501008"/>
            <a:ext cx="576064" cy="2880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IN" dirty="0"/>
          </a:p>
        </p:txBody>
      </p:sp>
      <p:sp>
        <p:nvSpPr>
          <p:cNvPr id="117" name="Rectangle 116"/>
          <p:cNvSpPr/>
          <p:nvPr/>
        </p:nvSpPr>
        <p:spPr>
          <a:xfrm>
            <a:off x="4572000" y="3501008"/>
            <a:ext cx="576064" cy="2880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</a:t>
            </a:r>
            <a:endParaRPr lang="en-IN" dirty="0"/>
          </a:p>
        </p:txBody>
      </p:sp>
      <p:sp>
        <p:nvSpPr>
          <p:cNvPr id="118" name="Rectangle 117"/>
          <p:cNvSpPr/>
          <p:nvPr/>
        </p:nvSpPr>
        <p:spPr>
          <a:xfrm>
            <a:off x="5148064" y="3501008"/>
            <a:ext cx="576064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IN" dirty="0"/>
          </a:p>
        </p:txBody>
      </p:sp>
      <p:sp>
        <p:nvSpPr>
          <p:cNvPr id="119" name="Rectangle 118"/>
          <p:cNvSpPr/>
          <p:nvPr/>
        </p:nvSpPr>
        <p:spPr>
          <a:xfrm>
            <a:off x="5724128" y="3501008"/>
            <a:ext cx="576064" cy="2880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IN" dirty="0"/>
          </a:p>
        </p:txBody>
      </p:sp>
      <p:sp>
        <p:nvSpPr>
          <p:cNvPr id="120" name="Rectangle 119"/>
          <p:cNvSpPr/>
          <p:nvPr/>
        </p:nvSpPr>
        <p:spPr>
          <a:xfrm>
            <a:off x="6300192" y="3501008"/>
            <a:ext cx="576064" cy="288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$</a:t>
            </a:r>
            <a:endParaRPr lang="en-IN" dirty="0"/>
          </a:p>
        </p:txBody>
      </p:sp>
      <p:sp>
        <p:nvSpPr>
          <p:cNvPr id="121" name="Rectangle 120"/>
          <p:cNvSpPr/>
          <p:nvPr/>
        </p:nvSpPr>
        <p:spPr>
          <a:xfrm>
            <a:off x="3995936" y="3789040"/>
            <a:ext cx="28803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2" name="Rectangle 121"/>
          <p:cNvSpPr/>
          <p:nvPr/>
        </p:nvSpPr>
        <p:spPr>
          <a:xfrm>
            <a:off x="3995936" y="3789040"/>
            <a:ext cx="576064" cy="2880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IN" dirty="0"/>
          </a:p>
        </p:txBody>
      </p:sp>
      <p:sp>
        <p:nvSpPr>
          <p:cNvPr id="123" name="Rectangle 122"/>
          <p:cNvSpPr/>
          <p:nvPr/>
        </p:nvSpPr>
        <p:spPr>
          <a:xfrm>
            <a:off x="4572000" y="3789040"/>
            <a:ext cx="576064" cy="2880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$</a:t>
            </a:r>
            <a:endParaRPr lang="en-IN" dirty="0"/>
          </a:p>
        </p:txBody>
      </p:sp>
      <p:sp>
        <p:nvSpPr>
          <p:cNvPr id="124" name="Rectangle 123"/>
          <p:cNvSpPr/>
          <p:nvPr/>
        </p:nvSpPr>
        <p:spPr>
          <a:xfrm>
            <a:off x="5148064" y="3789040"/>
            <a:ext cx="576064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IN" dirty="0"/>
          </a:p>
        </p:txBody>
      </p:sp>
      <p:sp>
        <p:nvSpPr>
          <p:cNvPr id="125" name="Rectangle 124"/>
          <p:cNvSpPr/>
          <p:nvPr/>
        </p:nvSpPr>
        <p:spPr>
          <a:xfrm>
            <a:off x="5724128" y="3789040"/>
            <a:ext cx="576064" cy="2880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</a:t>
            </a:r>
            <a:endParaRPr lang="en-IN" dirty="0"/>
          </a:p>
        </p:txBody>
      </p:sp>
      <p:sp>
        <p:nvSpPr>
          <p:cNvPr id="126" name="Rectangle 125"/>
          <p:cNvSpPr/>
          <p:nvPr/>
        </p:nvSpPr>
        <p:spPr>
          <a:xfrm>
            <a:off x="6300192" y="3789040"/>
            <a:ext cx="576064" cy="288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IN" dirty="0"/>
          </a:p>
        </p:txBody>
      </p:sp>
      <p:sp>
        <p:nvSpPr>
          <p:cNvPr id="127" name="Rectangle 126"/>
          <p:cNvSpPr/>
          <p:nvPr/>
        </p:nvSpPr>
        <p:spPr>
          <a:xfrm>
            <a:off x="3995936" y="4077072"/>
            <a:ext cx="28803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8" name="Rectangle 127"/>
          <p:cNvSpPr/>
          <p:nvPr/>
        </p:nvSpPr>
        <p:spPr>
          <a:xfrm>
            <a:off x="3995936" y="4077072"/>
            <a:ext cx="576064" cy="2880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</a:t>
            </a:r>
            <a:endParaRPr lang="en-IN" dirty="0"/>
          </a:p>
        </p:txBody>
      </p:sp>
      <p:sp>
        <p:nvSpPr>
          <p:cNvPr id="129" name="Rectangle 128"/>
          <p:cNvSpPr/>
          <p:nvPr/>
        </p:nvSpPr>
        <p:spPr>
          <a:xfrm>
            <a:off x="4572000" y="4077072"/>
            <a:ext cx="576064" cy="2880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IN" dirty="0"/>
          </a:p>
        </p:txBody>
      </p:sp>
      <p:sp>
        <p:nvSpPr>
          <p:cNvPr id="130" name="Rectangle 129"/>
          <p:cNvSpPr/>
          <p:nvPr/>
        </p:nvSpPr>
        <p:spPr>
          <a:xfrm>
            <a:off x="5148064" y="4077072"/>
            <a:ext cx="576064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IN" dirty="0"/>
          </a:p>
        </p:txBody>
      </p:sp>
      <p:sp>
        <p:nvSpPr>
          <p:cNvPr id="131" name="Rectangle 130"/>
          <p:cNvSpPr/>
          <p:nvPr/>
        </p:nvSpPr>
        <p:spPr>
          <a:xfrm>
            <a:off x="5724128" y="4077072"/>
            <a:ext cx="576064" cy="2880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$</a:t>
            </a:r>
            <a:endParaRPr lang="en-IN" dirty="0"/>
          </a:p>
        </p:txBody>
      </p:sp>
      <p:sp>
        <p:nvSpPr>
          <p:cNvPr id="132" name="Rectangle 131"/>
          <p:cNvSpPr/>
          <p:nvPr/>
        </p:nvSpPr>
        <p:spPr>
          <a:xfrm>
            <a:off x="6300192" y="4077072"/>
            <a:ext cx="576064" cy="288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IN" dirty="0"/>
          </a:p>
        </p:txBody>
      </p:sp>
      <p:sp>
        <p:nvSpPr>
          <p:cNvPr id="133" name="Rectangle 132"/>
          <p:cNvSpPr/>
          <p:nvPr/>
        </p:nvSpPr>
        <p:spPr>
          <a:xfrm>
            <a:off x="3995936" y="4365104"/>
            <a:ext cx="28803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4" name="Rectangle 133"/>
          <p:cNvSpPr/>
          <p:nvPr/>
        </p:nvSpPr>
        <p:spPr>
          <a:xfrm>
            <a:off x="3995936" y="4365104"/>
            <a:ext cx="576064" cy="2880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$</a:t>
            </a:r>
            <a:endParaRPr lang="en-IN" dirty="0"/>
          </a:p>
        </p:txBody>
      </p:sp>
      <p:sp>
        <p:nvSpPr>
          <p:cNvPr id="135" name="Rectangle 134"/>
          <p:cNvSpPr/>
          <p:nvPr/>
        </p:nvSpPr>
        <p:spPr>
          <a:xfrm>
            <a:off x="4572000" y="4365104"/>
            <a:ext cx="576064" cy="2880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IN" dirty="0"/>
          </a:p>
        </p:txBody>
      </p:sp>
      <p:sp>
        <p:nvSpPr>
          <p:cNvPr id="136" name="Rectangle 135"/>
          <p:cNvSpPr/>
          <p:nvPr/>
        </p:nvSpPr>
        <p:spPr>
          <a:xfrm>
            <a:off x="5148064" y="4365104"/>
            <a:ext cx="576064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</a:t>
            </a:r>
            <a:endParaRPr lang="en-IN" dirty="0"/>
          </a:p>
        </p:txBody>
      </p:sp>
      <p:sp>
        <p:nvSpPr>
          <p:cNvPr id="137" name="Rectangle 136"/>
          <p:cNvSpPr/>
          <p:nvPr/>
        </p:nvSpPr>
        <p:spPr>
          <a:xfrm>
            <a:off x="5724128" y="4365104"/>
            <a:ext cx="576064" cy="2880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IN" dirty="0"/>
          </a:p>
        </p:txBody>
      </p:sp>
      <p:sp>
        <p:nvSpPr>
          <p:cNvPr id="138" name="Rectangle 137"/>
          <p:cNvSpPr/>
          <p:nvPr/>
        </p:nvSpPr>
        <p:spPr>
          <a:xfrm>
            <a:off x="6300192" y="4365104"/>
            <a:ext cx="576064" cy="288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IN" dirty="0"/>
          </a:p>
        </p:txBody>
      </p:sp>
      <p:sp>
        <p:nvSpPr>
          <p:cNvPr id="139" name="Rectangle 138"/>
          <p:cNvSpPr/>
          <p:nvPr/>
        </p:nvSpPr>
        <p:spPr>
          <a:xfrm>
            <a:off x="3275856" y="3212976"/>
            <a:ext cx="576064" cy="2880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IN" dirty="0"/>
          </a:p>
        </p:txBody>
      </p:sp>
      <p:sp>
        <p:nvSpPr>
          <p:cNvPr id="140" name="Rectangle 139"/>
          <p:cNvSpPr/>
          <p:nvPr/>
        </p:nvSpPr>
        <p:spPr>
          <a:xfrm>
            <a:off x="3275856" y="3501008"/>
            <a:ext cx="576064" cy="2880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IN" dirty="0"/>
          </a:p>
        </p:txBody>
      </p:sp>
      <p:sp>
        <p:nvSpPr>
          <p:cNvPr id="141" name="Rectangle 140"/>
          <p:cNvSpPr/>
          <p:nvPr/>
        </p:nvSpPr>
        <p:spPr>
          <a:xfrm>
            <a:off x="3275856" y="3789040"/>
            <a:ext cx="576064" cy="2880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IN" dirty="0"/>
          </a:p>
        </p:txBody>
      </p:sp>
      <p:sp>
        <p:nvSpPr>
          <p:cNvPr id="142" name="Rectangle 141"/>
          <p:cNvSpPr/>
          <p:nvPr/>
        </p:nvSpPr>
        <p:spPr>
          <a:xfrm>
            <a:off x="3275856" y="4077072"/>
            <a:ext cx="576064" cy="2880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IN" dirty="0"/>
          </a:p>
        </p:txBody>
      </p:sp>
      <p:sp>
        <p:nvSpPr>
          <p:cNvPr id="143" name="Rectangle 142"/>
          <p:cNvSpPr/>
          <p:nvPr/>
        </p:nvSpPr>
        <p:spPr>
          <a:xfrm>
            <a:off x="3275856" y="4365104"/>
            <a:ext cx="576064" cy="2880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IN" dirty="0"/>
          </a:p>
        </p:txBody>
      </p:sp>
      <p:sp>
        <p:nvSpPr>
          <p:cNvPr id="144" name="Oval 143"/>
          <p:cNvSpPr/>
          <p:nvPr/>
        </p:nvSpPr>
        <p:spPr>
          <a:xfrm>
            <a:off x="1907704" y="3789040"/>
            <a:ext cx="144016" cy="14401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5" name="Oval 144"/>
          <p:cNvSpPr/>
          <p:nvPr/>
        </p:nvSpPr>
        <p:spPr>
          <a:xfrm>
            <a:off x="2411760" y="3717032"/>
            <a:ext cx="144016" cy="14401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6" name="Oval 145"/>
          <p:cNvSpPr/>
          <p:nvPr/>
        </p:nvSpPr>
        <p:spPr>
          <a:xfrm>
            <a:off x="2915816" y="3284984"/>
            <a:ext cx="144016" cy="14401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7" name="Oval 146"/>
          <p:cNvSpPr/>
          <p:nvPr/>
        </p:nvSpPr>
        <p:spPr>
          <a:xfrm>
            <a:off x="2915816" y="4149080"/>
            <a:ext cx="144016" cy="14401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8" name="Oval 147"/>
          <p:cNvSpPr/>
          <p:nvPr/>
        </p:nvSpPr>
        <p:spPr>
          <a:xfrm>
            <a:off x="2915816" y="4509120"/>
            <a:ext cx="144016" cy="14401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49" name="Straight Arrow Connector 148"/>
          <p:cNvCxnSpPr>
            <a:stCxn id="144" idx="5"/>
            <a:endCxn id="148" idx="1"/>
          </p:cNvCxnSpPr>
          <p:nvPr/>
        </p:nvCxnSpPr>
        <p:spPr>
          <a:xfrm rot="16200000" flipH="1">
            <a:off x="2174645" y="3767949"/>
            <a:ext cx="618246" cy="906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>
            <a:stCxn id="144" idx="1"/>
            <a:endCxn id="147" idx="2"/>
          </p:cNvCxnSpPr>
          <p:nvPr/>
        </p:nvCxnSpPr>
        <p:spPr>
          <a:xfrm rot="16200000" flipH="1">
            <a:off x="2216826" y="3522099"/>
            <a:ext cx="410957" cy="9870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stCxn id="144" idx="1"/>
            <a:endCxn id="145" idx="2"/>
          </p:cNvCxnSpPr>
          <p:nvPr/>
        </p:nvCxnSpPr>
        <p:spPr>
          <a:xfrm rot="5400000" flipH="1" flipV="1">
            <a:off x="2159732" y="3558104"/>
            <a:ext cx="21091" cy="4829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stCxn id="144" idx="1"/>
            <a:endCxn id="146" idx="3"/>
          </p:cNvCxnSpPr>
          <p:nvPr/>
        </p:nvCxnSpPr>
        <p:spPr>
          <a:xfrm rot="5400000" flipH="1" flipV="1">
            <a:off x="2231740" y="3104964"/>
            <a:ext cx="402222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Oval 152"/>
          <p:cNvSpPr/>
          <p:nvPr/>
        </p:nvSpPr>
        <p:spPr>
          <a:xfrm>
            <a:off x="2915816" y="3861048"/>
            <a:ext cx="144016" cy="14401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4" name="Oval 153"/>
          <p:cNvSpPr/>
          <p:nvPr/>
        </p:nvSpPr>
        <p:spPr>
          <a:xfrm>
            <a:off x="2915816" y="3573016"/>
            <a:ext cx="144016" cy="14401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55" name="Straight Arrow Connector 154"/>
          <p:cNvCxnSpPr>
            <a:stCxn id="145" idx="1"/>
            <a:endCxn id="154" idx="2"/>
          </p:cNvCxnSpPr>
          <p:nvPr/>
        </p:nvCxnSpPr>
        <p:spPr>
          <a:xfrm rot="5400000" flipH="1" flipV="1">
            <a:off x="2627784" y="3450092"/>
            <a:ext cx="93099" cy="4829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>
            <a:stCxn id="145" idx="2"/>
            <a:endCxn id="153" idx="2"/>
          </p:cNvCxnSpPr>
          <p:nvPr/>
        </p:nvCxnSpPr>
        <p:spPr>
          <a:xfrm rot="10800000" flipH="1" flipV="1">
            <a:off x="2411760" y="3789040"/>
            <a:ext cx="504056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extBox 156"/>
          <p:cNvSpPr txBox="1"/>
          <p:nvPr/>
        </p:nvSpPr>
        <p:spPr>
          <a:xfrm>
            <a:off x="2267744" y="4129335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$</a:t>
            </a:r>
            <a:endParaRPr lang="en-IN" sz="1400" dirty="0"/>
          </a:p>
        </p:txBody>
      </p:sp>
      <p:sp>
        <p:nvSpPr>
          <p:cNvPr id="158" name="TextBox 157"/>
          <p:cNvSpPr txBox="1"/>
          <p:nvPr/>
        </p:nvSpPr>
        <p:spPr>
          <a:xfrm>
            <a:off x="2339752" y="3356992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</a:t>
            </a:r>
            <a:endParaRPr lang="en-IN" sz="1400" dirty="0"/>
          </a:p>
        </p:txBody>
      </p:sp>
      <p:sp>
        <p:nvSpPr>
          <p:cNvPr id="159" name="TextBox 158"/>
          <p:cNvSpPr txBox="1"/>
          <p:nvPr/>
        </p:nvSpPr>
        <p:spPr>
          <a:xfrm>
            <a:off x="2420144" y="3985319"/>
            <a:ext cx="298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G</a:t>
            </a:r>
            <a:endParaRPr lang="en-IN" sz="1400" dirty="0"/>
          </a:p>
        </p:txBody>
      </p:sp>
      <p:sp>
        <p:nvSpPr>
          <p:cNvPr id="160" name="TextBox 159"/>
          <p:cNvSpPr txBox="1"/>
          <p:nvPr/>
        </p:nvSpPr>
        <p:spPr>
          <a:xfrm>
            <a:off x="2051720" y="3645024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</a:t>
            </a:r>
            <a:endParaRPr lang="en-IN" sz="1400" dirty="0"/>
          </a:p>
        </p:txBody>
      </p:sp>
      <p:sp>
        <p:nvSpPr>
          <p:cNvPr id="161" name="TextBox 160"/>
          <p:cNvSpPr txBox="1"/>
          <p:nvPr/>
        </p:nvSpPr>
        <p:spPr>
          <a:xfrm>
            <a:off x="2555776" y="3697287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$</a:t>
            </a:r>
            <a:endParaRPr lang="en-IN" sz="1400" dirty="0"/>
          </a:p>
        </p:txBody>
      </p:sp>
      <p:sp>
        <p:nvSpPr>
          <p:cNvPr id="162" name="TextBox 161"/>
          <p:cNvSpPr txBox="1"/>
          <p:nvPr/>
        </p:nvSpPr>
        <p:spPr>
          <a:xfrm>
            <a:off x="2555776" y="3501008"/>
            <a:ext cx="298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G</a:t>
            </a:r>
            <a:endParaRPr lang="en-IN" sz="1400" dirty="0"/>
          </a:p>
        </p:txBody>
      </p:sp>
      <p:sp>
        <p:nvSpPr>
          <p:cNvPr id="163" name="Oval 162"/>
          <p:cNvSpPr/>
          <p:nvPr/>
        </p:nvSpPr>
        <p:spPr>
          <a:xfrm>
            <a:off x="6372200" y="2924944"/>
            <a:ext cx="432048" cy="2016224"/>
          </a:xfrm>
          <a:prstGeom prst="ellipse">
            <a:avLst/>
          </a:prstGeom>
          <a:solidFill>
            <a:schemeClr val="accent1">
              <a:alpha val="5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4" name="Oval Callout 163"/>
          <p:cNvSpPr/>
          <p:nvPr/>
        </p:nvSpPr>
        <p:spPr>
          <a:xfrm>
            <a:off x="1475656" y="1844824"/>
            <a:ext cx="2304256" cy="900680"/>
          </a:xfrm>
          <a:prstGeom prst="wedgeEllipseCallout">
            <a:avLst>
              <a:gd name="adj1" fmla="val 62408"/>
              <a:gd name="adj2" fmla="val 5550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 </a:t>
            </a:r>
            <a:r>
              <a:rPr lang="en-US" dirty="0"/>
              <a:t>R</a:t>
            </a:r>
            <a:r>
              <a:rPr lang="en-US" dirty="0" smtClean="0"/>
              <a:t>eference</a:t>
            </a:r>
            <a:endParaRPr lang="en-IN" dirty="0"/>
          </a:p>
        </p:txBody>
      </p:sp>
      <p:sp>
        <p:nvSpPr>
          <p:cNvPr id="166" name="Oval 165"/>
          <p:cNvSpPr/>
          <p:nvPr/>
        </p:nvSpPr>
        <p:spPr>
          <a:xfrm>
            <a:off x="6372200" y="3140968"/>
            <a:ext cx="432048" cy="432048"/>
          </a:xfrm>
          <a:prstGeom prst="ellipse">
            <a:avLst/>
          </a:prstGeom>
          <a:solidFill>
            <a:schemeClr val="accent2">
              <a:alpha val="46000"/>
            </a:schemeClr>
          </a:solidFill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7" name="Oval 166"/>
          <p:cNvSpPr/>
          <p:nvPr/>
        </p:nvSpPr>
        <p:spPr>
          <a:xfrm>
            <a:off x="4067944" y="3140968"/>
            <a:ext cx="432048" cy="432048"/>
          </a:xfrm>
          <a:prstGeom prst="ellipse">
            <a:avLst/>
          </a:prstGeom>
          <a:solidFill>
            <a:schemeClr val="accent2">
              <a:alpha val="46000"/>
            </a:schemeClr>
          </a:solidFill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8" name="Oval 167"/>
          <p:cNvSpPr/>
          <p:nvPr/>
        </p:nvSpPr>
        <p:spPr>
          <a:xfrm>
            <a:off x="6372200" y="3717032"/>
            <a:ext cx="432048" cy="432048"/>
          </a:xfrm>
          <a:prstGeom prst="ellipse">
            <a:avLst/>
          </a:prstGeom>
          <a:solidFill>
            <a:schemeClr val="accent2">
              <a:alpha val="46000"/>
            </a:schemeClr>
          </a:solidFill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9" name="Oval 168"/>
          <p:cNvSpPr/>
          <p:nvPr/>
        </p:nvSpPr>
        <p:spPr>
          <a:xfrm>
            <a:off x="4067944" y="3717032"/>
            <a:ext cx="432048" cy="432048"/>
          </a:xfrm>
          <a:prstGeom prst="ellipse">
            <a:avLst/>
          </a:prstGeom>
          <a:solidFill>
            <a:schemeClr val="accent2">
              <a:alpha val="46000"/>
            </a:schemeClr>
          </a:solidFill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0" name="Oval 169"/>
          <p:cNvSpPr/>
          <p:nvPr/>
        </p:nvSpPr>
        <p:spPr>
          <a:xfrm>
            <a:off x="6372200" y="4293096"/>
            <a:ext cx="432048" cy="432048"/>
          </a:xfrm>
          <a:prstGeom prst="ellipse">
            <a:avLst/>
          </a:prstGeom>
          <a:solidFill>
            <a:schemeClr val="accent2">
              <a:alpha val="46000"/>
            </a:schemeClr>
          </a:solidFill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1" name="Oval 170"/>
          <p:cNvSpPr/>
          <p:nvPr/>
        </p:nvSpPr>
        <p:spPr>
          <a:xfrm>
            <a:off x="4067944" y="4293096"/>
            <a:ext cx="432048" cy="432048"/>
          </a:xfrm>
          <a:prstGeom prst="ellipse">
            <a:avLst/>
          </a:prstGeom>
          <a:solidFill>
            <a:schemeClr val="accent2">
              <a:alpha val="46000"/>
            </a:schemeClr>
          </a:solidFill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2" name="Oval 171"/>
          <p:cNvSpPr/>
          <p:nvPr/>
        </p:nvSpPr>
        <p:spPr>
          <a:xfrm>
            <a:off x="6372200" y="3429000"/>
            <a:ext cx="432048" cy="432048"/>
          </a:xfrm>
          <a:prstGeom prst="ellipse">
            <a:avLst/>
          </a:prstGeom>
          <a:solidFill>
            <a:schemeClr val="accent2">
              <a:alpha val="46000"/>
            </a:schemeClr>
          </a:solidFill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3" name="Oval 172"/>
          <p:cNvSpPr/>
          <p:nvPr/>
        </p:nvSpPr>
        <p:spPr>
          <a:xfrm>
            <a:off x="4067944" y="3429000"/>
            <a:ext cx="432048" cy="432048"/>
          </a:xfrm>
          <a:prstGeom prst="ellipse">
            <a:avLst/>
          </a:prstGeom>
          <a:solidFill>
            <a:schemeClr val="accent2">
              <a:alpha val="46000"/>
            </a:schemeClr>
          </a:solidFill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4" name="Oval 173"/>
          <p:cNvSpPr/>
          <p:nvPr/>
        </p:nvSpPr>
        <p:spPr>
          <a:xfrm>
            <a:off x="6372200" y="4005064"/>
            <a:ext cx="432048" cy="432048"/>
          </a:xfrm>
          <a:prstGeom prst="ellipse">
            <a:avLst/>
          </a:prstGeom>
          <a:solidFill>
            <a:schemeClr val="accent2">
              <a:alpha val="46000"/>
            </a:schemeClr>
          </a:solidFill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5" name="Oval 174"/>
          <p:cNvSpPr/>
          <p:nvPr/>
        </p:nvSpPr>
        <p:spPr>
          <a:xfrm>
            <a:off x="4067944" y="4005064"/>
            <a:ext cx="432048" cy="432048"/>
          </a:xfrm>
          <a:prstGeom prst="ellipse">
            <a:avLst/>
          </a:prstGeom>
          <a:solidFill>
            <a:schemeClr val="accent2">
              <a:alpha val="46000"/>
            </a:schemeClr>
          </a:solidFill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6" name="TextBox 175"/>
          <p:cNvSpPr txBox="1"/>
          <p:nvPr/>
        </p:nvSpPr>
        <p:spPr>
          <a:xfrm>
            <a:off x="272877" y="5279615"/>
            <a:ext cx="82597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The reference can be reconstructed from the first and last columns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Claim: The </a:t>
            </a:r>
            <a:r>
              <a:rPr lang="en-US" i="1" dirty="0" err="1" smtClean="0"/>
              <a:t>i</a:t>
            </a:r>
            <a:r>
              <a:rPr lang="en-US" dirty="0" err="1" smtClean="0"/>
              <a:t>th</a:t>
            </a:r>
            <a:r>
              <a:rPr lang="en-US" dirty="0" smtClean="0"/>
              <a:t> G in the first column corresponds to the </a:t>
            </a:r>
            <a:r>
              <a:rPr lang="en-US" i="1" dirty="0" err="1" smtClean="0"/>
              <a:t>i</a:t>
            </a:r>
            <a:r>
              <a:rPr lang="en-US" dirty="0" err="1" smtClean="0"/>
              <a:t>th</a:t>
            </a:r>
            <a:r>
              <a:rPr lang="en-US" dirty="0" smtClean="0"/>
              <a:t> G in the last column! Likewise for A,C,G,T.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475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52438"/>
            <a:ext cx="5419725" cy="711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/>
              <a:t>Proof of Claim</a:t>
            </a:r>
            <a:endParaRPr lang="en-US" sz="2400" dirty="0"/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763000" y="6616700"/>
            <a:ext cx="381000" cy="2286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77DBAE-E32F-D24D-BA6D-7F1E4884A980}" type="slidenum">
              <a:rPr lang="en-US" sz="1200">
                <a:latin typeface="Trebuchet MS" charset="0"/>
                <a:ea typeface="MS PGothic" charset="0"/>
                <a:cs typeface="MS PGothic" charset="0"/>
              </a:rPr>
              <a:pPr eaLnBrk="1" hangingPunct="1"/>
              <a:t>12</a:t>
            </a:fld>
            <a:endParaRPr lang="en-US" sz="120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199" y="1600200"/>
            <a:ext cx="7928517" cy="45259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yG</a:t>
            </a:r>
            <a:r>
              <a:rPr lang="en-US" dirty="0" smtClean="0"/>
              <a:t>&lt;</a:t>
            </a:r>
            <a:r>
              <a:rPr lang="en-US" dirty="0" err="1" smtClean="0"/>
              <a:t>xG</a:t>
            </a:r>
            <a:r>
              <a:rPr lang="en-US" dirty="0" smtClean="0"/>
              <a:t> if and only if </a:t>
            </a:r>
            <a:r>
              <a:rPr lang="en-US" dirty="0" err="1" smtClean="0"/>
              <a:t>Gy</a:t>
            </a:r>
            <a:r>
              <a:rPr lang="en-US" dirty="0" smtClean="0"/>
              <a:t>&lt;</a:t>
            </a:r>
            <a:r>
              <a:rPr lang="en-US" dirty="0" err="1" smtClean="0"/>
              <a:t>Gx</a:t>
            </a:r>
            <a:r>
              <a:rPr lang="en-US" dirty="0" smtClean="0"/>
              <a:t>; That’s it!</a:t>
            </a:r>
          </a:p>
          <a:p>
            <a:endParaRPr lang="en-US" dirty="0"/>
          </a:p>
          <a:p>
            <a:r>
              <a:rPr lang="en-US" dirty="0" smtClean="0"/>
              <a:t>So given a G in the first column, say corresponding to the string </a:t>
            </a:r>
            <a:r>
              <a:rPr lang="en-US" dirty="0" err="1" smtClean="0"/>
              <a:t>Gx</a:t>
            </a:r>
            <a:endParaRPr lang="en-US" dirty="0" smtClean="0"/>
          </a:p>
          <a:p>
            <a:pPr lvl="1"/>
            <a:r>
              <a:rPr lang="en-US" dirty="0" smtClean="0"/>
              <a:t>It’s rank </a:t>
            </a:r>
            <a:r>
              <a:rPr lang="en-US" i="1" dirty="0" smtClean="0"/>
              <a:t>r</a:t>
            </a:r>
            <a:r>
              <a:rPr lang="en-US" dirty="0" smtClean="0"/>
              <a:t> is trivial to find because the first column is sorted, just store counts for all 4 characters</a:t>
            </a:r>
          </a:p>
          <a:p>
            <a:pPr lvl="1"/>
            <a:r>
              <a:rPr lang="en-US" dirty="0" smtClean="0"/>
              <a:t>We need to locate the corresponding G in the last column </a:t>
            </a:r>
          </a:p>
          <a:p>
            <a:pPr lvl="1"/>
            <a:r>
              <a:rPr lang="en-US" dirty="0" smtClean="0"/>
              <a:t>In other words, the index of the string </a:t>
            </a:r>
            <a:r>
              <a:rPr lang="en-US" dirty="0" err="1" smtClean="0"/>
              <a:t>xG</a:t>
            </a:r>
            <a:r>
              <a:rPr lang="en-US" dirty="0" smtClean="0"/>
              <a:t> in the table</a:t>
            </a:r>
          </a:p>
          <a:p>
            <a:pPr lvl="1"/>
            <a:r>
              <a:rPr lang="en-US" dirty="0" smtClean="0"/>
              <a:t>Which is the </a:t>
            </a:r>
            <a:r>
              <a:rPr lang="en-US" i="1" dirty="0" err="1" smtClean="0"/>
              <a:t>r</a:t>
            </a:r>
            <a:r>
              <a:rPr lang="en-US" dirty="0" err="1" smtClean="0"/>
              <a:t>th</a:t>
            </a:r>
            <a:r>
              <a:rPr lang="en-US" dirty="0" smtClean="0"/>
              <a:t> G in the last column </a:t>
            </a:r>
            <a:r>
              <a:rPr lang="en-US" dirty="0" smtClean="0">
                <a:solidFill>
                  <a:srgbClr val="3366FF"/>
                </a:solidFill>
              </a:rPr>
              <a:t>[The Select Query]</a:t>
            </a:r>
          </a:p>
          <a:p>
            <a:endParaRPr lang="en-US" dirty="0"/>
          </a:p>
          <a:p>
            <a:r>
              <a:rPr lang="en-US" dirty="0"/>
              <a:t>So given a G in the </a:t>
            </a:r>
            <a:r>
              <a:rPr lang="en-US" dirty="0" smtClean="0"/>
              <a:t>last </a:t>
            </a:r>
            <a:r>
              <a:rPr lang="en-US" dirty="0"/>
              <a:t>column, say corresponding to the string </a:t>
            </a:r>
            <a:r>
              <a:rPr lang="en-US" dirty="0" err="1" smtClean="0"/>
              <a:t>xG</a:t>
            </a:r>
            <a:endParaRPr lang="en-US" dirty="0"/>
          </a:p>
          <a:p>
            <a:pPr lvl="1"/>
            <a:r>
              <a:rPr lang="en-US" dirty="0" smtClean="0"/>
              <a:t>Find it’s rank </a:t>
            </a:r>
            <a:r>
              <a:rPr lang="en-US" i="1" dirty="0"/>
              <a:t>r</a:t>
            </a:r>
            <a:r>
              <a:rPr lang="en-US" dirty="0"/>
              <a:t> </a:t>
            </a:r>
            <a:r>
              <a:rPr lang="en-US" dirty="0" smtClean="0"/>
              <a:t> among G’s in the last column </a:t>
            </a:r>
            <a:r>
              <a:rPr lang="en-US" dirty="0">
                <a:solidFill>
                  <a:srgbClr val="3366FF"/>
                </a:solidFill>
              </a:rPr>
              <a:t>[The </a:t>
            </a:r>
            <a:r>
              <a:rPr lang="en-US" dirty="0" smtClean="0">
                <a:solidFill>
                  <a:srgbClr val="3366FF"/>
                </a:solidFill>
              </a:rPr>
              <a:t>Rank </a:t>
            </a:r>
            <a:r>
              <a:rPr lang="en-US" dirty="0">
                <a:solidFill>
                  <a:srgbClr val="3366FF"/>
                </a:solidFill>
              </a:rPr>
              <a:t>Query</a:t>
            </a:r>
            <a:r>
              <a:rPr lang="en-US" dirty="0" smtClean="0">
                <a:solidFill>
                  <a:srgbClr val="3366FF"/>
                </a:solidFill>
              </a:rPr>
              <a:t>]</a:t>
            </a:r>
            <a:endParaRPr lang="en-US" dirty="0" smtClean="0"/>
          </a:p>
          <a:p>
            <a:pPr lvl="1"/>
            <a:r>
              <a:rPr lang="en-US" dirty="0" smtClean="0"/>
              <a:t>We </a:t>
            </a:r>
            <a:r>
              <a:rPr lang="en-US" dirty="0"/>
              <a:t>need to locate the corresponding G in the </a:t>
            </a:r>
            <a:r>
              <a:rPr lang="en-US" dirty="0" smtClean="0"/>
              <a:t>first </a:t>
            </a:r>
            <a:r>
              <a:rPr lang="en-US" dirty="0"/>
              <a:t>column </a:t>
            </a:r>
          </a:p>
          <a:p>
            <a:pPr lvl="1"/>
            <a:r>
              <a:rPr lang="en-US" dirty="0"/>
              <a:t>In other words, the index of the string </a:t>
            </a:r>
            <a:r>
              <a:rPr lang="en-US" dirty="0" err="1" smtClean="0"/>
              <a:t>Gx</a:t>
            </a:r>
            <a:r>
              <a:rPr lang="en-US" dirty="0" smtClean="0"/>
              <a:t> </a:t>
            </a:r>
            <a:r>
              <a:rPr lang="en-US" dirty="0"/>
              <a:t>in the table</a:t>
            </a:r>
          </a:p>
          <a:p>
            <a:pPr lvl="1"/>
            <a:r>
              <a:rPr lang="en-US" dirty="0"/>
              <a:t>Which is the </a:t>
            </a:r>
            <a:r>
              <a:rPr lang="en-US" i="1" dirty="0" err="1"/>
              <a:t>r</a:t>
            </a:r>
            <a:r>
              <a:rPr lang="en-US" dirty="0" err="1"/>
              <a:t>th</a:t>
            </a:r>
            <a:r>
              <a:rPr lang="en-US" dirty="0"/>
              <a:t> G in the </a:t>
            </a:r>
            <a:r>
              <a:rPr lang="en-US" dirty="0" smtClean="0"/>
              <a:t>first column, trivial to find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327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52438"/>
            <a:ext cx="5419725" cy="711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/>
              <a:t>Select and Rank Queries</a:t>
            </a:r>
            <a:endParaRPr lang="en-US" sz="2400" dirty="0"/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763000" y="6616700"/>
            <a:ext cx="381000" cy="2286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77DBAE-E32F-D24D-BA6D-7F1E4884A980}" type="slidenum">
              <a:rPr lang="en-US" sz="1200">
                <a:latin typeface="Trebuchet MS" charset="0"/>
                <a:ea typeface="MS PGothic" charset="0"/>
                <a:cs typeface="MS PGothic" charset="0"/>
              </a:rPr>
              <a:pPr eaLnBrk="1" hangingPunct="1"/>
              <a:t>13</a:t>
            </a:fld>
            <a:endParaRPr lang="en-US" sz="120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199" y="1600200"/>
            <a:ext cx="7928517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Given a binary array</a:t>
            </a:r>
          </a:p>
          <a:p>
            <a:pPr lvl="1"/>
            <a:r>
              <a:rPr lang="en-US" dirty="0" smtClean="0"/>
              <a:t>SELECT: Given index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,</a:t>
            </a:r>
            <a:r>
              <a:rPr lang="en-US" dirty="0" smtClean="0"/>
              <a:t> find the  </a:t>
            </a:r>
            <a:r>
              <a:rPr lang="en-US" i="1" dirty="0" err="1" smtClean="0"/>
              <a:t>i</a:t>
            </a:r>
            <a:r>
              <a:rPr lang="en-US" dirty="0" err="1" smtClean="0"/>
              <a:t>th</a:t>
            </a:r>
            <a:r>
              <a:rPr lang="en-US" dirty="0" smtClean="0"/>
              <a:t> 1</a:t>
            </a:r>
          </a:p>
          <a:p>
            <a:pPr lvl="1"/>
            <a:r>
              <a:rPr lang="en-US" dirty="0" smtClean="0"/>
              <a:t>RANK: Given </a:t>
            </a:r>
            <a:r>
              <a:rPr lang="en-US" dirty="0"/>
              <a:t>index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,</a:t>
            </a:r>
            <a:r>
              <a:rPr lang="en-US" dirty="0"/>
              <a:t> find </a:t>
            </a:r>
            <a:r>
              <a:rPr lang="en-US" dirty="0" smtClean="0"/>
              <a:t>how many 1s precede this location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Use a separate array for each of the 4 characters</a:t>
            </a:r>
          </a:p>
          <a:p>
            <a:endParaRPr lang="en-US" dirty="0"/>
          </a:p>
          <a:p>
            <a:r>
              <a:rPr lang="en-US" dirty="0" smtClean="0"/>
              <a:t>RANK is easy, just keeps counts at </a:t>
            </a:r>
            <a:r>
              <a:rPr lang="en-US" dirty="0" err="1" smtClean="0"/>
              <a:t>Δ</a:t>
            </a:r>
            <a:r>
              <a:rPr lang="en-US" dirty="0" smtClean="0"/>
              <a:t> milestones and answer queries by traversing to the nearest milestone in time </a:t>
            </a:r>
            <a:r>
              <a:rPr lang="en-US" dirty="0" err="1" smtClean="0"/>
              <a:t>Δ</a:t>
            </a:r>
            <a:endParaRPr lang="en-US" dirty="0" smtClean="0"/>
          </a:p>
          <a:p>
            <a:pPr lvl="1"/>
            <a:r>
              <a:rPr lang="en-US" dirty="0" smtClean="0"/>
              <a:t>4n/</a:t>
            </a:r>
            <a:r>
              <a:rPr lang="en-US" dirty="0" err="1" smtClean="0"/>
              <a:t>Δ</a:t>
            </a:r>
            <a:r>
              <a:rPr lang="en-US" dirty="0" smtClean="0"/>
              <a:t> bytes of storage, O(</a:t>
            </a:r>
            <a:r>
              <a:rPr lang="en-US" dirty="0" err="1" smtClean="0"/>
              <a:t>Δ</a:t>
            </a:r>
            <a:r>
              <a:rPr lang="en-US" dirty="0" smtClean="0"/>
              <a:t>) time</a:t>
            </a:r>
          </a:p>
          <a:p>
            <a:endParaRPr lang="en-US" dirty="0"/>
          </a:p>
          <a:p>
            <a:r>
              <a:rPr lang="en-US" dirty="0" smtClean="0"/>
              <a:t>SELECT needs a bit more, keep counts for </a:t>
            </a:r>
            <a:r>
              <a:rPr lang="en-US" dirty="0" err="1" smtClean="0"/>
              <a:t>Δ</a:t>
            </a:r>
            <a:r>
              <a:rPr lang="en-US" dirty="0" smtClean="0"/>
              <a:t>-rank milestones </a:t>
            </a:r>
          </a:p>
          <a:p>
            <a:pPr lvl="1"/>
            <a:r>
              <a:rPr lang="en-US" dirty="0" smtClean="0"/>
              <a:t>Go to the nearest rank milestone and traverse from there</a:t>
            </a:r>
          </a:p>
          <a:p>
            <a:pPr lvl="1"/>
            <a:r>
              <a:rPr lang="en-US" dirty="0" smtClean="0"/>
              <a:t>May need to traverse quite a bit though</a:t>
            </a:r>
          </a:p>
          <a:p>
            <a:pPr lvl="1"/>
            <a:r>
              <a:rPr lang="en-US" dirty="0" smtClean="0"/>
              <a:t>So need an extra data structure to get to the next 1, which you store at </a:t>
            </a:r>
            <a:r>
              <a:rPr lang="en-US" dirty="0" err="1"/>
              <a:t>Δ</a:t>
            </a:r>
            <a:r>
              <a:rPr lang="en-US" dirty="0"/>
              <a:t> milestones </a:t>
            </a:r>
            <a:endParaRPr lang="en-US" dirty="0" smtClean="0"/>
          </a:p>
          <a:p>
            <a:pPr lvl="1"/>
            <a:r>
              <a:rPr lang="en-US" dirty="0" smtClean="0"/>
              <a:t>So 8n</a:t>
            </a:r>
            <a:r>
              <a:rPr lang="en-US" dirty="0"/>
              <a:t>/</a:t>
            </a:r>
            <a:r>
              <a:rPr lang="en-US" dirty="0" err="1"/>
              <a:t>Δ</a:t>
            </a:r>
            <a:r>
              <a:rPr lang="en-US" dirty="0"/>
              <a:t> </a:t>
            </a:r>
            <a:r>
              <a:rPr lang="en-US" dirty="0" smtClean="0"/>
              <a:t>bits </a:t>
            </a:r>
            <a:r>
              <a:rPr lang="en-US" dirty="0"/>
              <a:t>storage, O(</a:t>
            </a:r>
            <a:r>
              <a:rPr lang="en-US" dirty="0" err="1"/>
              <a:t>Δ</a:t>
            </a:r>
            <a:r>
              <a:rPr lang="en-US" dirty="0"/>
              <a:t>) time</a:t>
            </a:r>
          </a:p>
          <a:p>
            <a:endParaRPr lang="en-US" dirty="0"/>
          </a:p>
          <a:p>
            <a:r>
              <a:rPr lang="en-US" dirty="0" smtClean="0"/>
              <a:t>Of course we need the 4 n-bit binary arrays as well</a:t>
            </a:r>
          </a:p>
          <a:p>
            <a:endParaRPr lang="en-US" dirty="0"/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So  4n bits + 48n/</a:t>
            </a:r>
            <a:r>
              <a:rPr lang="en-US" dirty="0" err="1" smtClean="0"/>
              <a:t>Δ</a:t>
            </a:r>
            <a:r>
              <a:rPr lang="en-US" dirty="0" smtClean="0"/>
              <a:t> bytes and </a:t>
            </a:r>
            <a:r>
              <a:rPr lang="en-US" dirty="0"/>
              <a:t>O(</a:t>
            </a:r>
            <a:r>
              <a:rPr lang="en-US" dirty="0" err="1"/>
              <a:t>Δ</a:t>
            </a:r>
            <a:r>
              <a:rPr lang="en-US" dirty="0"/>
              <a:t>) time</a:t>
            </a:r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690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52438"/>
            <a:ext cx="5419725" cy="711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/>
              <a:t>String Matching using Rank-Selects </a:t>
            </a:r>
            <a:endParaRPr lang="en-US" sz="2400" dirty="0"/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763000" y="6616700"/>
            <a:ext cx="381000" cy="2286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77DBAE-E32F-D24D-BA6D-7F1E4884A980}" type="slidenum">
              <a:rPr lang="en-US" sz="1200">
                <a:latin typeface="Trebuchet MS" charset="0"/>
                <a:ea typeface="MS PGothic" charset="0"/>
                <a:cs typeface="MS PGothic" charset="0"/>
              </a:rPr>
              <a:pPr eaLnBrk="1" hangingPunct="1"/>
              <a:t>14</a:t>
            </a:fld>
            <a:endParaRPr lang="en-US" sz="120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199" y="1600200"/>
            <a:ext cx="7928517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Given a string </a:t>
            </a:r>
            <a:r>
              <a:rPr lang="en-US" dirty="0" err="1" smtClean="0"/>
              <a:t>Gx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Assume inductively we have the band B of indices in the table corresponding to suffixes that begin with x</a:t>
            </a:r>
          </a:p>
          <a:p>
            <a:endParaRPr lang="en-US" dirty="0" smtClean="0"/>
          </a:p>
          <a:p>
            <a:r>
              <a:rPr lang="en-US" dirty="0" smtClean="0"/>
              <a:t>We want the band B’ that begins with </a:t>
            </a:r>
            <a:r>
              <a:rPr lang="en-US" dirty="0" err="1" smtClean="0"/>
              <a:t>Gx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Take the band B, take the last column, identify the rank of the first and last G in the last column, find their corresponding first column indices; that</a:t>
            </a:r>
            <a:r>
              <a:rPr lang="fr-FR" dirty="0" smtClean="0"/>
              <a:t>’</a:t>
            </a:r>
            <a:r>
              <a:rPr lang="en-US" dirty="0" smtClean="0"/>
              <a:t>s the band</a:t>
            </a:r>
          </a:p>
          <a:p>
            <a:pPr lvl="1"/>
            <a:r>
              <a:rPr lang="en-US" dirty="0" smtClean="0"/>
              <a:t>All doable using RANK alone</a:t>
            </a:r>
          </a:p>
          <a:p>
            <a:endParaRPr lang="en-US" dirty="0"/>
          </a:p>
          <a:p>
            <a:r>
              <a:rPr lang="en-US" dirty="0" smtClean="0"/>
              <a:t>At the end you have the band containing all suffixes which begin with </a:t>
            </a:r>
            <a:r>
              <a:rPr lang="en-US" dirty="0" err="1" smtClean="0"/>
              <a:t>Gx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Unless of course, there are none, in which case the band will vanish at some point</a:t>
            </a:r>
          </a:p>
          <a:p>
            <a:endParaRPr lang="en-US" dirty="0"/>
          </a:p>
          <a:p>
            <a:r>
              <a:rPr lang="en-US" dirty="0" smtClean="0"/>
              <a:t>We can use this to find matches for say all length 16 substrings of a read</a:t>
            </a:r>
          </a:p>
          <a:p>
            <a:endParaRPr lang="en-US" dirty="0"/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en-US" dirty="0"/>
              <a:t>So  </a:t>
            </a:r>
            <a:r>
              <a:rPr lang="en-US" dirty="0" smtClean="0"/>
              <a:t>4n+48n</a:t>
            </a:r>
            <a:r>
              <a:rPr lang="en-US" dirty="0"/>
              <a:t>/</a:t>
            </a:r>
            <a:r>
              <a:rPr lang="en-US" dirty="0" err="1"/>
              <a:t>Δ</a:t>
            </a:r>
            <a:r>
              <a:rPr lang="en-US" dirty="0"/>
              <a:t> </a:t>
            </a:r>
            <a:r>
              <a:rPr lang="en-US" dirty="0" smtClean="0"/>
              <a:t>bytes </a:t>
            </a:r>
            <a:r>
              <a:rPr lang="en-US" dirty="0"/>
              <a:t>and O</a:t>
            </a:r>
            <a:r>
              <a:rPr lang="en-US" dirty="0" smtClean="0"/>
              <a:t>(</a:t>
            </a:r>
            <a:r>
              <a:rPr lang="en-US" dirty="0" err="1" smtClean="0"/>
              <a:t>m</a:t>
            </a:r>
            <a:r>
              <a:rPr lang="en-US" dirty="0" err="1"/>
              <a:t>Δ</a:t>
            </a:r>
            <a:r>
              <a:rPr lang="en-US" dirty="0" smtClean="0"/>
              <a:t>) time per read</a:t>
            </a:r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122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52438"/>
            <a:ext cx="5419725" cy="711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err="1" smtClean="0"/>
              <a:t>Indentifying</a:t>
            </a:r>
            <a:r>
              <a:rPr lang="en-US" sz="2400" dirty="0" smtClean="0"/>
              <a:t> Indices in the Reference</a:t>
            </a:r>
            <a:endParaRPr lang="en-US" sz="2400" dirty="0"/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763000" y="6616700"/>
            <a:ext cx="381000" cy="2286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77DBAE-E32F-D24D-BA6D-7F1E4884A980}" type="slidenum">
              <a:rPr lang="en-US" sz="1200">
                <a:latin typeface="Trebuchet MS" charset="0"/>
                <a:ea typeface="MS PGothic" charset="0"/>
                <a:cs typeface="MS PGothic" charset="0"/>
              </a:rPr>
              <a:pPr eaLnBrk="1" hangingPunct="1"/>
              <a:t>15</a:t>
            </a:fld>
            <a:endParaRPr lang="en-US" sz="120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199" y="1600200"/>
            <a:ext cx="7928517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We still have to go from a band in the table to indices in the reference</a:t>
            </a:r>
          </a:p>
          <a:p>
            <a:endParaRPr lang="en-US" dirty="0"/>
          </a:p>
          <a:p>
            <a:r>
              <a:rPr lang="en-US" dirty="0" smtClean="0"/>
              <a:t>4n bits if we store explicitly</a:t>
            </a:r>
          </a:p>
          <a:p>
            <a:endParaRPr lang="en-US" dirty="0"/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We can use the same trick, store explicitly at </a:t>
            </a:r>
            <a:r>
              <a:rPr lang="en-US" dirty="0" err="1" smtClean="0"/>
              <a:t>Δ</a:t>
            </a:r>
            <a:r>
              <a:rPr lang="en-US" dirty="0" smtClean="0"/>
              <a:t> milestones</a:t>
            </a:r>
          </a:p>
          <a:p>
            <a:pPr marL="342900" lvl="1" indent="-342900">
              <a:buFont typeface="Wingdings" panose="05000000000000000000" pitchFamily="2" charset="2"/>
              <a:buChar char="§"/>
            </a:pPr>
            <a:endParaRPr lang="en-US" dirty="0"/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Then, if we have index </a:t>
            </a:r>
            <a:r>
              <a:rPr lang="en-US" dirty="0" err="1" smtClean="0"/>
              <a:t>i</a:t>
            </a:r>
            <a:r>
              <a:rPr lang="en-US" dirty="0" smtClean="0"/>
              <a:t> with string </a:t>
            </a:r>
            <a:r>
              <a:rPr lang="en-US" dirty="0" err="1" smtClean="0"/>
              <a:t>Gx</a:t>
            </a:r>
            <a:r>
              <a:rPr lang="en-US" dirty="0" smtClean="0"/>
              <a:t>, then we can go to index i+1 with string </a:t>
            </a:r>
            <a:r>
              <a:rPr lang="en-US" dirty="0" err="1" smtClean="0"/>
              <a:t>xG</a:t>
            </a:r>
            <a:r>
              <a:rPr lang="en-US" dirty="0" smtClean="0"/>
              <a:t> and so on till we get to a milestone</a:t>
            </a:r>
          </a:p>
          <a:p>
            <a:pPr marL="342900" lvl="1" indent="-342900">
              <a:buFont typeface="Wingdings" panose="05000000000000000000" pitchFamily="2" charset="2"/>
              <a:buChar char="§"/>
            </a:pPr>
            <a:endParaRPr lang="en-US" dirty="0"/>
          </a:p>
          <a:p>
            <a:r>
              <a:rPr lang="en-US" dirty="0"/>
              <a:t>4n/</a:t>
            </a:r>
            <a:r>
              <a:rPr lang="en-US" dirty="0" err="1"/>
              <a:t>Δ</a:t>
            </a:r>
            <a:r>
              <a:rPr lang="en-US" dirty="0"/>
              <a:t> </a:t>
            </a:r>
            <a:r>
              <a:rPr lang="en-US" dirty="0" smtClean="0"/>
              <a:t>bytes storage</a:t>
            </a:r>
          </a:p>
          <a:p>
            <a:endParaRPr lang="en-US" dirty="0"/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Time per index is O(</a:t>
            </a:r>
            <a:r>
              <a:rPr lang="en-US" dirty="0" err="1" smtClean="0"/>
              <a:t>Δ</a:t>
            </a:r>
            <a:r>
              <a:rPr lang="en-US" dirty="0" smtClean="0"/>
              <a:t>)</a:t>
            </a:r>
            <a:endParaRPr lang="en-US" dirty="0"/>
          </a:p>
          <a:p>
            <a:pPr marL="342900" lvl="1" indent="-342900"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259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52438"/>
            <a:ext cx="5419725" cy="711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/>
              <a:t>Sorting Circular Shifts</a:t>
            </a:r>
            <a:endParaRPr lang="en-US" sz="2400" dirty="0"/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763000" y="6616700"/>
            <a:ext cx="381000" cy="2286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77DBAE-E32F-D24D-BA6D-7F1E4884A980}" type="slidenum">
              <a:rPr lang="en-US" sz="1200">
                <a:latin typeface="Trebuchet MS" charset="0"/>
                <a:ea typeface="MS PGothic" charset="0"/>
                <a:cs typeface="MS PGothic" charset="0"/>
              </a:rPr>
              <a:pPr eaLnBrk="1" hangingPunct="1"/>
              <a:t>16</a:t>
            </a:fld>
            <a:endParaRPr lang="en-US" sz="120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6704" y="1400771"/>
            <a:ext cx="7928517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It remains to describe the construction of the table in the first place</a:t>
            </a:r>
          </a:p>
          <a:p>
            <a:endParaRPr lang="en-US" dirty="0"/>
          </a:p>
          <a:p>
            <a:r>
              <a:rPr lang="en-US" dirty="0" smtClean="0"/>
              <a:t>Given a string S=x</a:t>
            </a:r>
            <a:r>
              <a:rPr lang="en-US" baseline="-25000" dirty="0" smtClean="0"/>
              <a:t>0</a:t>
            </a:r>
            <a:r>
              <a:rPr lang="en-US" dirty="0" smtClean="0"/>
              <a:t> x</a:t>
            </a:r>
            <a:r>
              <a:rPr lang="en-US" baseline="-25000" dirty="0" smtClean="0"/>
              <a:t>1</a:t>
            </a:r>
            <a:r>
              <a:rPr lang="en-US" dirty="0" smtClean="0"/>
              <a:t> x</a:t>
            </a:r>
            <a:r>
              <a:rPr lang="en-US" baseline="-25000" dirty="0"/>
              <a:t>2</a:t>
            </a:r>
            <a:r>
              <a:rPr lang="en-US" dirty="0" smtClean="0"/>
              <a:t> ….$</a:t>
            </a:r>
          </a:p>
          <a:p>
            <a:pPr lvl="1"/>
            <a:r>
              <a:rPr lang="en-US" baseline="-25000" dirty="0" smtClean="0"/>
              <a:t> </a:t>
            </a:r>
            <a:r>
              <a:rPr lang="en-US" dirty="0" smtClean="0"/>
              <a:t>Consider string S’=(</a:t>
            </a:r>
            <a:r>
              <a:rPr lang="en-US" dirty="0"/>
              <a:t>x</a:t>
            </a:r>
            <a:r>
              <a:rPr lang="en-US" baseline="-25000" dirty="0"/>
              <a:t>0</a:t>
            </a:r>
            <a:r>
              <a:rPr lang="en-US" dirty="0"/>
              <a:t> x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 smtClean="0"/>
              <a:t>x</a:t>
            </a:r>
            <a:r>
              <a:rPr lang="en-US" baseline="-25000" dirty="0"/>
              <a:t>2</a:t>
            </a:r>
            <a:r>
              <a:rPr lang="en-US" dirty="0" smtClean="0"/>
              <a:t>) (x</a:t>
            </a:r>
            <a:r>
              <a:rPr lang="en-US" baseline="-25000" dirty="0" smtClean="0"/>
              <a:t>1</a:t>
            </a:r>
            <a:r>
              <a:rPr lang="en-US" dirty="0" smtClean="0"/>
              <a:t> x</a:t>
            </a:r>
            <a:r>
              <a:rPr lang="en-US" baseline="-25000" dirty="0" smtClean="0"/>
              <a:t>2</a:t>
            </a:r>
            <a:r>
              <a:rPr lang="en-US" dirty="0" smtClean="0"/>
              <a:t> x</a:t>
            </a:r>
            <a:r>
              <a:rPr lang="en-US" baseline="-25000" dirty="0"/>
              <a:t>3</a:t>
            </a:r>
            <a:r>
              <a:rPr lang="en-US" dirty="0" smtClean="0"/>
              <a:t>) (x</a:t>
            </a:r>
            <a:r>
              <a:rPr lang="en-US" baseline="-25000" dirty="0"/>
              <a:t>3</a:t>
            </a:r>
            <a:r>
              <a:rPr lang="en-US" dirty="0" smtClean="0"/>
              <a:t> x</a:t>
            </a:r>
            <a:r>
              <a:rPr lang="en-US" baseline="-25000" dirty="0" smtClean="0"/>
              <a:t>4</a:t>
            </a:r>
            <a:r>
              <a:rPr lang="en-US" dirty="0" smtClean="0"/>
              <a:t> x</a:t>
            </a:r>
            <a:r>
              <a:rPr lang="en-US" baseline="-25000" dirty="0"/>
              <a:t>5</a:t>
            </a:r>
            <a:r>
              <a:rPr lang="en-US" dirty="0" smtClean="0"/>
              <a:t>) (x</a:t>
            </a:r>
            <a:r>
              <a:rPr lang="en-US" baseline="-25000" dirty="0" smtClean="0"/>
              <a:t>4</a:t>
            </a:r>
            <a:r>
              <a:rPr lang="en-US" dirty="0" smtClean="0"/>
              <a:t> x</a:t>
            </a:r>
            <a:r>
              <a:rPr lang="en-US" baseline="-25000" dirty="0" smtClean="0"/>
              <a:t>5</a:t>
            </a:r>
            <a:r>
              <a:rPr lang="en-US" dirty="0" smtClean="0"/>
              <a:t> x</a:t>
            </a:r>
            <a:r>
              <a:rPr lang="en-US" baseline="-25000" dirty="0"/>
              <a:t>6</a:t>
            </a:r>
            <a:r>
              <a:rPr lang="en-US" dirty="0" smtClean="0"/>
              <a:t>)….</a:t>
            </a:r>
          </a:p>
          <a:p>
            <a:pPr lvl="1"/>
            <a:r>
              <a:rPr lang="en-US" dirty="0" smtClean="0"/>
              <a:t>Note </a:t>
            </a:r>
            <a:r>
              <a:rPr lang="en-US" dirty="0"/>
              <a:t>(</a:t>
            </a:r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x</a:t>
            </a:r>
            <a:r>
              <a:rPr lang="en-US" baseline="-25000" dirty="0" smtClean="0"/>
              <a:t>3</a:t>
            </a:r>
            <a:r>
              <a:rPr lang="en-US" dirty="0" smtClean="0"/>
              <a:t> x</a:t>
            </a:r>
            <a:r>
              <a:rPr lang="en-US" baseline="-25000" dirty="0" smtClean="0"/>
              <a:t>4</a:t>
            </a:r>
            <a:r>
              <a:rPr lang="en-US" dirty="0" smtClean="0"/>
              <a:t>) and other triplets starting at 2 mod 3 are missing</a:t>
            </a:r>
          </a:p>
          <a:p>
            <a:pPr lvl="1"/>
            <a:r>
              <a:rPr lang="en-US" dirty="0" smtClean="0"/>
              <a:t>Rename S’ so identical tuples get the same number and distinct tuples get different numbers</a:t>
            </a:r>
          </a:p>
          <a:p>
            <a:pPr lvl="1"/>
            <a:r>
              <a:rPr lang="en-US" dirty="0" smtClean="0"/>
              <a:t>Recursively sort S’</a:t>
            </a:r>
          </a:p>
          <a:p>
            <a:pPr lvl="2"/>
            <a:r>
              <a:rPr lang="en-US" dirty="0" smtClean="0"/>
              <a:t>How does x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 smtClean="0"/>
              <a:t>x</a:t>
            </a:r>
            <a:r>
              <a:rPr lang="en-US" baseline="-25000" dirty="0" smtClean="0"/>
              <a:t>2 </a:t>
            </a:r>
            <a:r>
              <a:rPr lang="en-US" dirty="0" smtClean="0"/>
              <a:t>… compare to x</a:t>
            </a:r>
            <a:r>
              <a:rPr lang="en-US" baseline="-25000" dirty="0" smtClean="0"/>
              <a:t>1</a:t>
            </a:r>
            <a:r>
              <a:rPr lang="en-US" dirty="0" smtClean="0"/>
              <a:t> x</a:t>
            </a:r>
            <a:r>
              <a:rPr lang="en-US" baseline="-25000" dirty="0" smtClean="0"/>
              <a:t>2</a:t>
            </a:r>
            <a:r>
              <a:rPr lang="en-US" dirty="0" smtClean="0"/>
              <a:t> x</a:t>
            </a:r>
            <a:r>
              <a:rPr lang="en-US" baseline="-25000" dirty="0" smtClean="0"/>
              <a:t>3 </a:t>
            </a:r>
            <a:r>
              <a:rPr lang="en-US" dirty="0"/>
              <a:t>… </a:t>
            </a:r>
            <a:r>
              <a:rPr lang="en-US" dirty="0" smtClean="0"/>
              <a:t>? </a:t>
            </a:r>
          </a:p>
          <a:p>
            <a:pPr lvl="3"/>
            <a:r>
              <a:rPr lang="en-US" dirty="0" smtClean="0"/>
              <a:t>Already available from recursion</a:t>
            </a:r>
            <a:endParaRPr lang="en-US" dirty="0"/>
          </a:p>
          <a:p>
            <a:pPr lvl="2"/>
            <a:r>
              <a:rPr lang="en-US" dirty="0"/>
              <a:t>How does x</a:t>
            </a:r>
            <a:r>
              <a:rPr lang="en-US" baseline="-25000" dirty="0"/>
              <a:t>0</a:t>
            </a:r>
            <a:r>
              <a:rPr lang="en-US" dirty="0"/>
              <a:t> x</a:t>
            </a:r>
            <a:r>
              <a:rPr lang="en-US" baseline="-25000" dirty="0"/>
              <a:t>1</a:t>
            </a:r>
            <a:r>
              <a:rPr lang="en-US" dirty="0"/>
              <a:t> x</a:t>
            </a:r>
            <a:r>
              <a:rPr lang="en-US" baseline="-25000" dirty="0"/>
              <a:t>2 </a:t>
            </a:r>
            <a:r>
              <a:rPr lang="en-US" dirty="0"/>
              <a:t>… compare to </a:t>
            </a:r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x</a:t>
            </a:r>
            <a:r>
              <a:rPr lang="en-US" baseline="-25000" dirty="0" smtClean="0"/>
              <a:t>3</a:t>
            </a:r>
            <a:r>
              <a:rPr lang="en-US" dirty="0" smtClean="0"/>
              <a:t> x</a:t>
            </a:r>
            <a:r>
              <a:rPr lang="en-US" baseline="-25000" dirty="0" smtClean="0"/>
              <a:t>4 </a:t>
            </a:r>
            <a:r>
              <a:rPr lang="en-US" dirty="0" smtClean="0"/>
              <a:t>… ? </a:t>
            </a:r>
            <a:endParaRPr lang="en-US" dirty="0"/>
          </a:p>
          <a:p>
            <a:pPr lvl="3"/>
            <a:r>
              <a:rPr lang="en-US" dirty="0" smtClean="0"/>
              <a:t>Compare x</a:t>
            </a:r>
            <a:r>
              <a:rPr lang="en-US" baseline="-25000" dirty="0" smtClean="0"/>
              <a:t>0 , </a:t>
            </a:r>
            <a:r>
              <a:rPr lang="en-US" dirty="0" smtClean="0"/>
              <a:t>x</a:t>
            </a:r>
            <a:r>
              <a:rPr lang="en-US" baseline="-25000" dirty="0" smtClean="0"/>
              <a:t>2 </a:t>
            </a:r>
            <a:r>
              <a:rPr lang="en-US" dirty="0" smtClean="0"/>
              <a:t>and then </a:t>
            </a: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x</a:t>
            </a:r>
            <a:r>
              <a:rPr lang="en-US" baseline="-25000" dirty="0"/>
              <a:t>2 </a:t>
            </a:r>
            <a:r>
              <a:rPr lang="en-US" dirty="0" smtClean="0"/>
              <a:t>…  ,  </a:t>
            </a:r>
            <a:r>
              <a:rPr lang="en-US" dirty="0"/>
              <a:t>x</a:t>
            </a:r>
            <a:r>
              <a:rPr lang="en-US" baseline="-25000" dirty="0"/>
              <a:t>3</a:t>
            </a:r>
            <a:r>
              <a:rPr lang="en-US" dirty="0"/>
              <a:t> x</a:t>
            </a:r>
            <a:r>
              <a:rPr lang="en-US" baseline="-25000" dirty="0"/>
              <a:t>4 </a:t>
            </a:r>
            <a:r>
              <a:rPr lang="en-US" dirty="0"/>
              <a:t>… </a:t>
            </a:r>
            <a:endParaRPr lang="en-US" dirty="0" smtClean="0"/>
          </a:p>
          <a:p>
            <a:pPr lvl="3"/>
            <a:r>
              <a:rPr lang="en-US" dirty="0" smtClean="0"/>
              <a:t>We have info for comparing all pairs of suffixes!</a:t>
            </a:r>
            <a:endParaRPr lang="en-US" dirty="0"/>
          </a:p>
          <a:p>
            <a:pPr lvl="1"/>
            <a:r>
              <a:rPr lang="en-US" dirty="0" smtClean="0"/>
              <a:t>Sort the 2 mod 3 suffixes and then merge them in</a:t>
            </a:r>
          </a:p>
          <a:p>
            <a:pPr lvl="1"/>
            <a:r>
              <a:rPr lang="en-US" dirty="0" smtClean="0"/>
              <a:t>Time T(n)= 2T(n/3)+O(n)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i="1" baseline="-25000" dirty="0"/>
          </a:p>
          <a:p>
            <a:endParaRPr lang="en-US" i="1" baseline="-25000" dirty="0" smtClean="0"/>
          </a:p>
          <a:p>
            <a:pPr marL="0" indent="0">
              <a:buNone/>
            </a:pPr>
            <a:endParaRPr lang="en-US" i="1" baseline="-25000" dirty="0"/>
          </a:p>
          <a:p>
            <a:pPr marL="342900" lvl="1" indent="-342900"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248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3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52438"/>
            <a:ext cx="5419725" cy="711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/>
              <a:t>A Generalization: Difference Covers</a:t>
            </a:r>
            <a:endParaRPr lang="en-US" sz="2400" dirty="0"/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763000" y="6616700"/>
            <a:ext cx="381000" cy="2286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77DBAE-E32F-D24D-BA6D-7F1E4884A980}" type="slidenum">
              <a:rPr lang="en-US" sz="1200">
                <a:latin typeface="Trebuchet MS" charset="0"/>
                <a:ea typeface="MS PGothic" charset="0"/>
                <a:cs typeface="MS PGothic" charset="0"/>
              </a:rPr>
              <a:pPr eaLnBrk="1" hangingPunct="1"/>
              <a:t>17</a:t>
            </a:fld>
            <a:endParaRPr lang="en-US" sz="1200">
              <a:latin typeface="Trebuchet MS" charset="0"/>
              <a:ea typeface="MS PGothic" charset="0"/>
              <a:cs typeface="MS PGothic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683568" y="2708920"/>
            <a:ext cx="792088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499992" y="2564904"/>
            <a:ext cx="0" cy="28803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372200" y="2564904"/>
            <a:ext cx="0" cy="28803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555776" y="2564904"/>
            <a:ext cx="0" cy="28803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7" name="Decagon 16"/>
          <p:cNvSpPr/>
          <p:nvPr/>
        </p:nvSpPr>
        <p:spPr>
          <a:xfrm>
            <a:off x="827584" y="2626026"/>
            <a:ext cx="216024" cy="216024"/>
          </a:xfrm>
          <a:prstGeom prst="decag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Decagon 17"/>
          <p:cNvSpPr/>
          <p:nvPr/>
        </p:nvSpPr>
        <p:spPr>
          <a:xfrm>
            <a:off x="1547664" y="2626026"/>
            <a:ext cx="216024" cy="216024"/>
          </a:xfrm>
          <a:prstGeom prst="decago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Decagon 18"/>
          <p:cNvSpPr/>
          <p:nvPr/>
        </p:nvSpPr>
        <p:spPr>
          <a:xfrm>
            <a:off x="2195736" y="2626026"/>
            <a:ext cx="216024" cy="216024"/>
          </a:xfrm>
          <a:prstGeom prst="decag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20" name="Straight Connector 19"/>
          <p:cNvCxnSpPr/>
          <p:nvPr/>
        </p:nvCxnSpPr>
        <p:spPr>
          <a:xfrm>
            <a:off x="4499992" y="2564904"/>
            <a:ext cx="0" cy="28803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1" name="Decagon 20"/>
          <p:cNvSpPr/>
          <p:nvPr/>
        </p:nvSpPr>
        <p:spPr>
          <a:xfrm>
            <a:off x="2771800" y="2626026"/>
            <a:ext cx="216024" cy="216024"/>
          </a:xfrm>
          <a:prstGeom prst="decag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2" name="Decagon 21"/>
          <p:cNvSpPr/>
          <p:nvPr/>
        </p:nvSpPr>
        <p:spPr>
          <a:xfrm>
            <a:off x="3491880" y="2626026"/>
            <a:ext cx="216024" cy="216024"/>
          </a:xfrm>
          <a:prstGeom prst="decago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Decagon 22"/>
          <p:cNvSpPr/>
          <p:nvPr/>
        </p:nvSpPr>
        <p:spPr>
          <a:xfrm>
            <a:off x="4139952" y="2626026"/>
            <a:ext cx="216024" cy="216024"/>
          </a:xfrm>
          <a:prstGeom prst="decag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24" name="Straight Connector 23"/>
          <p:cNvCxnSpPr/>
          <p:nvPr/>
        </p:nvCxnSpPr>
        <p:spPr>
          <a:xfrm>
            <a:off x="6372200" y="2564904"/>
            <a:ext cx="0" cy="28803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4" name="Decagon 33"/>
          <p:cNvSpPr/>
          <p:nvPr/>
        </p:nvSpPr>
        <p:spPr>
          <a:xfrm>
            <a:off x="4644008" y="2626026"/>
            <a:ext cx="216024" cy="216024"/>
          </a:xfrm>
          <a:prstGeom prst="decag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5" name="Decagon 34"/>
          <p:cNvSpPr/>
          <p:nvPr/>
        </p:nvSpPr>
        <p:spPr>
          <a:xfrm>
            <a:off x="5364088" y="2626026"/>
            <a:ext cx="216024" cy="216024"/>
          </a:xfrm>
          <a:prstGeom prst="decago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6" name="Decagon 35"/>
          <p:cNvSpPr/>
          <p:nvPr/>
        </p:nvSpPr>
        <p:spPr>
          <a:xfrm>
            <a:off x="6012160" y="2626026"/>
            <a:ext cx="216024" cy="216024"/>
          </a:xfrm>
          <a:prstGeom prst="decag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37" name="Straight Connector 36"/>
          <p:cNvCxnSpPr/>
          <p:nvPr/>
        </p:nvCxnSpPr>
        <p:spPr>
          <a:xfrm>
            <a:off x="8244408" y="2564904"/>
            <a:ext cx="0" cy="28803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8" name="Decagon 37"/>
          <p:cNvSpPr/>
          <p:nvPr/>
        </p:nvSpPr>
        <p:spPr>
          <a:xfrm>
            <a:off x="6516216" y="2626026"/>
            <a:ext cx="216024" cy="216024"/>
          </a:xfrm>
          <a:prstGeom prst="decag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9" name="Decagon 38"/>
          <p:cNvSpPr/>
          <p:nvPr/>
        </p:nvSpPr>
        <p:spPr>
          <a:xfrm>
            <a:off x="7236296" y="2626026"/>
            <a:ext cx="216024" cy="216024"/>
          </a:xfrm>
          <a:prstGeom prst="decago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0" name="Decagon 39"/>
          <p:cNvSpPr/>
          <p:nvPr/>
        </p:nvSpPr>
        <p:spPr>
          <a:xfrm>
            <a:off x="7884368" y="2626026"/>
            <a:ext cx="216024" cy="216024"/>
          </a:xfrm>
          <a:prstGeom prst="decag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1" name="Left Brace 40"/>
          <p:cNvSpPr/>
          <p:nvPr/>
        </p:nvSpPr>
        <p:spPr>
          <a:xfrm rot="16200000">
            <a:off x="1403648" y="2348880"/>
            <a:ext cx="936104" cy="1944216"/>
          </a:xfrm>
          <a:prstGeom prst="leftBrace">
            <a:avLst>
              <a:gd name="adj1" fmla="val 4844"/>
              <a:gd name="adj2" fmla="val 50000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2" name="Left Brace 41"/>
          <p:cNvSpPr/>
          <p:nvPr/>
        </p:nvSpPr>
        <p:spPr>
          <a:xfrm rot="16200000">
            <a:off x="2195736" y="2276872"/>
            <a:ext cx="936104" cy="1944216"/>
          </a:xfrm>
          <a:prstGeom prst="leftBrace">
            <a:avLst>
              <a:gd name="adj1" fmla="val 8333"/>
              <a:gd name="adj2" fmla="val 50000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3" name="Left Brace 42"/>
          <p:cNvSpPr/>
          <p:nvPr/>
        </p:nvSpPr>
        <p:spPr>
          <a:xfrm rot="16200000">
            <a:off x="2843808" y="2348880"/>
            <a:ext cx="936104" cy="1944216"/>
          </a:xfrm>
          <a:prstGeom prst="leftBrace">
            <a:avLst>
              <a:gd name="adj1" fmla="val 8333"/>
              <a:gd name="adj2" fmla="val 5000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44" name="Straight Arrow Connector 43"/>
          <p:cNvCxnSpPr/>
          <p:nvPr/>
        </p:nvCxnSpPr>
        <p:spPr>
          <a:xfrm flipV="1">
            <a:off x="2555776" y="2132856"/>
            <a:ext cx="0" cy="36004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411760" y="1844824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</a:t>
            </a:r>
            <a:endParaRPr lang="en-IN" dirty="0"/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4499992" y="2132856"/>
            <a:ext cx="0" cy="36004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283968" y="1844824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2v</a:t>
            </a:r>
            <a:endParaRPr lang="en-IN" dirty="0"/>
          </a:p>
        </p:txBody>
      </p:sp>
      <p:cxnSp>
        <p:nvCxnSpPr>
          <p:cNvPr id="48" name="Straight Arrow Connector 47"/>
          <p:cNvCxnSpPr/>
          <p:nvPr/>
        </p:nvCxnSpPr>
        <p:spPr>
          <a:xfrm flipV="1">
            <a:off x="6372200" y="2132856"/>
            <a:ext cx="0" cy="36004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156176" y="1844824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3v</a:t>
            </a:r>
            <a:endParaRPr lang="en-IN" dirty="0"/>
          </a:p>
        </p:txBody>
      </p:sp>
      <p:sp>
        <p:nvSpPr>
          <p:cNvPr id="50" name="Left Brace 49"/>
          <p:cNvSpPr/>
          <p:nvPr/>
        </p:nvSpPr>
        <p:spPr>
          <a:xfrm rot="16200000">
            <a:off x="3347864" y="2420888"/>
            <a:ext cx="936104" cy="1944216"/>
          </a:xfrm>
          <a:prstGeom prst="leftBrace">
            <a:avLst>
              <a:gd name="adj1" fmla="val 4844"/>
              <a:gd name="adj2" fmla="val 50000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1" name="Left Brace 50"/>
          <p:cNvSpPr/>
          <p:nvPr/>
        </p:nvSpPr>
        <p:spPr>
          <a:xfrm rot="16200000">
            <a:off x="4067944" y="2276872"/>
            <a:ext cx="936104" cy="1944216"/>
          </a:xfrm>
          <a:prstGeom prst="leftBrace">
            <a:avLst>
              <a:gd name="adj1" fmla="val 8333"/>
              <a:gd name="adj2" fmla="val 50000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2" name="Left Brace 51"/>
          <p:cNvSpPr/>
          <p:nvPr/>
        </p:nvSpPr>
        <p:spPr>
          <a:xfrm rot="16200000">
            <a:off x="4716016" y="2492896"/>
            <a:ext cx="936104" cy="1944216"/>
          </a:xfrm>
          <a:prstGeom prst="leftBrace">
            <a:avLst>
              <a:gd name="adj1" fmla="val 8333"/>
              <a:gd name="adj2" fmla="val 5000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53" name="Straight Connector 52"/>
          <p:cNvCxnSpPr/>
          <p:nvPr/>
        </p:nvCxnSpPr>
        <p:spPr>
          <a:xfrm>
            <a:off x="1691680" y="4077072"/>
            <a:ext cx="619268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Left Brace 53"/>
          <p:cNvSpPr/>
          <p:nvPr/>
        </p:nvSpPr>
        <p:spPr>
          <a:xfrm rot="16200000">
            <a:off x="5220072" y="2348880"/>
            <a:ext cx="936104" cy="1944216"/>
          </a:xfrm>
          <a:prstGeom prst="leftBrace">
            <a:avLst>
              <a:gd name="adj1" fmla="val 4844"/>
              <a:gd name="adj2" fmla="val 50000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5" name="Left Brace 54"/>
          <p:cNvSpPr/>
          <p:nvPr/>
        </p:nvSpPr>
        <p:spPr>
          <a:xfrm rot="16200000">
            <a:off x="5940152" y="2276873"/>
            <a:ext cx="936104" cy="1944216"/>
          </a:xfrm>
          <a:prstGeom prst="leftBrace">
            <a:avLst>
              <a:gd name="adj1" fmla="val 8333"/>
              <a:gd name="adj2" fmla="val 50000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6" name="Left Brace 55"/>
          <p:cNvSpPr/>
          <p:nvPr/>
        </p:nvSpPr>
        <p:spPr>
          <a:xfrm rot="16200000">
            <a:off x="6588224" y="2348880"/>
            <a:ext cx="936104" cy="1944216"/>
          </a:xfrm>
          <a:prstGeom prst="leftBrace">
            <a:avLst>
              <a:gd name="adj1" fmla="val 8333"/>
              <a:gd name="adj2" fmla="val 5000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7" name="Oval Callout 56"/>
          <p:cNvSpPr/>
          <p:nvPr/>
        </p:nvSpPr>
        <p:spPr>
          <a:xfrm>
            <a:off x="251520" y="4797152"/>
            <a:ext cx="2232248" cy="1224136"/>
          </a:xfrm>
          <a:prstGeom prst="wedgeEllipseCallout">
            <a:avLst>
              <a:gd name="adj1" fmla="val 44267"/>
              <a:gd name="adj2" fmla="val -101720"/>
            </a:avLst>
          </a:prstGeom>
          <a:solidFill>
            <a:srgbClr val="80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Chalkboard"/>
              </a:rPr>
              <a:t>This string has size |</a:t>
            </a:r>
            <a:r>
              <a:rPr lang="en-US" sz="1200" dirty="0" err="1" smtClean="0">
                <a:latin typeface="Chalkboard"/>
              </a:rPr>
              <a:t>D|n</a:t>
            </a:r>
            <a:r>
              <a:rPr lang="en-US" sz="1200" dirty="0" smtClean="0">
                <a:latin typeface="Chalkboard"/>
              </a:rPr>
              <a:t>/v</a:t>
            </a:r>
            <a:endParaRPr lang="en-IN" sz="1200" dirty="0">
              <a:latin typeface="Chalkboard"/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 flipH="1" flipV="1">
            <a:off x="683568" y="1412776"/>
            <a:ext cx="216024" cy="108012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H="1" flipV="1">
            <a:off x="683568" y="1412776"/>
            <a:ext cx="864096" cy="1152128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 flipV="1">
            <a:off x="683568" y="1412776"/>
            <a:ext cx="1584176" cy="1152128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179512" y="1124744"/>
            <a:ext cx="2265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 D of indices mod v</a:t>
            </a:r>
            <a:endParaRPr lang="en-IN" dirty="0"/>
          </a:p>
        </p:txBody>
      </p:sp>
      <p:sp>
        <p:nvSpPr>
          <p:cNvPr id="62" name="Oval Callout 61"/>
          <p:cNvSpPr/>
          <p:nvPr/>
        </p:nvSpPr>
        <p:spPr>
          <a:xfrm>
            <a:off x="2987824" y="4869160"/>
            <a:ext cx="2232248" cy="1224136"/>
          </a:xfrm>
          <a:prstGeom prst="wedgeEllipseCallout">
            <a:avLst>
              <a:gd name="adj1" fmla="val 44267"/>
              <a:gd name="adj2" fmla="val -101720"/>
            </a:avLst>
          </a:prstGeom>
          <a:solidFill>
            <a:srgbClr val="80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Chalkboard"/>
              </a:rPr>
              <a:t>Time taken to create this string is O(n |D|)</a:t>
            </a:r>
            <a:endParaRPr lang="en-IN" sz="1200" dirty="0">
              <a:latin typeface="Chalkboard"/>
            </a:endParaRPr>
          </a:p>
        </p:txBody>
      </p:sp>
      <p:sp>
        <p:nvSpPr>
          <p:cNvPr id="63" name="Oval Callout 62"/>
          <p:cNvSpPr/>
          <p:nvPr/>
        </p:nvSpPr>
        <p:spPr>
          <a:xfrm>
            <a:off x="5724128" y="4797152"/>
            <a:ext cx="2232248" cy="1296144"/>
          </a:xfrm>
          <a:prstGeom prst="wedgeEllipseCallout">
            <a:avLst>
              <a:gd name="adj1" fmla="val 44267"/>
              <a:gd name="adj2" fmla="val -101720"/>
            </a:avLst>
          </a:prstGeom>
          <a:solidFill>
            <a:srgbClr val="80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Chalkboard"/>
              </a:rPr>
              <a:t>Sorting suffixes of this string gives the sorted order of all suffixes which begin at indices j such that j mod v is in D</a:t>
            </a:r>
            <a:endParaRPr lang="en-IN" sz="1200" dirty="0"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16836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52438"/>
            <a:ext cx="5419725" cy="711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/>
              <a:t>A Generalization: Difference Covers</a:t>
            </a:r>
            <a:endParaRPr lang="en-US" sz="2400" dirty="0"/>
          </a:p>
        </p:txBody>
      </p:sp>
      <p:sp>
        <p:nvSpPr>
          <p:cNvPr id="64" name="Rectangle 63"/>
          <p:cNvSpPr/>
          <p:nvPr/>
        </p:nvSpPr>
        <p:spPr>
          <a:xfrm>
            <a:off x="3699280" y="2458588"/>
            <a:ext cx="864096" cy="14401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5" name="Rectangle 64"/>
          <p:cNvSpPr/>
          <p:nvPr/>
        </p:nvSpPr>
        <p:spPr>
          <a:xfrm>
            <a:off x="4995424" y="2746620"/>
            <a:ext cx="864096" cy="14401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66" name="Straight Connector 65"/>
          <p:cNvCxnSpPr/>
          <p:nvPr/>
        </p:nvCxnSpPr>
        <p:spPr>
          <a:xfrm>
            <a:off x="1395024" y="1882524"/>
            <a:ext cx="619268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3699280" y="2530596"/>
            <a:ext cx="3888432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4995424" y="2818628"/>
            <a:ext cx="2600672" cy="8384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9" name="Decagon 68"/>
          <p:cNvSpPr/>
          <p:nvPr/>
        </p:nvSpPr>
        <p:spPr>
          <a:xfrm>
            <a:off x="4563376" y="1810516"/>
            <a:ext cx="216024" cy="216024"/>
          </a:xfrm>
          <a:prstGeom prst="decago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0" name="Decagon 69"/>
          <p:cNvSpPr/>
          <p:nvPr/>
        </p:nvSpPr>
        <p:spPr>
          <a:xfrm>
            <a:off x="5859520" y="1810516"/>
            <a:ext cx="216024" cy="216024"/>
          </a:xfrm>
          <a:prstGeom prst="decag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1" name="TextBox 70"/>
          <p:cNvSpPr txBox="1"/>
          <p:nvPr/>
        </p:nvSpPr>
        <p:spPr>
          <a:xfrm>
            <a:off x="1611048" y="3466700"/>
            <a:ext cx="63217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 any 2 indices </a:t>
            </a:r>
            <a:r>
              <a:rPr lang="en-US" dirty="0" err="1" smtClean="0"/>
              <a:t>i</a:t>
            </a:r>
            <a:r>
              <a:rPr lang="en-US" dirty="0" smtClean="0"/>
              <a:t> and j</a:t>
            </a:r>
          </a:p>
          <a:p>
            <a:r>
              <a:rPr lang="en-US" dirty="0" smtClean="0"/>
              <a:t>	  </a:t>
            </a:r>
            <a:r>
              <a:rPr lang="en-US" dirty="0" err="1" smtClean="0"/>
              <a:t>i</a:t>
            </a:r>
            <a:r>
              <a:rPr lang="en-US" dirty="0" smtClean="0"/>
              <a:t>-j mod v is the distance between some two beads in D </a:t>
            </a:r>
            <a:endParaRPr lang="en-IN" dirty="0"/>
          </a:p>
        </p:txBody>
      </p:sp>
      <p:sp>
        <p:nvSpPr>
          <p:cNvPr id="72" name="TextBox 71"/>
          <p:cNvSpPr txBox="1"/>
          <p:nvPr/>
        </p:nvSpPr>
        <p:spPr>
          <a:xfrm>
            <a:off x="3915304" y="2530596"/>
            <a:ext cx="50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x&lt;v</a:t>
            </a:r>
            <a:endParaRPr lang="en-IN" dirty="0"/>
          </a:p>
        </p:txBody>
      </p:sp>
      <p:sp>
        <p:nvSpPr>
          <p:cNvPr id="73" name="Oval Callout 72"/>
          <p:cNvSpPr/>
          <p:nvPr/>
        </p:nvSpPr>
        <p:spPr>
          <a:xfrm>
            <a:off x="3411248" y="4474812"/>
            <a:ext cx="3528392" cy="1368152"/>
          </a:xfrm>
          <a:prstGeom prst="wedgeEllipseCallout">
            <a:avLst>
              <a:gd name="adj1" fmla="val 54407"/>
              <a:gd name="adj2" fmla="val -77107"/>
            </a:avLst>
          </a:prstGeom>
          <a:solidFill>
            <a:srgbClr val="80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halkboard"/>
              </a:rPr>
              <a:t>D is a Difference Cover if distances between beads in D generate 0,1…,v-1</a:t>
            </a:r>
            <a:endParaRPr lang="en-IN" sz="1400" dirty="0">
              <a:latin typeface="Chalkboard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211448" y="2818628"/>
            <a:ext cx="50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x&lt;v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5873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52438"/>
            <a:ext cx="5419725" cy="711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/>
              <a:t>A Generalization: Difference Covers</a:t>
            </a:r>
            <a:endParaRPr lang="en-US" sz="2400" dirty="0"/>
          </a:p>
        </p:txBody>
      </p:sp>
      <p:sp>
        <p:nvSpPr>
          <p:cNvPr id="14" name="Oval Callout 13"/>
          <p:cNvSpPr/>
          <p:nvPr/>
        </p:nvSpPr>
        <p:spPr>
          <a:xfrm>
            <a:off x="2699792" y="4797152"/>
            <a:ext cx="3528392" cy="1368152"/>
          </a:xfrm>
          <a:prstGeom prst="wedgeEllipseCallout">
            <a:avLst>
              <a:gd name="adj1" fmla="val 19853"/>
              <a:gd name="adj2" fmla="val -83472"/>
            </a:avLst>
          </a:prstGeom>
          <a:solidFill>
            <a:srgbClr val="80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halkboard"/>
              </a:rPr>
              <a:t>There exists a Difference Cover of size 1.5*</a:t>
            </a:r>
            <a:r>
              <a:rPr lang="en-US" sz="1400" dirty="0" err="1" smtClean="0">
                <a:latin typeface="Calibri"/>
                <a:cs typeface="Calibri"/>
              </a:rPr>
              <a:t>sqrt</a:t>
            </a:r>
            <a:r>
              <a:rPr lang="en-US" sz="1400" dirty="0" smtClean="0">
                <a:latin typeface="Calibri"/>
                <a:cs typeface="Calibri"/>
              </a:rPr>
              <a:t>(</a:t>
            </a:r>
            <a:r>
              <a:rPr lang="en-US" sz="1400" dirty="0" smtClean="0">
                <a:latin typeface="Chalkboard"/>
              </a:rPr>
              <a:t>v)!</a:t>
            </a:r>
            <a:endParaRPr lang="en-IN" sz="1400" dirty="0">
              <a:latin typeface="Chalkboard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275856" y="1835532"/>
            <a:ext cx="216024" cy="24482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3707904" y="1835532"/>
            <a:ext cx="216024" cy="24482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Rectangle 16"/>
          <p:cNvSpPr/>
          <p:nvPr/>
        </p:nvSpPr>
        <p:spPr>
          <a:xfrm>
            <a:off x="4139952" y="1835532"/>
            <a:ext cx="216024" cy="24482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Rectangle 17"/>
          <p:cNvSpPr/>
          <p:nvPr/>
        </p:nvSpPr>
        <p:spPr>
          <a:xfrm>
            <a:off x="4572000" y="1835532"/>
            <a:ext cx="216024" cy="24482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Rectangle 18"/>
          <p:cNvSpPr/>
          <p:nvPr/>
        </p:nvSpPr>
        <p:spPr>
          <a:xfrm>
            <a:off x="5004048" y="1835532"/>
            <a:ext cx="216024" cy="24482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0" name="Rectangle 19"/>
          <p:cNvSpPr/>
          <p:nvPr/>
        </p:nvSpPr>
        <p:spPr>
          <a:xfrm>
            <a:off x="2555776" y="4221088"/>
            <a:ext cx="6767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 smtClean="0">
                <a:cs typeface="Calibri"/>
              </a:rPr>
              <a:t>sqrt</a:t>
            </a:r>
            <a:r>
              <a:rPr lang="en-US" sz="1400" dirty="0" smtClean="0">
                <a:cs typeface="Calibri"/>
              </a:rPr>
              <a:t>(</a:t>
            </a:r>
            <a:r>
              <a:rPr lang="en-US" sz="1400" dirty="0" smtClean="0">
                <a:latin typeface="Chalkboard"/>
              </a:rPr>
              <a:t>v)</a:t>
            </a:r>
            <a:endParaRPr lang="en-IN" sz="1400" dirty="0"/>
          </a:p>
        </p:txBody>
      </p:sp>
      <p:sp>
        <p:nvSpPr>
          <p:cNvPr id="21" name="Rectangle 20"/>
          <p:cNvSpPr/>
          <p:nvPr/>
        </p:nvSpPr>
        <p:spPr>
          <a:xfrm>
            <a:off x="5436096" y="1835532"/>
            <a:ext cx="216024" cy="24482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2" name="Rectangle 21"/>
          <p:cNvSpPr/>
          <p:nvPr/>
        </p:nvSpPr>
        <p:spPr>
          <a:xfrm>
            <a:off x="5436096" y="1484784"/>
            <a:ext cx="6767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 smtClean="0">
                <a:cs typeface="Calibri"/>
              </a:rPr>
              <a:t>sqrt</a:t>
            </a:r>
            <a:r>
              <a:rPr lang="en-US" sz="1400" dirty="0" smtClean="0">
                <a:cs typeface="Calibri"/>
              </a:rPr>
              <a:t>(</a:t>
            </a:r>
            <a:r>
              <a:rPr lang="en-US" sz="1400" dirty="0" smtClean="0">
                <a:latin typeface="Chalkboard"/>
              </a:rPr>
              <a:t>v)</a:t>
            </a:r>
            <a:endParaRPr lang="en-IN" sz="1400" dirty="0"/>
          </a:p>
        </p:txBody>
      </p:sp>
      <p:sp>
        <p:nvSpPr>
          <p:cNvPr id="23" name="Oval 22"/>
          <p:cNvSpPr/>
          <p:nvPr/>
        </p:nvSpPr>
        <p:spPr>
          <a:xfrm>
            <a:off x="3275856" y="1844824"/>
            <a:ext cx="216024" cy="136815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4" name="Oval 23"/>
          <p:cNvSpPr/>
          <p:nvPr/>
        </p:nvSpPr>
        <p:spPr>
          <a:xfrm>
            <a:off x="3707904" y="2996952"/>
            <a:ext cx="216024" cy="21602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Oval 24"/>
          <p:cNvSpPr/>
          <p:nvPr/>
        </p:nvSpPr>
        <p:spPr>
          <a:xfrm>
            <a:off x="4139952" y="2996952"/>
            <a:ext cx="216024" cy="21602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Oval 25"/>
          <p:cNvSpPr/>
          <p:nvPr/>
        </p:nvSpPr>
        <p:spPr>
          <a:xfrm>
            <a:off x="4572000" y="2996952"/>
            <a:ext cx="216024" cy="21602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Oval 26"/>
          <p:cNvSpPr/>
          <p:nvPr/>
        </p:nvSpPr>
        <p:spPr>
          <a:xfrm>
            <a:off x="5004048" y="2996952"/>
            <a:ext cx="216024" cy="21602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8" name="Oval 27"/>
          <p:cNvSpPr/>
          <p:nvPr/>
        </p:nvSpPr>
        <p:spPr>
          <a:xfrm>
            <a:off x="5436096" y="2996952"/>
            <a:ext cx="216024" cy="21602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230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52438"/>
            <a:ext cx="5419725" cy="711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/>
              <a:t>The Problem</a:t>
            </a:r>
            <a:endParaRPr lang="en-US" sz="2400" dirty="0"/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763000" y="6616700"/>
            <a:ext cx="381000" cy="2286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77DBAE-E32F-D24D-BA6D-7F1E4884A980}" type="slidenum">
              <a:rPr lang="en-US" sz="1200">
                <a:latin typeface="Trebuchet MS" charset="0"/>
                <a:ea typeface="MS PGothic" charset="0"/>
                <a:cs typeface="MS PGothic" charset="0"/>
              </a:rPr>
              <a:pPr eaLnBrk="1" hangingPunct="1"/>
              <a:t>2</a:t>
            </a:fld>
            <a:endParaRPr lang="en-US" sz="120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3371" y="1563936"/>
            <a:ext cx="817581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Given a very long reference sequence of length </a:t>
            </a:r>
            <a:r>
              <a:rPr lang="en-US" i="1" dirty="0" smtClean="0"/>
              <a:t>n</a:t>
            </a:r>
            <a:r>
              <a:rPr lang="en-US" dirty="0" smtClean="0"/>
              <a:t> and given several short strings (reads) of length </a:t>
            </a:r>
            <a:r>
              <a:rPr lang="en-US" i="1" dirty="0" smtClean="0"/>
              <a:t>m</a:t>
            </a:r>
            <a:r>
              <a:rPr lang="en-US" dirty="0" smtClean="0"/>
              <a:t> each, </a:t>
            </a:r>
            <a:r>
              <a:rPr lang="en-US" i="1" dirty="0" smtClean="0"/>
              <a:t>m &lt;&lt; n</a:t>
            </a:r>
          </a:p>
          <a:p>
            <a:pPr marL="285750" indent="-285750">
              <a:buFont typeface="Arial"/>
              <a:buChar char="•"/>
            </a:pPr>
            <a:endParaRPr lang="en-US" i="1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Find the best matching location for each read in the reference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Where the best location is that which minimizes the number of mismatches 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We ignore insertions and deletions for the moment; those will come later</a:t>
            </a:r>
          </a:p>
          <a:p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Provided the number of mismatches is at most, say </a:t>
            </a:r>
            <a:r>
              <a:rPr lang="en-US" i="1" dirty="0" smtClean="0"/>
              <a:t>5%</a:t>
            </a:r>
            <a:r>
              <a:rPr lang="en-US" dirty="0" smtClean="0"/>
              <a:t> of </a:t>
            </a:r>
            <a:r>
              <a:rPr lang="en-US" i="1" dirty="0" smtClean="0"/>
              <a:t>m</a:t>
            </a:r>
            <a:endParaRPr lang="en-US" i="1" dirty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205652" y="428247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044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Font typeface="Arial" charset="0"/>
              <a:buNone/>
            </a:pPr>
            <a:r>
              <a:rPr lang="en-US" sz="3600" dirty="0" smtClean="0">
                <a:latin typeface="Trebuchet MS" charset="0"/>
                <a:ea typeface="MS PGothic" charset="0"/>
                <a:cs typeface="Verdana" charset="0"/>
              </a:rPr>
              <a:t>Thank you</a:t>
            </a:r>
            <a:endParaRPr lang="en-US" sz="3600" dirty="0">
              <a:latin typeface="Trebuchet MS" charset="0"/>
              <a:ea typeface="MS PGothic" charset="0"/>
              <a:cs typeface="Verdana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0" y="452438"/>
            <a:ext cx="5419725" cy="711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763000" y="6616700"/>
            <a:ext cx="381000" cy="2286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33709FC-88F5-8D44-8DD6-1810D2CA2247}" type="slidenum">
              <a:rPr lang="en-US" sz="1200">
                <a:latin typeface="Trebuchet MS" charset="0"/>
                <a:ea typeface="MS PGothic" charset="0"/>
                <a:cs typeface="MS PGothic" charset="0"/>
              </a:rPr>
              <a:pPr eaLnBrk="1" hangingPunct="1"/>
              <a:t>20</a:t>
            </a:fld>
            <a:endParaRPr lang="en-US" sz="1200">
              <a:latin typeface="Trebuchet MS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52438"/>
            <a:ext cx="5419725" cy="711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/>
              <a:t>Indexing the Reference</a:t>
            </a:r>
            <a:endParaRPr lang="en-US" sz="2400" dirty="0"/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763000" y="6616700"/>
            <a:ext cx="381000" cy="2286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77DBAE-E32F-D24D-BA6D-7F1E4884A980}" type="slidenum">
              <a:rPr lang="en-US" sz="1200">
                <a:latin typeface="Trebuchet MS" charset="0"/>
                <a:ea typeface="MS PGothic" charset="0"/>
                <a:cs typeface="MS PGothic" charset="0"/>
              </a:rPr>
              <a:pPr eaLnBrk="1" hangingPunct="1"/>
              <a:t>3</a:t>
            </a:fld>
            <a:endParaRPr lang="en-US" sz="120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3371" y="1563936"/>
            <a:ext cx="8175812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What if we do not allow any mismatches at all?</a:t>
            </a:r>
          </a:p>
          <a:p>
            <a:pPr marL="285750" indent="-285750">
              <a:buFont typeface="Arial"/>
              <a:buChar char="•"/>
            </a:pPr>
            <a:endParaRPr lang="en-US" i="1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Pre-process the reference sequence so…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Each query – find the best matching location of a read – can be identified in time proportional to </a:t>
            </a:r>
            <a:r>
              <a:rPr lang="en-US" i="1" dirty="0" smtClean="0"/>
              <a:t>m</a:t>
            </a:r>
            <a:r>
              <a:rPr lang="en-US" dirty="0" smtClean="0"/>
              <a:t> and independent of </a:t>
            </a:r>
            <a:r>
              <a:rPr lang="en-US" i="1" dirty="0" smtClean="0"/>
              <a:t>n</a:t>
            </a:r>
          </a:p>
          <a:p>
            <a:pPr marL="285750" indent="-285750">
              <a:buFont typeface="Arial"/>
              <a:buChar char="•"/>
            </a:pPr>
            <a:endParaRPr lang="en-US" i="1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The resulting data structure is called an index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Suffix trees are one possible index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A </a:t>
            </a:r>
            <a:r>
              <a:rPr lang="en-US" dirty="0" err="1" smtClean="0"/>
              <a:t>trie</a:t>
            </a:r>
            <a:r>
              <a:rPr lang="en-US" dirty="0" smtClean="0"/>
              <a:t> of all suffixes of the reference sequence, with a $ marker at the end</a:t>
            </a: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205652" y="428247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203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52438"/>
            <a:ext cx="5419725" cy="711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/>
              <a:t>Suffix Trees</a:t>
            </a:r>
            <a:endParaRPr lang="en-US" sz="2400" dirty="0"/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763000" y="6616700"/>
            <a:ext cx="381000" cy="2286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77DBAE-E32F-D24D-BA6D-7F1E4884A980}" type="slidenum">
              <a:rPr lang="en-US" sz="1200">
                <a:latin typeface="Trebuchet MS" charset="0"/>
                <a:ea typeface="MS PGothic" charset="0"/>
                <a:cs typeface="MS PGothic" charset="0"/>
              </a:rPr>
              <a:pPr eaLnBrk="1" hangingPunct="1"/>
              <a:t>4</a:t>
            </a:fld>
            <a:endParaRPr lang="en-US" sz="120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205652" y="428247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391348" y="1717916"/>
            <a:ext cx="28803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Chalkboard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91348" y="1717916"/>
            <a:ext cx="576064" cy="2880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67412" y="1717916"/>
            <a:ext cx="576064" cy="2880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halkboard"/>
              </a:rPr>
              <a:t>G</a:t>
            </a:r>
            <a:endParaRPr lang="en-IN" dirty="0">
              <a:latin typeface="Chalkboard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43476" y="1717916"/>
            <a:ext cx="576064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halkboard"/>
              </a:rPr>
              <a:t>A</a:t>
            </a:r>
            <a:endParaRPr lang="en-IN" dirty="0">
              <a:latin typeface="Chalkboard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19540" y="1717916"/>
            <a:ext cx="576064" cy="2880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95604" y="1717916"/>
            <a:ext cx="576064" cy="288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halkboard"/>
              </a:rPr>
              <a:t>G</a:t>
            </a:r>
            <a:endParaRPr lang="en-IN" dirty="0">
              <a:latin typeface="Chalkboard"/>
            </a:endParaRPr>
          </a:p>
        </p:txBody>
      </p:sp>
      <p:sp>
        <p:nvSpPr>
          <p:cNvPr id="13" name="Oval Callout 12"/>
          <p:cNvSpPr/>
          <p:nvPr/>
        </p:nvSpPr>
        <p:spPr>
          <a:xfrm>
            <a:off x="1482465" y="1166304"/>
            <a:ext cx="1692859" cy="715583"/>
          </a:xfrm>
          <a:prstGeom prst="wedgeEllipseCallout">
            <a:avLst>
              <a:gd name="adj1" fmla="val 62408"/>
              <a:gd name="adj2" fmla="val 5550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halkboard"/>
              </a:rPr>
              <a:t>The Reference</a:t>
            </a:r>
            <a:endParaRPr lang="en-IN" sz="1400" dirty="0">
              <a:latin typeface="Chalkboard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275183" y="1714771"/>
            <a:ext cx="576064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15" name="Decagon 14"/>
          <p:cNvSpPr/>
          <p:nvPr/>
        </p:nvSpPr>
        <p:spPr>
          <a:xfrm>
            <a:off x="3006465" y="3826772"/>
            <a:ext cx="458651" cy="346166"/>
          </a:xfrm>
          <a:prstGeom prst="decagon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6" name="Decagon 15"/>
          <p:cNvSpPr/>
          <p:nvPr/>
        </p:nvSpPr>
        <p:spPr>
          <a:xfrm>
            <a:off x="2320665" y="4553938"/>
            <a:ext cx="458651" cy="346166"/>
          </a:xfrm>
          <a:prstGeom prst="decagon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860007" y="1714218"/>
            <a:ext cx="576064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halkboard"/>
              </a:rPr>
              <a:t>T</a:t>
            </a:r>
            <a:endParaRPr lang="en-IN" dirty="0">
              <a:latin typeface="Chalkboard"/>
            </a:endParaRPr>
          </a:p>
        </p:txBody>
      </p:sp>
      <p:sp>
        <p:nvSpPr>
          <p:cNvPr id="18" name="Decagon 17"/>
          <p:cNvSpPr/>
          <p:nvPr/>
        </p:nvSpPr>
        <p:spPr>
          <a:xfrm>
            <a:off x="3616065" y="4477738"/>
            <a:ext cx="458651" cy="346166"/>
          </a:xfrm>
          <a:prstGeom prst="decagon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19" name="Decagon 18"/>
          <p:cNvSpPr/>
          <p:nvPr/>
        </p:nvSpPr>
        <p:spPr>
          <a:xfrm>
            <a:off x="1787265" y="5239738"/>
            <a:ext cx="458651" cy="346166"/>
          </a:xfrm>
          <a:prstGeom prst="decagon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0" name="Decagon 19"/>
          <p:cNvSpPr/>
          <p:nvPr/>
        </p:nvSpPr>
        <p:spPr>
          <a:xfrm>
            <a:off x="2776414" y="5239738"/>
            <a:ext cx="458651" cy="346166"/>
          </a:xfrm>
          <a:prstGeom prst="decagon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1" name="Decagon 20"/>
          <p:cNvSpPr/>
          <p:nvPr/>
        </p:nvSpPr>
        <p:spPr>
          <a:xfrm>
            <a:off x="796665" y="3868138"/>
            <a:ext cx="458651" cy="346166"/>
          </a:xfrm>
          <a:prstGeom prst="decagon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2" name="Decagon 21"/>
          <p:cNvSpPr/>
          <p:nvPr/>
        </p:nvSpPr>
        <p:spPr>
          <a:xfrm>
            <a:off x="5521065" y="3853624"/>
            <a:ext cx="458651" cy="346166"/>
          </a:xfrm>
          <a:prstGeom prst="decagon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23" name="Decagon 22"/>
          <p:cNvSpPr/>
          <p:nvPr/>
        </p:nvSpPr>
        <p:spPr>
          <a:xfrm>
            <a:off x="4998555" y="4477738"/>
            <a:ext cx="458651" cy="346166"/>
          </a:xfrm>
          <a:prstGeom prst="decagon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4" name="Decagon 23"/>
          <p:cNvSpPr/>
          <p:nvPr/>
        </p:nvSpPr>
        <p:spPr>
          <a:xfrm>
            <a:off x="6130665" y="4477738"/>
            <a:ext cx="458651" cy="346166"/>
          </a:xfrm>
          <a:prstGeom prst="decagon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5" name="Decagon 24"/>
          <p:cNvSpPr/>
          <p:nvPr/>
        </p:nvSpPr>
        <p:spPr>
          <a:xfrm>
            <a:off x="7349865" y="3868138"/>
            <a:ext cx="458651" cy="346166"/>
          </a:xfrm>
          <a:prstGeom prst="decagon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en-US" dirty="0" smtClean="0"/>
              <a:t>T</a:t>
            </a:r>
            <a:endParaRPr lang="en-US" dirty="0"/>
          </a:p>
        </p:txBody>
      </p:sp>
      <p:cxnSp>
        <p:nvCxnSpPr>
          <p:cNvPr id="26" name="Straight Arrow Connector 25"/>
          <p:cNvCxnSpPr>
            <a:endCxn id="21" idx="0"/>
          </p:cNvCxnSpPr>
          <p:nvPr/>
        </p:nvCxnSpPr>
        <p:spPr>
          <a:xfrm rot="10800000" flipV="1">
            <a:off x="1211519" y="2690304"/>
            <a:ext cx="3014146" cy="12439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15" idx="9"/>
          </p:cNvCxnSpPr>
          <p:nvPr/>
        </p:nvCxnSpPr>
        <p:spPr>
          <a:xfrm rot="5400000">
            <a:off x="3197927" y="2799034"/>
            <a:ext cx="1136468" cy="9190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22" idx="7"/>
          </p:cNvCxnSpPr>
          <p:nvPr/>
        </p:nvCxnSpPr>
        <p:spPr>
          <a:xfrm>
            <a:off x="4225665" y="2690304"/>
            <a:ext cx="1339197" cy="12294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25" idx="7"/>
          </p:cNvCxnSpPr>
          <p:nvPr/>
        </p:nvCxnSpPr>
        <p:spPr>
          <a:xfrm>
            <a:off x="4225665" y="2690304"/>
            <a:ext cx="3167997" cy="12439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5" idx="4"/>
            <a:endCxn id="16" idx="0"/>
          </p:cNvCxnSpPr>
          <p:nvPr/>
        </p:nvCxnSpPr>
        <p:spPr>
          <a:xfrm rot="5400000">
            <a:off x="2726666" y="4181791"/>
            <a:ext cx="447112" cy="4294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5" idx="4"/>
            <a:endCxn id="18" idx="8"/>
          </p:cNvCxnSpPr>
          <p:nvPr/>
        </p:nvCxnSpPr>
        <p:spPr>
          <a:xfrm rot="16200000" flipH="1">
            <a:off x="3317325" y="4020538"/>
            <a:ext cx="304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6" idx="4"/>
          </p:cNvCxnSpPr>
          <p:nvPr/>
        </p:nvCxnSpPr>
        <p:spPr>
          <a:xfrm rot="5400000">
            <a:off x="2018895" y="4897074"/>
            <a:ext cx="457200" cy="4632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6" idx="4"/>
            <a:endCxn id="20" idx="8"/>
          </p:cNvCxnSpPr>
          <p:nvPr/>
        </p:nvCxnSpPr>
        <p:spPr>
          <a:xfrm rot="16200000" flipH="1">
            <a:off x="2537182" y="4842046"/>
            <a:ext cx="339634" cy="4557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2" idx="4"/>
            <a:endCxn id="23" idx="9"/>
          </p:cNvCxnSpPr>
          <p:nvPr/>
        </p:nvCxnSpPr>
        <p:spPr>
          <a:xfrm rot="5400000">
            <a:off x="5350162" y="4148375"/>
            <a:ext cx="277948" cy="38077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2" idx="4"/>
            <a:endCxn id="24" idx="8"/>
          </p:cNvCxnSpPr>
          <p:nvPr/>
        </p:nvCxnSpPr>
        <p:spPr>
          <a:xfrm rot="16200000" flipH="1">
            <a:off x="5845351" y="4033964"/>
            <a:ext cx="277948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hape 47"/>
          <p:cNvCxnSpPr>
            <a:stCxn id="21" idx="5"/>
            <a:endCxn id="10" idx="2"/>
          </p:cNvCxnSpPr>
          <p:nvPr/>
        </p:nvCxnSpPr>
        <p:spPr>
          <a:xfrm rot="10800000" flipH="1">
            <a:off x="840462" y="2005948"/>
            <a:ext cx="3991046" cy="2142244"/>
          </a:xfrm>
          <a:prstGeom prst="curvedConnector4">
            <a:avLst>
              <a:gd name="adj1" fmla="val -5728"/>
              <a:gd name="adj2" fmla="val 56536"/>
            </a:avLst>
          </a:prstGeom>
          <a:ln w="3175" cmpd="sng">
            <a:solidFill>
              <a:schemeClr val="accent6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>
            <a:stCxn id="19" idx="4"/>
          </p:cNvCxnSpPr>
          <p:nvPr/>
        </p:nvCxnSpPr>
        <p:spPr>
          <a:xfrm rot="5400000" flipH="1" flipV="1">
            <a:off x="913995" y="2883834"/>
            <a:ext cx="3733800" cy="1670340"/>
          </a:xfrm>
          <a:prstGeom prst="curvedConnector3">
            <a:avLst>
              <a:gd name="adj1" fmla="val 55491"/>
            </a:avLst>
          </a:prstGeom>
          <a:ln w="3175" cmpd="sng">
            <a:solidFill>
              <a:schemeClr val="accent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/>
          <p:cNvCxnSpPr>
            <a:stCxn id="20" idx="1"/>
            <a:endCxn id="11" idx="2"/>
          </p:cNvCxnSpPr>
          <p:nvPr/>
        </p:nvCxnSpPr>
        <p:spPr>
          <a:xfrm flipV="1">
            <a:off x="3235065" y="2005948"/>
            <a:ext cx="2172507" cy="3406873"/>
          </a:xfrm>
          <a:prstGeom prst="curvedConnector2">
            <a:avLst/>
          </a:prstGeom>
          <a:ln w="3175" cmpd="sng">
            <a:solidFill>
              <a:schemeClr val="accent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urved Connector 51"/>
          <p:cNvCxnSpPr>
            <a:stCxn id="18" idx="2"/>
            <a:endCxn id="14" idx="2"/>
          </p:cNvCxnSpPr>
          <p:nvPr/>
        </p:nvCxnSpPr>
        <p:spPr>
          <a:xfrm flipV="1">
            <a:off x="4030919" y="2002803"/>
            <a:ext cx="2532296" cy="2754989"/>
          </a:xfrm>
          <a:prstGeom prst="curvedConnector2">
            <a:avLst/>
          </a:prstGeom>
          <a:ln w="3175" cmpd="sng">
            <a:solidFill>
              <a:schemeClr val="accent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51"/>
          <p:cNvCxnSpPr>
            <a:stCxn id="23" idx="9"/>
            <a:endCxn id="9" idx="2"/>
          </p:cNvCxnSpPr>
          <p:nvPr/>
        </p:nvCxnSpPr>
        <p:spPr>
          <a:xfrm rot="16200000" flipV="1">
            <a:off x="3541200" y="2720192"/>
            <a:ext cx="2471790" cy="1043302"/>
          </a:xfrm>
          <a:prstGeom prst="curvedConnector3">
            <a:avLst>
              <a:gd name="adj1" fmla="val 36788"/>
            </a:avLst>
          </a:prstGeom>
          <a:ln w="3175" cmpd="sng">
            <a:solidFill>
              <a:schemeClr val="accent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urved Connector 51"/>
          <p:cNvCxnSpPr>
            <a:endCxn id="12" idx="2"/>
          </p:cNvCxnSpPr>
          <p:nvPr/>
        </p:nvCxnSpPr>
        <p:spPr>
          <a:xfrm rot="16200000" flipV="1">
            <a:off x="4924529" y="3065055"/>
            <a:ext cx="2622746" cy="504531"/>
          </a:xfrm>
          <a:prstGeom prst="curvedConnector3">
            <a:avLst>
              <a:gd name="adj1" fmla="val 67432"/>
            </a:avLst>
          </a:prstGeom>
          <a:ln w="3175" cmpd="sng">
            <a:solidFill>
              <a:schemeClr val="accent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urved Connector 51"/>
          <p:cNvCxnSpPr>
            <a:endCxn id="17" idx="2"/>
          </p:cNvCxnSpPr>
          <p:nvPr/>
        </p:nvCxnSpPr>
        <p:spPr>
          <a:xfrm rot="16200000" flipV="1">
            <a:off x="6455418" y="2694871"/>
            <a:ext cx="1863000" cy="477758"/>
          </a:xfrm>
          <a:prstGeom prst="curvedConnector3">
            <a:avLst>
              <a:gd name="adj1" fmla="val 50000"/>
            </a:avLst>
          </a:prstGeom>
          <a:ln w="3175" cmpd="sng">
            <a:solidFill>
              <a:schemeClr val="accent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3865558" y="6059872"/>
            <a:ext cx="576064" cy="2880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441622" y="6059872"/>
            <a:ext cx="576064" cy="288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halkboard"/>
              </a:rPr>
              <a:t>G</a:t>
            </a:r>
            <a:endParaRPr lang="en-IN" dirty="0">
              <a:latin typeface="Chalkboard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021201" y="6056727"/>
            <a:ext cx="576064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3920865" y="5738304"/>
            <a:ext cx="457200" cy="914400"/>
          </a:xfrm>
          <a:prstGeom prst="ellipse">
            <a:avLst/>
          </a:prstGeom>
          <a:solidFill>
            <a:schemeClr val="accent5">
              <a:lumMod val="60000"/>
              <a:lumOff val="40000"/>
              <a:alpha val="23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Arrow Connector 47"/>
          <p:cNvCxnSpPr/>
          <p:nvPr/>
        </p:nvCxnSpPr>
        <p:spPr>
          <a:xfrm rot="10800000">
            <a:off x="3539865" y="3985704"/>
            <a:ext cx="228600" cy="1588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10800000">
            <a:off x="2854065" y="4747704"/>
            <a:ext cx="228600" cy="1588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>
            <a:off x="3311265" y="5433504"/>
            <a:ext cx="228600" cy="1588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16200000" flipH="1">
            <a:off x="5216265" y="1394904"/>
            <a:ext cx="228600" cy="2286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4530465" y="5738304"/>
            <a:ext cx="457200" cy="914400"/>
          </a:xfrm>
          <a:prstGeom prst="ellipse">
            <a:avLst/>
          </a:prstGeom>
          <a:solidFill>
            <a:schemeClr val="accent5">
              <a:lumMod val="60000"/>
              <a:lumOff val="40000"/>
              <a:alpha val="23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5063865" y="5738304"/>
            <a:ext cx="457200" cy="914400"/>
          </a:xfrm>
          <a:prstGeom prst="ellipse">
            <a:avLst/>
          </a:prstGeom>
          <a:solidFill>
            <a:schemeClr val="accent5">
              <a:lumMod val="60000"/>
              <a:lumOff val="40000"/>
              <a:alpha val="23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Callout 53"/>
          <p:cNvSpPr/>
          <p:nvPr/>
        </p:nvSpPr>
        <p:spPr>
          <a:xfrm>
            <a:off x="6313897" y="5697128"/>
            <a:ext cx="1692859" cy="715583"/>
          </a:xfrm>
          <a:prstGeom prst="wedgeEllipseCallout">
            <a:avLst>
              <a:gd name="adj1" fmla="val -90635"/>
              <a:gd name="adj2" fmla="val 2659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halkboard"/>
              </a:rPr>
              <a:t>Query</a:t>
            </a:r>
            <a:endParaRPr lang="en-IN" sz="1400" dirty="0"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412109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7" grpId="1" animBg="1"/>
      <p:bldP spid="52" grpId="0" animBg="1"/>
      <p:bldP spid="52" grpId="1" animBg="1"/>
      <p:bldP spid="53" grpId="0" animBg="1"/>
      <p:bldP spid="5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52438"/>
            <a:ext cx="5419725" cy="711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/>
              <a:t>Space Required by Suffix Trees</a:t>
            </a:r>
            <a:endParaRPr lang="en-US" sz="2400" dirty="0"/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763000" y="6616700"/>
            <a:ext cx="381000" cy="2286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77DBAE-E32F-D24D-BA6D-7F1E4884A980}" type="slidenum">
              <a:rPr lang="en-US" sz="1200">
                <a:latin typeface="Trebuchet MS" charset="0"/>
                <a:ea typeface="MS PGothic" charset="0"/>
                <a:cs typeface="MS PGothic" charset="0"/>
              </a:rPr>
              <a:pPr eaLnBrk="1" hangingPunct="1"/>
              <a:t>5</a:t>
            </a:fld>
            <a:endParaRPr lang="en-US" sz="120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83371" y="1563936"/>
            <a:ext cx="817581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i="1" dirty="0"/>
              <a:t>n</a:t>
            </a:r>
            <a:r>
              <a:rPr lang="en-US" i="1" dirty="0" smtClean="0"/>
              <a:t>-1</a:t>
            </a:r>
            <a:r>
              <a:rPr lang="en-US" dirty="0" smtClean="0"/>
              <a:t> internal nodes plus</a:t>
            </a:r>
            <a:r>
              <a:rPr lang="en-US" i="1" dirty="0" smtClean="0"/>
              <a:t> n </a:t>
            </a:r>
            <a:r>
              <a:rPr lang="en-US" dirty="0" smtClean="0"/>
              <a:t>leaves, so </a:t>
            </a:r>
            <a:r>
              <a:rPr lang="en-US" i="1" dirty="0" smtClean="0"/>
              <a:t>2n-1</a:t>
            </a:r>
            <a:r>
              <a:rPr lang="en-US" dirty="0" smtClean="0"/>
              <a:t> nodes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i="1" dirty="0" smtClean="0"/>
              <a:t>2n-2 </a:t>
            </a:r>
            <a:r>
              <a:rPr lang="en-US" dirty="0" smtClean="0"/>
              <a:t>tree pointers </a:t>
            </a:r>
            <a:r>
              <a:rPr lang="en-US" i="1" dirty="0" smtClean="0"/>
              <a:t>+ n </a:t>
            </a:r>
            <a:r>
              <a:rPr lang="en-US" dirty="0" smtClean="0"/>
              <a:t>pointers into the reference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So ~3n pointers 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36GB!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Can we make this smaller? </a:t>
            </a:r>
          </a:p>
          <a:p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370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52438"/>
            <a:ext cx="5419725" cy="711200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US" sz="2400" dirty="0" smtClean="0"/>
              <a:t>Indexing the Reference with Mismatches</a:t>
            </a:r>
            <a:endParaRPr lang="en-US" sz="2400" dirty="0"/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763000" y="6616700"/>
            <a:ext cx="381000" cy="2286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77DBAE-E32F-D24D-BA6D-7F1E4884A980}" type="slidenum">
              <a:rPr lang="en-US" sz="1200">
                <a:latin typeface="Trebuchet MS" charset="0"/>
                <a:ea typeface="MS PGothic" charset="0"/>
                <a:cs typeface="MS PGothic" charset="0"/>
              </a:rPr>
              <a:pPr eaLnBrk="1" hangingPunct="1"/>
              <a:t>6</a:t>
            </a:fld>
            <a:endParaRPr lang="en-US" sz="120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3371" y="1563936"/>
            <a:ext cx="817581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What if we allow mismatches?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So we put the query through the suffix tree but get struck – can’t proceed further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Next, resume by dropping the first character, but without redoing the work already done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How?</a:t>
            </a: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205652" y="428247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695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52438"/>
            <a:ext cx="5419725" cy="711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/>
              <a:t>Suffix Links in Suffix Trees</a:t>
            </a:r>
            <a:endParaRPr lang="en-US" sz="2400" dirty="0"/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763000" y="6616700"/>
            <a:ext cx="381000" cy="2286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77DBAE-E32F-D24D-BA6D-7F1E4884A980}" type="slidenum">
              <a:rPr lang="en-US" sz="1200">
                <a:latin typeface="Trebuchet MS" charset="0"/>
                <a:ea typeface="MS PGothic" charset="0"/>
                <a:cs typeface="MS PGothic" charset="0"/>
              </a:rPr>
              <a:pPr eaLnBrk="1" hangingPunct="1"/>
              <a:t>7</a:t>
            </a:fld>
            <a:endParaRPr lang="en-US" sz="120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205652" y="428247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391348" y="1717916"/>
            <a:ext cx="28803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Chalkboard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91348" y="1717916"/>
            <a:ext cx="576064" cy="2880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67412" y="1717916"/>
            <a:ext cx="576064" cy="2880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halkboard"/>
              </a:rPr>
              <a:t>G</a:t>
            </a:r>
            <a:endParaRPr lang="en-IN" dirty="0">
              <a:latin typeface="Chalkboard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43476" y="1717916"/>
            <a:ext cx="576064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halkboard"/>
              </a:rPr>
              <a:t>A</a:t>
            </a:r>
            <a:endParaRPr lang="en-IN" dirty="0">
              <a:latin typeface="Chalkboard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19540" y="1717916"/>
            <a:ext cx="576064" cy="2880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95604" y="1717916"/>
            <a:ext cx="576064" cy="288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halkboard"/>
              </a:rPr>
              <a:t>G</a:t>
            </a:r>
            <a:endParaRPr lang="en-IN" dirty="0">
              <a:latin typeface="Chalkboard"/>
            </a:endParaRPr>
          </a:p>
        </p:txBody>
      </p:sp>
      <p:sp>
        <p:nvSpPr>
          <p:cNvPr id="13" name="Oval Callout 12"/>
          <p:cNvSpPr/>
          <p:nvPr/>
        </p:nvSpPr>
        <p:spPr>
          <a:xfrm>
            <a:off x="1482465" y="1166304"/>
            <a:ext cx="1692859" cy="715583"/>
          </a:xfrm>
          <a:prstGeom prst="wedgeEllipseCallout">
            <a:avLst>
              <a:gd name="adj1" fmla="val 62408"/>
              <a:gd name="adj2" fmla="val 5550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halkboard"/>
              </a:rPr>
              <a:t>The Reference</a:t>
            </a:r>
            <a:endParaRPr lang="en-IN" sz="1400" dirty="0">
              <a:latin typeface="Chalkboard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275183" y="1714771"/>
            <a:ext cx="576064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15" name="Decagon 14"/>
          <p:cNvSpPr/>
          <p:nvPr/>
        </p:nvSpPr>
        <p:spPr>
          <a:xfrm>
            <a:off x="3006465" y="3826772"/>
            <a:ext cx="458651" cy="346166"/>
          </a:xfrm>
          <a:prstGeom prst="decagon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6" name="Decagon 15"/>
          <p:cNvSpPr/>
          <p:nvPr/>
        </p:nvSpPr>
        <p:spPr>
          <a:xfrm>
            <a:off x="2320665" y="4553938"/>
            <a:ext cx="458651" cy="346166"/>
          </a:xfrm>
          <a:prstGeom prst="decagon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860007" y="1714218"/>
            <a:ext cx="576064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halkboard"/>
              </a:rPr>
              <a:t>T</a:t>
            </a:r>
            <a:endParaRPr lang="en-IN" dirty="0">
              <a:latin typeface="Chalkboard"/>
            </a:endParaRPr>
          </a:p>
        </p:txBody>
      </p:sp>
      <p:sp>
        <p:nvSpPr>
          <p:cNvPr id="18" name="Decagon 17"/>
          <p:cNvSpPr/>
          <p:nvPr/>
        </p:nvSpPr>
        <p:spPr>
          <a:xfrm>
            <a:off x="3616065" y="4477738"/>
            <a:ext cx="458651" cy="346166"/>
          </a:xfrm>
          <a:prstGeom prst="decagon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19" name="Decagon 18"/>
          <p:cNvSpPr/>
          <p:nvPr/>
        </p:nvSpPr>
        <p:spPr>
          <a:xfrm>
            <a:off x="1787265" y="5239738"/>
            <a:ext cx="458651" cy="346166"/>
          </a:xfrm>
          <a:prstGeom prst="decagon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0" name="Decagon 19"/>
          <p:cNvSpPr/>
          <p:nvPr/>
        </p:nvSpPr>
        <p:spPr>
          <a:xfrm>
            <a:off x="2776414" y="5239738"/>
            <a:ext cx="458651" cy="346166"/>
          </a:xfrm>
          <a:prstGeom prst="decagon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1" name="Decagon 20"/>
          <p:cNvSpPr/>
          <p:nvPr/>
        </p:nvSpPr>
        <p:spPr>
          <a:xfrm>
            <a:off x="796665" y="3868138"/>
            <a:ext cx="458651" cy="346166"/>
          </a:xfrm>
          <a:prstGeom prst="decagon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2" name="Decagon 21"/>
          <p:cNvSpPr/>
          <p:nvPr/>
        </p:nvSpPr>
        <p:spPr>
          <a:xfrm>
            <a:off x="5521065" y="3853624"/>
            <a:ext cx="458651" cy="346166"/>
          </a:xfrm>
          <a:prstGeom prst="decagon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23" name="Decagon 22"/>
          <p:cNvSpPr/>
          <p:nvPr/>
        </p:nvSpPr>
        <p:spPr>
          <a:xfrm>
            <a:off x="4998555" y="4477738"/>
            <a:ext cx="458651" cy="346166"/>
          </a:xfrm>
          <a:prstGeom prst="decagon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4" name="Decagon 23"/>
          <p:cNvSpPr/>
          <p:nvPr/>
        </p:nvSpPr>
        <p:spPr>
          <a:xfrm>
            <a:off x="6130665" y="4477738"/>
            <a:ext cx="458651" cy="346166"/>
          </a:xfrm>
          <a:prstGeom prst="decagon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5" name="Decagon 24"/>
          <p:cNvSpPr/>
          <p:nvPr/>
        </p:nvSpPr>
        <p:spPr>
          <a:xfrm>
            <a:off x="7349865" y="3868138"/>
            <a:ext cx="458651" cy="346166"/>
          </a:xfrm>
          <a:prstGeom prst="decagon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en-US" dirty="0" smtClean="0"/>
              <a:t>T</a:t>
            </a:r>
            <a:endParaRPr lang="en-US" dirty="0"/>
          </a:p>
        </p:txBody>
      </p:sp>
      <p:cxnSp>
        <p:nvCxnSpPr>
          <p:cNvPr id="26" name="Straight Arrow Connector 25"/>
          <p:cNvCxnSpPr>
            <a:endCxn id="21" idx="0"/>
          </p:cNvCxnSpPr>
          <p:nvPr/>
        </p:nvCxnSpPr>
        <p:spPr>
          <a:xfrm rot="10800000" flipV="1">
            <a:off x="1211519" y="2690304"/>
            <a:ext cx="3014146" cy="12439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15" idx="9"/>
          </p:cNvCxnSpPr>
          <p:nvPr/>
        </p:nvCxnSpPr>
        <p:spPr>
          <a:xfrm rot="5400000">
            <a:off x="3197927" y="2799034"/>
            <a:ext cx="1136468" cy="9190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22" idx="7"/>
          </p:cNvCxnSpPr>
          <p:nvPr/>
        </p:nvCxnSpPr>
        <p:spPr>
          <a:xfrm>
            <a:off x="4225665" y="2690304"/>
            <a:ext cx="1339197" cy="12294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25" idx="7"/>
          </p:cNvCxnSpPr>
          <p:nvPr/>
        </p:nvCxnSpPr>
        <p:spPr>
          <a:xfrm>
            <a:off x="4225665" y="2690304"/>
            <a:ext cx="3167997" cy="12439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5" idx="4"/>
            <a:endCxn id="16" idx="0"/>
          </p:cNvCxnSpPr>
          <p:nvPr/>
        </p:nvCxnSpPr>
        <p:spPr>
          <a:xfrm rot="5400000">
            <a:off x="2726666" y="4181791"/>
            <a:ext cx="447112" cy="4294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5" idx="4"/>
            <a:endCxn id="18" idx="8"/>
          </p:cNvCxnSpPr>
          <p:nvPr/>
        </p:nvCxnSpPr>
        <p:spPr>
          <a:xfrm rot="16200000" flipH="1">
            <a:off x="3317325" y="4020538"/>
            <a:ext cx="304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6" idx="4"/>
          </p:cNvCxnSpPr>
          <p:nvPr/>
        </p:nvCxnSpPr>
        <p:spPr>
          <a:xfrm rot="5400000">
            <a:off x="2018895" y="4897074"/>
            <a:ext cx="457200" cy="4632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6" idx="4"/>
            <a:endCxn id="20" idx="8"/>
          </p:cNvCxnSpPr>
          <p:nvPr/>
        </p:nvCxnSpPr>
        <p:spPr>
          <a:xfrm rot="16200000" flipH="1">
            <a:off x="2537182" y="4842046"/>
            <a:ext cx="339634" cy="4557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2" idx="4"/>
            <a:endCxn id="23" idx="9"/>
          </p:cNvCxnSpPr>
          <p:nvPr/>
        </p:nvCxnSpPr>
        <p:spPr>
          <a:xfrm rot="5400000">
            <a:off x="5350162" y="4148375"/>
            <a:ext cx="277948" cy="38077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2" idx="4"/>
            <a:endCxn id="24" idx="8"/>
          </p:cNvCxnSpPr>
          <p:nvPr/>
        </p:nvCxnSpPr>
        <p:spPr>
          <a:xfrm rot="16200000" flipH="1">
            <a:off x="5845351" y="4033964"/>
            <a:ext cx="277948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hape 47"/>
          <p:cNvCxnSpPr>
            <a:stCxn id="21" idx="5"/>
            <a:endCxn id="10" idx="2"/>
          </p:cNvCxnSpPr>
          <p:nvPr/>
        </p:nvCxnSpPr>
        <p:spPr>
          <a:xfrm rot="10800000" flipH="1">
            <a:off x="840462" y="2005948"/>
            <a:ext cx="3991046" cy="2142244"/>
          </a:xfrm>
          <a:prstGeom prst="curvedConnector4">
            <a:avLst>
              <a:gd name="adj1" fmla="val -5728"/>
              <a:gd name="adj2" fmla="val 56536"/>
            </a:avLst>
          </a:prstGeom>
          <a:ln w="3175" cmpd="sng">
            <a:solidFill>
              <a:schemeClr val="accent6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>
            <a:stCxn id="19" idx="4"/>
          </p:cNvCxnSpPr>
          <p:nvPr/>
        </p:nvCxnSpPr>
        <p:spPr>
          <a:xfrm rot="5400000" flipH="1" flipV="1">
            <a:off x="913995" y="2883834"/>
            <a:ext cx="3733800" cy="1670340"/>
          </a:xfrm>
          <a:prstGeom prst="curvedConnector3">
            <a:avLst>
              <a:gd name="adj1" fmla="val 55491"/>
            </a:avLst>
          </a:prstGeom>
          <a:ln w="3175" cmpd="sng">
            <a:solidFill>
              <a:schemeClr val="accent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/>
          <p:cNvCxnSpPr>
            <a:stCxn id="20" idx="1"/>
            <a:endCxn id="11" idx="2"/>
          </p:cNvCxnSpPr>
          <p:nvPr/>
        </p:nvCxnSpPr>
        <p:spPr>
          <a:xfrm flipV="1">
            <a:off x="3235065" y="2005948"/>
            <a:ext cx="2172507" cy="3406873"/>
          </a:xfrm>
          <a:prstGeom prst="curvedConnector2">
            <a:avLst/>
          </a:prstGeom>
          <a:ln w="3175" cmpd="sng">
            <a:solidFill>
              <a:schemeClr val="accent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urved Connector 51"/>
          <p:cNvCxnSpPr>
            <a:stCxn id="18" idx="2"/>
            <a:endCxn id="14" idx="2"/>
          </p:cNvCxnSpPr>
          <p:nvPr/>
        </p:nvCxnSpPr>
        <p:spPr>
          <a:xfrm flipV="1">
            <a:off x="4030919" y="2002803"/>
            <a:ext cx="2532296" cy="2754989"/>
          </a:xfrm>
          <a:prstGeom prst="curvedConnector2">
            <a:avLst/>
          </a:prstGeom>
          <a:ln w="3175" cmpd="sng">
            <a:solidFill>
              <a:schemeClr val="accent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51"/>
          <p:cNvCxnSpPr>
            <a:stCxn id="23" idx="9"/>
            <a:endCxn id="9" idx="2"/>
          </p:cNvCxnSpPr>
          <p:nvPr/>
        </p:nvCxnSpPr>
        <p:spPr>
          <a:xfrm rot="16200000" flipV="1">
            <a:off x="3541200" y="2720192"/>
            <a:ext cx="2471790" cy="1043302"/>
          </a:xfrm>
          <a:prstGeom prst="curvedConnector3">
            <a:avLst>
              <a:gd name="adj1" fmla="val 36788"/>
            </a:avLst>
          </a:prstGeom>
          <a:ln w="3175" cmpd="sng">
            <a:solidFill>
              <a:schemeClr val="accent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urved Connector 51"/>
          <p:cNvCxnSpPr>
            <a:endCxn id="12" idx="2"/>
          </p:cNvCxnSpPr>
          <p:nvPr/>
        </p:nvCxnSpPr>
        <p:spPr>
          <a:xfrm rot="16200000" flipV="1">
            <a:off x="4924529" y="3065055"/>
            <a:ext cx="2622746" cy="504531"/>
          </a:xfrm>
          <a:prstGeom prst="curvedConnector3">
            <a:avLst>
              <a:gd name="adj1" fmla="val 67432"/>
            </a:avLst>
          </a:prstGeom>
          <a:ln w="3175" cmpd="sng">
            <a:solidFill>
              <a:schemeClr val="accent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urved Connector 51"/>
          <p:cNvCxnSpPr>
            <a:endCxn id="17" idx="2"/>
          </p:cNvCxnSpPr>
          <p:nvPr/>
        </p:nvCxnSpPr>
        <p:spPr>
          <a:xfrm rot="16200000" flipV="1">
            <a:off x="6455418" y="2694871"/>
            <a:ext cx="1863000" cy="477758"/>
          </a:xfrm>
          <a:prstGeom prst="curvedConnector3">
            <a:avLst>
              <a:gd name="adj1" fmla="val 50000"/>
            </a:avLst>
          </a:prstGeom>
          <a:ln w="3175" cmpd="sng">
            <a:solidFill>
              <a:schemeClr val="accent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3865558" y="6059872"/>
            <a:ext cx="576064" cy="2880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halkboard"/>
              </a:rPr>
              <a:t>G</a:t>
            </a:r>
            <a:endParaRPr lang="en-IN" dirty="0">
              <a:latin typeface="Chalkboard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441622" y="6059872"/>
            <a:ext cx="576064" cy="2880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halkboard"/>
              </a:rPr>
              <a:t>C</a:t>
            </a:r>
            <a:endParaRPr lang="en-IN" dirty="0">
              <a:latin typeface="Chalkboard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021201" y="6056727"/>
            <a:ext cx="576064" cy="2880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halkboard"/>
              </a:rPr>
              <a:t>G</a:t>
            </a:r>
            <a:endParaRPr lang="en-IN" dirty="0">
              <a:latin typeface="Chalkboard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3941855" y="5759295"/>
            <a:ext cx="457200" cy="914400"/>
          </a:xfrm>
          <a:prstGeom prst="ellipse">
            <a:avLst/>
          </a:prstGeom>
          <a:solidFill>
            <a:schemeClr val="accent5">
              <a:lumMod val="60000"/>
              <a:lumOff val="40000"/>
              <a:alpha val="23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Arrow Connector 47"/>
          <p:cNvCxnSpPr/>
          <p:nvPr/>
        </p:nvCxnSpPr>
        <p:spPr>
          <a:xfrm rot="10800000">
            <a:off x="6006252" y="3996200"/>
            <a:ext cx="228600" cy="1588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10800000">
            <a:off x="6600875" y="4611253"/>
            <a:ext cx="228600" cy="1588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>
            <a:off x="2807493" y="4740751"/>
            <a:ext cx="228600" cy="1588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16200000" flipH="1">
            <a:off x="5216265" y="1394904"/>
            <a:ext cx="228600" cy="2286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4498980" y="5759297"/>
            <a:ext cx="457200" cy="914400"/>
          </a:xfrm>
          <a:prstGeom prst="ellipse">
            <a:avLst/>
          </a:prstGeom>
          <a:solidFill>
            <a:schemeClr val="accent5">
              <a:lumMod val="60000"/>
              <a:lumOff val="40000"/>
              <a:alpha val="23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5074360" y="5759296"/>
            <a:ext cx="457200" cy="914400"/>
          </a:xfrm>
          <a:prstGeom prst="ellipse">
            <a:avLst/>
          </a:prstGeom>
          <a:solidFill>
            <a:schemeClr val="accent5">
              <a:lumMod val="60000"/>
              <a:lumOff val="40000"/>
              <a:alpha val="23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Callout 53"/>
          <p:cNvSpPr/>
          <p:nvPr/>
        </p:nvSpPr>
        <p:spPr>
          <a:xfrm>
            <a:off x="6313897" y="5697128"/>
            <a:ext cx="1692859" cy="715583"/>
          </a:xfrm>
          <a:prstGeom prst="wedgeEllipseCallout">
            <a:avLst>
              <a:gd name="adj1" fmla="val -90635"/>
              <a:gd name="adj2" fmla="val 2659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Chalkboard"/>
              </a:rPr>
              <a:t>Query</a:t>
            </a:r>
            <a:endParaRPr lang="en-IN" sz="1400" dirty="0">
              <a:latin typeface="Chalkboard"/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 rot="10800000">
            <a:off x="3495151" y="3990471"/>
            <a:ext cx="228600" cy="1588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Freeform 4"/>
          <p:cNvSpPr/>
          <p:nvPr/>
        </p:nvSpPr>
        <p:spPr>
          <a:xfrm flipH="1">
            <a:off x="3505418" y="4093545"/>
            <a:ext cx="2560843" cy="1017480"/>
          </a:xfrm>
          <a:custGeom>
            <a:avLst/>
            <a:gdLst>
              <a:gd name="connsiteX0" fmla="*/ 0 w 1364384"/>
              <a:gd name="connsiteY0" fmla="*/ 451340 h 451340"/>
              <a:gd name="connsiteX1" fmla="*/ 1364384 w 1364384"/>
              <a:gd name="connsiteY1" fmla="*/ 0 h 451340"/>
              <a:gd name="connsiteX0" fmla="*/ 0 w 1364384"/>
              <a:gd name="connsiteY0" fmla="*/ 451340 h 857876"/>
              <a:gd name="connsiteX1" fmla="*/ 520031 w 1364384"/>
              <a:gd name="connsiteY1" fmla="*/ 849581 h 857876"/>
              <a:gd name="connsiteX2" fmla="*/ 1364384 w 1364384"/>
              <a:gd name="connsiteY2" fmla="*/ 0 h 857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64384" h="857876">
                <a:moveTo>
                  <a:pt x="0" y="451340"/>
                </a:moveTo>
                <a:cubicBezTo>
                  <a:pt x="246036" y="368742"/>
                  <a:pt x="273995" y="932179"/>
                  <a:pt x="520031" y="849581"/>
                </a:cubicBezTo>
                <a:lnTo>
                  <a:pt x="1364384" y="0"/>
                </a:lnTo>
              </a:path>
            </a:pathLst>
          </a:custGeom>
          <a:ln>
            <a:solidFill>
              <a:schemeClr val="accent6">
                <a:lumMod val="75000"/>
              </a:schemeClr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Arrow Connector 55"/>
          <p:cNvCxnSpPr/>
          <p:nvPr/>
        </p:nvCxnSpPr>
        <p:spPr>
          <a:xfrm rot="16200000" flipH="1">
            <a:off x="3393215" y="1406214"/>
            <a:ext cx="228600" cy="2286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5329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7" grpId="1" animBg="1"/>
      <p:bldP spid="52" grpId="0" animBg="1"/>
      <p:bldP spid="52" grpId="1" animBg="1"/>
      <p:bldP spid="53" grpId="0" animBg="1"/>
      <p:bldP spid="53" grpId="1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52438"/>
            <a:ext cx="5419725" cy="711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/>
              <a:t>Indexing with Mismatches (</a:t>
            </a:r>
            <a:r>
              <a:rPr lang="en-US" sz="2400" dirty="0" err="1" smtClean="0"/>
              <a:t>Contd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763000" y="6616700"/>
            <a:ext cx="381000" cy="2286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77DBAE-E32F-D24D-BA6D-7F1E4884A980}" type="slidenum">
              <a:rPr lang="en-US" sz="1200">
                <a:latin typeface="Trebuchet MS" charset="0"/>
                <a:ea typeface="MS PGothic" charset="0"/>
                <a:cs typeface="MS PGothic" charset="0"/>
              </a:rPr>
              <a:pPr eaLnBrk="1" hangingPunct="1"/>
              <a:t>8</a:t>
            </a:fld>
            <a:endParaRPr lang="en-US" sz="120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3371" y="1563936"/>
            <a:ext cx="8175812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 smtClean="0"/>
              <a:t>For an internal node A with string </a:t>
            </a:r>
            <a:r>
              <a:rPr lang="en-US" sz="1600" i="1" dirty="0" smtClean="0"/>
              <a:t>x</a:t>
            </a:r>
            <a:r>
              <a:rPr lang="en-US" sz="1600" dirty="0" smtClean="0"/>
              <a:t> leading down from the root to that node and branching into </a:t>
            </a:r>
            <a:r>
              <a:rPr lang="en-US" sz="1600" i="1" dirty="0" err="1" smtClean="0"/>
              <a:t>xa</a:t>
            </a:r>
            <a:r>
              <a:rPr lang="en-US" sz="1600" dirty="0" smtClean="0"/>
              <a:t> and </a:t>
            </a:r>
            <a:r>
              <a:rPr lang="en-US" sz="1600" i="1" dirty="0" err="1" smtClean="0"/>
              <a:t>xb</a:t>
            </a:r>
            <a:endParaRPr lang="en-US" sz="1600" i="1" dirty="0" smtClean="0"/>
          </a:p>
          <a:p>
            <a:pPr marL="285750" indent="-285750">
              <a:buFont typeface="Arial"/>
              <a:buChar char="•"/>
            </a:pPr>
            <a:endParaRPr lang="en-US" sz="1600" i="1" dirty="0"/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Let</a:t>
            </a:r>
            <a:r>
              <a:rPr lang="en-US" sz="1600" i="1" dirty="0" smtClean="0"/>
              <a:t> x=cy</a:t>
            </a:r>
          </a:p>
          <a:p>
            <a:pPr marL="285750" indent="-285750">
              <a:buFont typeface="Arial"/>
              <a:buChar char="•"/>
            </a:pPr>
            <a:endParaRPr lang="en-US" sz="1600" i="1" dirty="0"/>
          </a:p>
          <a:p>
            <a:pPr marL="285750" indent="-285750">
              <a:buFont typeface="Arial"/>
              <a:buChar char="•"/>
            </a:pPr>
            <a:r>
              <a:rPr lang="en-US" sz="1600" i="1" dirty="0" smtClean="0"/>
              <a:t>T</a:t>
            </a:r>
            <a:r>
              <a:rPr lang="en-US" sz="1600" dirty="0" smtClean="0"/>
              <a:t>hen there exists a node B with string </a:t>
            </a:r>
            <a:r>
              <a:rPr lang="en-US" sz="1600" i="1" dirty="0" smtClean="0"/>
              <a:t>y</a:t>
            </a:r>
            <a:r>
              <a:rPr lang="en-US" sz="1600" dirty="0" smtClean="0"/>
              <a:t> leading down from the root to that node</a:t>
            </a:r>
          </a:p>
          <a:p>
            <a:pPr marL="285750" indent="-285750">
              <a:buFont typeface="Arial"/>
              <a:buChar char="•"/>
            </a:pPr>
            <a:endParaRPr lang="en-US" sz="1600" dirty="0"/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The suffix link from A leads to this node B</a:t>
            </a:r>
          </a:p>
          <a:p>
            <a:pPr marL="285750" indent="-285750">
              <a:buFont typeface="Arial"/>
              <a:buChar char="•"/>
            </a:pPr>
            <a:endParaRPr lang="en-US" sz="1600" dirty="0"/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Such a node exists</a:t>
            </a:r>
          </a:p>
          <a:p>
            <a:endParaRPr lang="en-US" sz="1600" dirty="0" smtClean="0"/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So if you get stuck, you follow the suffix link in constant time and continue from where you left off, to find the longest perfect-match substring starting at each position in the read</a:t>
            </a:r>
          </a:p>
          <a:p>
            <a:pPr marL="285750" indent="-285750">
              <a:buFont typeface="Arial"/>
              <a:buChar char="•"/>
            </a:pPr>
            <a:endParaRPr lang="en-US" sz="1600" dirty="0"/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Or alternatively, find all substrings of a certain minimum length that match</a:t>
            </a:r>
          </a:p>
          <a:p>
            <a:pPr marL="285750" indent="-285750">
              <a:buFont typeface="Arial"/>
              <a:buChar char="•"/>
            </a:pPr>
            <a:endParaRPr lang="en-US" sz="1600" dirty="0"/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Check explicitly for the number of mismatches at each of these locations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205652" y="428247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29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452438"/>
            <a:ext cx="5419725" cy="711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/>
              <a:t>Space Required by Suffix Trees &amp; Links</a:t>
            </a:r>
            <a:endParaRPr lang="en-US" sz="2400" dirty="0"/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763000" y="6616700"/>
            <a:ext cx="381000" cy="2286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77DBAE-E32F-D24D-BA6D-7F1E4884A980}" type="slidenum">
              <a:rPr lang="en-US" sz="1200">
                <a:latin typeface="Trebuchet MS" charset="0"/>
                <a:ea typeface="MS PGothic" charset="0"/>
                <a:cs typeface="MS PGothic" charset="0"/>
              </a:rPr>
              <a:pPr eaLnBrk="1" hangingPunct="1"/>
              <a:t>9</a:t>
            </a:fld>
            <a:endParaRPr lang="en-US" sz="1200">
              <a:latin typeface="Trebuchet MS" charset="0"/>
              <a:ea typeface="MS PGothic" charset="0"/>
              <a:cs typeface="MS PGothic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83371" y="1563936"/>
            <a:ext cx="817581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i="1" dirty="0"/>
              <a:t>n-1</a:t>
            </a:r>
            <a:r>
              <a:rPr lang="en-US" dirty="0"/>
              <a:t> internal nodes plus</a:t>
            </a:r>
            <a:r>
              <a:rPr lang="en-US" i="1" dirty="0"/>
              <a:t> n </a:t>
            </a:r>
            <a:r>
              <a:rPr lang="en-US" dirty="0" smtClean="0"/>
              <a:t>leaves plus </a:t>
            </a:r>
            <a:r>
              <a:rPr lang="en-US" i="1" dirty="0"/>
              <a:t>n-</a:t>
            </a:r>
            <a:r>
              <a:rPr lang="en-US" i="1" dirty="0" smtClean="0"/>
              <a:t>1 </a:t>
            </a:r>
            <a:r>
              <a:rPr lang="en-US" dirty="0" smtClean="0"/>
              <a:t>suffix links, so </a:t>
            </a:r>
            <a:r>
              <a:rPr lang="en-US" i="1" dirty="0" smtClean="0"/>
              <a:t>3n</a:t>
            </a:r>
            <a:r>
              <a:rPr lang="en-US" i="1" dirty="0"/>
              <a:t>-1</a:t>
            </a:r>
            <a:r>
              <a:rPr lang="en-US" dirty="0"/>
              <a:t> nodes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i="1" dirty="0"/>
              <a:t>3</a:t>
            </a:r>
            <a:r>
              <a:rPr lang="en-US" i="1" dirty="0" smtClean="0"/>
              <a:t>n-3 </a:t>
            </a:r>
            <a:r>
              <a:rPr lang="en-US" dirty="0"/>
              <a:t>tree pointers </a:t>
            </a:r>
            <a:r>
              <a:rPr lang="en-US" i="1" dirty="0"/>
              <a:t>+ n </a:t>
            </a:r>
            <a:r>
              <a:rPr lang="en-US" dirty="0"/>
              <a:t>pointers into the reference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So </a:t>
            </a:r>
            <a:r>
              <a:rPr lang="en-US" dirty="0" smtClean="0"/>
              <a:t>~4n </a:t>
            </a:r>
            <a:r>
              <a:rPr lang="en-US" dirty="0"/>
              <a:t>pointers 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48GB</a:t>
            </a:r>
            <a:r>
              <a:rPr lang="en-US" dirty="0"/>
              <a:t>!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Can we make this smaller? </a:t>
            </a:r>
            <a:r>
              <a:rPr lang="en-US" dirty="0" smtClean="0"/>
              <a:t>Can </a:t>
            </a:r>
            <a:r>
              <a:rPr lang="en-US" dirty="0"/>
              <a:t>we fit this tree into an array? 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31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build="p"/>
    </p:bld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20567</TotalTime>
  <Words>1394</Words>
  <Application>Microsoft Office PowerPoint</Application>
  <PresentationFormat>On-screen Show (4:3)</PresentationFormat>
  <Paragraphs>326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MS PGothic</vt:lpstr>
      <vt:lpstr>MS PGothic</vt:lpstr>
      <vt:lpstr>Arial</vt:lpstr>
      <vt:lpstr>Calibri</vt:lpstr>
      <vt:lpstr>Chalkboard</vt:lpstr>
      <vt:lpstr>Courier New</vt:lpstr>
      <vt:lpstr>Trebuchet MS</vt:lpstr>
      <vt:lpstr>Verdana</vt:lpstr>
      <vt:lpstr>Wingdings</vt:lpstr>
      <vt:lpstr>blank</vt:lpstr>
      <vt:lpstr>Custom Design</vt:lpstr>
      <vt:lpstr>Read Alignment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Accelerated Informatics Application Development</dc:title>
  <dc:subject>Strand LS PPT Template-Jan2010</dc:subject>
  <dc:creator>Saurabh Narain</dc:creator>
  <cp:lastModifiedBy>Rajesh Sundaresan</cp:lastModifiedBy>
  <cp:revision>725</cp:revision>
  <dcterms:created xsi:type="dcterms:W3CDTF">2010-03-31T22:48:56Z</dcterms:created>
  <dcterms:modified xsi:type="dcterms:W3CDTF">2015-09-25T17:27:46Z</dcterms:modified>
</cp:coreProperties>
</file>