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6" r:id="rId2"/>
    <p:sldId id="314" r:id="rId3"/>
    <p:sldId id="257" r:id="rId4"/>
    <p:sldId id="262" r:id="rId5"/>
    <p:sldId id="307" r:id="rId6"/>
    <p:sldId id="265" r:id="rId7"/>
    <p:sldId id="266" r:id="rId8"/>
    <p:sldId id="275" r:id="rId9"/>
    <p:sldId id="310" r:id="rId10"/>
    <p:sldId id="278" r:id="rId11"/>
    <p:sldId id="315" r:id="rId12"/>
    <p:sldId id="316" r:id="rId13"/>
    <p:sldId id="309" r:id="rId14"/>
    <p:sldId id="282" r:id="rId15"/>
    <p:sldId id="295" r:id="rId16"/>
    <p:sldId id="317" r:id="rId17"/>
    <p:sldId id="319" r:id="rId18"/>
    <p:sldId id="318" r:id="rId19"/>
    <p:sldId id="320" r:id="rId20"/>
    <p:sldId id="301" r:id="rId21"/>
    <p:sldId id="302" r:id="rId22"/>
    <p:sldId id="306" r:id="rId23"/>
    <p:sldId id="283" r:id="rId24"/>
    <p:sldId id="336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pan" initials="a" lastIdx="2" clrIdx="0">
    <p:extLst>
      <p:ext uri="{19B8F6BF-5375-455C-9EA6-DF929625EA0E}">
        <p15:presenceInfo xmlns:p15="http://schemas.microsoft.com/office/powerpoint/2012/main" userId="arp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94699" autoAdjust="0"/>
  </p:normalViewPr>
  <p:slideViewPr>
    <p:cSldViewPr snapToGrid="0">
      <p:cViewPr varScale="1">
        <p:scale>
          <a:sx n="68" d="100"/>
          <a:sy n="68" d="100"/>
        </p:scale>
        <p:origin x="76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538F6-C8AB-45FD-84A1-227E671A5622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3BDE6-C64C-41A1-A91F-1C3F53A162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23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3BDE6-C64C-41A1-A91F-1C3F53A16272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0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30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99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54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00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50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5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81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620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35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11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27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CC95-C894-46C3-A9AC-9DF013A0F623}" type="datetimeFigureOut">
              <a:rPr lang="en-IN" smtClean="0"/>
              <a:t>13-07-2018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9528-DCBF-4DFB-9908-C711A3E531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78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58" y="2968465"/>
            <a:ext cx="11917478" cy="2387600"/>
          </a:xfrm>
        </p:spPr>
        <p:txBody>
          <a:bodyPr>
            <a:normAutofit fontScale="90000"/>
          </a:bodyPr>
          <a:lstStyle/>
          <a:p>
            <a:r>
              <a:rPr lang="en-IN" dirty="0"/>
              <a:t>Teasing out the multi-scale representational space of cross-modal speech perception:  </a:t>
            </a:r>
            <a:r>
              <a:rPr lang="en-IN" dirty="0" smtClean="0"/>
              <a:t>mechanisms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  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2876497" y="52658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Arpan Banerjee</a:t>
            </a:r>
          </a:p>
          <a:p>
            <a:r>
              <a:rPr lang="en-US" sz="3600" b="1" dirty="0" smtClean="0"/>
              <a:t>Cognitive Brain Dynamics Lab</a:t>
            </a:r>
            <a:endParaRPr 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934" y="247428"/>
            <a:ext cx="1686326" cy="16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1720" cy="11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84" y="4285930"/>
            <a:ext cx="1597304" cy="1113163"/>
          </a:xfrm>
          <a:prstGeom prst="rect">
            <a:avLst/>
          </a:prstGeom>
        </p:spPr>
      </p:pic>
      <p:sp>
        <p:nvSpPr>
          <p:cNvPr id="14" name="CustomShape 12"/>
          <p:cNvSpPr/>
          <p:nvPr/>
        </p:nvSpPr>
        <p:spPr>
          <a:xfrm flipV="1">
            <a:off x="7222558" y="4233387"/>
            <a:ext cx="273050" cy="414338"/>
          </a:xfrm>
          <a:prstGeom prst="straightConnector1">
            <a:avLst/>
          </a:prstGeom>
          <a:noFill/>
          <a:ln>
            <a:solidFill>
              <a:srgbClr val="03BD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120" y="4257209"/>
            <a:ext cx="1691860" cy="11627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644" y="4221753"/>
            <a:ext cx="1698592" cy="12480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442" y="4198224"/>
            <a:ext cx="1587193" cy="12281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487" y="4201488"/>
            <a:ext cx="1594635" cy="11730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22" y="4221163"/>
            <a:ext cx="1619080" cy="108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304800"/>
            <a:ext cx="9662109" cy="1066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Representation of cross-modal perception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47" y="1143001"/>
            <a:ext cx="4731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1"/>
          <p:cNvSpPr/>
          <p:nvPr/>
        </p:nvSpPr>
        <p:spPr>
          <a:xfrm>
            <a:off x="1609224" y="3756026"/>
            <a:ext cx="8927661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sz="2400" u="sng" dirty="0">
                <a:latin typeface="Calibri"/>
              </a:rPr>
              <a:t>Brain Activation &gt; Rest (p&lt;0.01) </a:t>
            </a:r>
            <a:r>
              <a:rPr lang="en-US" sz="2400" u="sng" dirty="0" smtClean="0">
                <a:latin typeface="Calibri"/>
              </a:rPr>
              <a:t>FDR corrected </a:t>
            </a:r>
            <a:r>
              <a:rPr lang="en-US" sz="2400" u="sng" dirty="0">
                <a:latin typeface="Calibri"/>
              </a:rPr>
              <a:t>(fMRI data, </a:t>
            </a:r>
            <a:r>
              <a:rPr lang="en-US" sz="2400" u="sng" dirty="0" smtClean="0">
                <a:latin typeface="Calibri"/>
              </a:rPr>
              <a:t>34 </a:t>
            </a:r>
            <a:r>
              <a:rPr lang="en-US" sz="2400" u="sng" dirty="0">
                <a:latin typeface="Calibri"/>
              </a:rPr>
              <a:t>human volunteers)</a:t>
            </a:r>
            <a:endParaRPr sz="2400" dirty="0"/>
          </a:p>
        </p:txBody>
      </p:sp>
      <p:sp>
        <p:nvSpPr>
          <p:cNvPr id="12" name="CustomShape 10"/>
          <p:cNvSpPr/>
          <p:nvPr/>
        </p:nvSpPr>
        <p:spPr>
          <a:xfrm>
            <a:off x="6334511" y="4754353"/>
            <a:ext cx="304800" cy="228600"/>
          </a:xfrm>
          <a:prstGeom prst="ellipse">
            <a:avLst/>
          </a:prstGeom>
          <a:noFill/>
          <a:ln>
            <a:solidFill>
              <a:srgbClr val="03BD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1"/>
          <p:cNvSpPr/>
          <p:nvPr/>
        </p:nvSpPr>
        <p:spPr>
          <a:xfrm>
            <a:off x="6987638" y="4734879"/>
            <a:ext cx="234920" cy="207456"/>
          </a:xfrm>
          <a:prstGeom prst="ellipse">
            <a:avLst/>
          </a:prstGeom>
          <a:noFill/>
          <a:ln>
            <a:solidFill>
              <a:srgbClr val="03BD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13"/>
          <p:cNvSpPr/>
          <p:nvPr/>
        </p:nvSpPr>
        <p:spPr>
          <a:xfrm flipV="1">
            <a:off x="6464053" y="4409125"/>
            <a:ext cx="45719" cy="345229"/>
          </a:xfrm>
          <a:prstGeom prst="straightConnector1">
            <a:avLst/>
          </a:prstGeom>
          <a:noFill/>
          <a:ln>
            <a:solidFill>
              <a:srgbClr val="03BD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6"/>
          <p:cNvSpPr/>
          <p:nvPr/>
        </p:nvSpPr>
        <p:spPr>
          <a:xfrm>
            <a:off x="6140230" y="4038601"/>
            <a:ext cx="106680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en-US" sz="2000" dirty="0">
                <a:latin typeface="Calibri"/>
              </a:rPr>
              <a:t>IFG</a:t>
            </a:r>
            <a:endParaRPr sz="2000" dirty="0"/>
          </a:p>
        </p:txBody>
      </p:sp>
      <p:sp>
        <p:nvSpPr>
          <p:cNvPr id="19" name="CustomShape 17"/>
          <p:cNvSpPr/>
          <p:nvPr/>
        </p:nvSpPr>
        <p:spPr>
          <a:xfrm>
            <a:off x="7437785" y="4038600"/>
            <a:ext cx="566737" cy="234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sz="2000" dirty="0" err="1">
                <a:latin typeface="Calibri"/>
              </a:rPr>
              <a:t>pSTS</a:t>
            </a:r>
            <a:endParaRPr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07989" y="1884054"/>
            <a:ext cx="1288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Behavior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787" y="5787816"/>
            <a:ext cx="883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Result: More activity in pSTS only when lags are 0 </a:t>
            </a:r>
            <a:r>
              <a:rPr lang="en-US" dirty="0" smtClean="0">
                <a:solidFill>
                  <a:srgbClr val="FF0000"/>
                </a:solidFill>
              </a:rPr>
              <a:t>to 150ms</a:t>
            </a:r>
            <a:r>
              <a:rPr lang="en-US" dirty="0">
                <a:solidFill>
                  <a:srgbClr val="FF0000"/>
                </a:solidFill>
              </a:rPr>
              <a:t>, along with increase in connectivity between IPL, pSTS and IFG </a:t>
            </a:r>
          </a:p>
        </p:txBody>
      </p:sp>
      <p:sp>
        <p:nvSpPr>
          <p:cNvPr id="22" name="CustomShape 3"/>
          <p:cNvSpPr/>
          <p:nvPr/>
        </p:nvSpPr>
        <p:spPr>
          <a:xfrm>
            <a:off x="1016124" y="5407209"/>
            <a:ext cx="1049338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dirty="0">
                <a:latin typeface="Calibri"/>
              </a:rPr>
              <a:t>Lag(-300)</a:t>
            </a:r>
            <a:endParaRPr dirty="0"/>
          </a:p>
        </p:txBody>
      </p:sp>
      <p:sp>
        <p:nvSpPr>
          <p:cNvPr id="23" name="CustomShape 4"/>
          <p:cNvSpPr/>
          <p:nvPr/>
        </p:nvSpPr>
        <p:spPr>
          <a:xfrm>
            <a:off x="2572134" y="5407209"/>
            <a:ext cx="1049338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dirty="0">
                <a:latin typeface="Calibri"/>
              </a:rPr>
              <a:t>Lag(-150)</a:t>
            </a:r>
            <a:endParaRPr dirty="0"/>
          </a:p>
        </p:txBody>
      </p:sp>
      <p:sp>
        <p:nvSpPr>
          <p:cNvPr id="24" name="CustomShape 5"/>
          <p:cNvSpPr/>
          <p:nvPr/>
        </p:nvSpPr>
        <p:spPr>
          <a:xfrm>
            <a:off x="4294294" y="5407209"/>
            <a:ext cx="7477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dirty="0">
                <a:latin typeface="Calibri"/>
              </a:rPr>
              <a:t>Lag(0)</a:t>
            </a:r>
            <a:endParaRPr dirty="0"/>
          </a:p>
        </p:txBody>
      </p:sp>
      <p:sp>
        <p:nvSpPr>
          <p:cNvPr id="25" name="CustomShape 6"/>
          <p:cNvSpPr/>
          <p:nvPr/>
        </p:nvSpPr>
        <p:spPr>
          <a:xfrm>
            <a:off x="6286886" y="5407209"/>
            <a:ext cx="979487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dirty="0">
                <a:latin typeface="Calibri"/>
              </a:rPr>
              <a:t>Lag(150)</a:t>
            </a:r>
            <a:endParaRPr dirty="0"/>
          </a:p>
        </p:txBody>
      </p:sp>
      <p:sp>
        <p:nvSpPr>
          <p:cNvPr id="26" name="CustomShape 7"/>
          <p:cNvSpPr/>
          <p:nvPr/>
        </p:nvSpPr>
        <p:spPr>
          <a:xfrm>
            <a:off x="8031729" y="5407209"/>
            <a:ext cx="979488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dirty="0">
                <a:latin typeface="Calibri"/>
              </a:rPr>
              <a:t>Lag(300)</a:t>
            </a:r>
            <a:endParaRPr dirty="0"/>
          </a:p>
        </p:txBody>
      </p:sp>
      <p:sp>
        <p:nvSpPr>
          <p:cNvPr id="27" name="CustomShape 8"/>
          <p:cNvSpPr/>
          <p:nvPr/>
        </p:nvSpPr>
        <p:spPr>
          <a:xfrm>
            <a:off x="9785088" y="5407209"/>
            <a:ext cx="979487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dirty="0">
                <a:latin typeface="Calibri"/>
              </a:rPr>
              <a:t>Lag(450)</a:t>
            </a:r>
            <a:endParaRPr dirty="0"/>
          </a:p>
        </p:txBody>
      </p:sp>
      <p:sp>
        <p:nvSpPr>
          <p:cNvPr id="28" name="TextBox 27"/>
          <p:cNvSpPr txBox="1"/>
          <p:nvPr/>
        </p:nvSpPr>
        <p:spPr>
          <a:xfrm>
            <a:off x="6405999" y="6326425"/>
            <a:ext cx="441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Mukherjee, </a:t>
            </a:r>
            <a:r>
              <a:rPr lang="en-US" sz="1400" dirty="0" err="1"/>
              <a:t>Raghunathan</a:t>
            </a:r>
            <a:r>
              <a:rPr lang="en-US" sz="1400" dirty="0"/>
              <a:t> &amp; Banerjee (in prep)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5510" y="2081252"/>
            <a:ext cx="251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Illusory perception is</a:t>
            </a:r>
          </a:p>
          <a:p>
            <a:pPr algn="just"/>
            <a:r>
              <a:rPr lang="en-US" dirty="0"/>
              <a:t>mostly reported 0 &amp;</a:t>
            </a:r>
          </a:p>
          <a:p>
            <a:pPr algn="just"/>
            <a:r>
              <a:rPr lang="en-US" dirty="0"/>
              <a:t>150ms lagged videos</a:t>
            </a:r>
          </a:p>
        </p:txBody>
      </p:sp>
    </p:spTree>
    <p:extLst>
      <p:ext uri="{BB962C8B-B14F-4D97-AF65-F5344CB8AC3E}">
        <p14:creationId xmlns:p14="http://schemas.microsoft.com/office/powerpoint/2010/main" val="20325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968869"/>
          </a:xfrm>
        </p:spPr>
        <p:txBody>
          <a:bodyPr/>
          <a:lstStyle/>
          <a:p>
            <a:r>
              <a:rPr lang="en-IN" b="1" dirty="0" smtClean="0"/>
              <a:t>Representation of   cross-modal perception</a:t>
            </a:r>
            <a:endParaRPr lang="en-I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8" y="1084612"/>
            <a:ext cx="7481542" cy="55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Key observations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Activation in posterior superior temporal sulcus (pSTS), inferior frontal gyrus (IFG), auditory cortex and V5 increases with temporal congruency of audio-visual stimulus.</a:t>
            </a:r>
          </a:p>
          <a:p>
            <a:endParaRPr lang="en-IN" dirty="0"/>
          </a:p>
          <a:p>
            <a:r>
              <a:rPr lang="en-IN" dirty="0" smtClean="0"/>
              <a:t>When blocks were sorted according to perceptual categorization as maximal illusory, minimal illusory, pSTS, SPL activations were observed in Max /ta</a:t>
            </a:r>
          </a:p>
          <a:p>
            <a:endParaRPr lang="en-IN" dirty="0"/>
          </a:p>
          <a:p>
            <a:r>
              <a:rPr lang="en-IN" dirty="0" smtClean="0"/>
              <a:t>We hypothesize cross-modal perception is exclusively facilitated by a network pSTS, SPL and higher order visual and auditory areas that may not be necessarily activated by cross-modal stimuli.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12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Large scale network dynamics of cross-modal perception: EEG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473964"/>
            <a:ext cx="10515600" cy="1124468"/>
          </a:xfrm>
        </p:spPr>
        <p:txBody>
          <a:bodyPr/>
          <a:lstStyle/>
          <a:p>
            <a:r>
              <a:rPr lang="en-IN" dirty="0" smtClean="0"/>
              <a:t>25 healthy normal humans , right handed and bilingual</a:t>
            </a:r>
          </a:p>
          <a:p>
            <a:r>
              <a:rPr lang="en-IN" dirty="0" smtClean="0"/>
              <a:t>No history of imapaired auditory processing/ neurological disorders</a:t>
            </a:r>
            <a:endParaRPr lang="en-IN" dirty="0"/>
          </a:p>
        </p:txBody>
      </p:sp>
      <p:pic>
        <p:nvPicPr>
          <p:cNvPr id="4" name="Picture 6" descr="ee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7462" y="1692192"/>
            <a:ext cx="2171439" cy="255463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99" y="1690688"/>
            <a:ext cx="4036006" cy="2556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610714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Kumar et. al </a:t>
            </a:r>
            <a:r>
              <a:rPr lang="en-US" sz="1600" i="1" dirty="0" smtClean="0"/>
              <a:t>Frontiers in Psychology </a:t>
            </a:r>
            <a:r>
              <a:rPr lang="en-US" sz="1600" dirty="0" smtClean="0"/>
              <a:t>(2016)</a:t>
            </a:r>
          </a:p>
          <a:p>
            <a:r>
              <a:rPr lang="en-US" sz="1600" dirty="0" smtClean="0"/>
              <a:t>Kumar et. al </a:t>
            </a:r>
            <a:r>
              <a:rPr lang="en-US" sz="1600" i="1" dirty="0" smtClean="0"/>
              <a:t>Multsensory Res </a:t>
            </a:r>
            <a:r>
              <a:rPr lang="en-US" sz="1600" dirty="0" smtClean="0"/>
              <a:t>(2017)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7" t="60616" r="15814" b="4147"/>
          <a:stretch/>
        </p:blipFill>
        <p:spPr>
          <a:xfrm>
            <a:off x="85535" y="3236957"/>
            <a:ext cx="1863007" cy="3018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98315"/>
            <a:ext cx="177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G. Vinodh Kumar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00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98" y="304800"/>
            <a:ext cx="11413376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Behavior , 15 frequent and 10 rare perceivers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29" y="1145984"/>
            <a:ext cx="9154665" cy="51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Coherence: Spectral representation of neuronal coordination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7489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Coherence is an estimator of the brain network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098" name="Picture 2" descr="C:\Users\NightCrawler\Desktop\IITD\coh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3352800" cy="1375672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825286" y="1981200"/>
            <a:ext cx="2471115" cy="2209800"/>
            <a:chOff x="5301285" y="1981200"/>
            <a:chExt cx="2471115" cy="2209800"/>
          </a:xfrm>
        </p:grpSpPr>
        <p:pic>
          <p:nvPicPr>
            <p:cNvPr id="6146" name="Picture 2" descr="D:\CBL\Posters\IMRF\eeg ma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285" y="1981200"/>
              <a:ext cx="2471115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6096000" y="2514600"/>
              <a:ext cx="3048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291943" y="2627882"/>
              <a:ext cx="838200" cy="916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00800" y="2704082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791200" y="2705100"/>
              <a:ext cx="457200" cy="344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324600" y="2362200"/>
              <a:ext cx="419100" cy="2374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313714" y="2856129"/>
              <a:ext cx="429986" cy="916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43600" y="2627882"/>
              <a:ext cx="304800" cy="762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130143" y="2935736"/>
              <a:ext cx="3048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945086" y="2704082"/>
              <a:ext cx="342900" cy="328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787243" y="3126236"/>
              <a:ext cx="500743" cy="6116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43600" y="3126236"/>
              <a:ext cx="1338943" cy="3058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28" idx="6"/>
            </p:cNvCxnSpPr>
            <p:nvPr/>
          </p:nvCxnSpPr>
          <p:spPr>
            <a:xfrm>
              <a:off x="5791200" y="3126236"/>
              <a:ext cx="164374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979" r="3358" b="22631"/>
          <a:stretch/>
        </p:blipFill>
        <p:spPr>
          <a:xfrm>
            <a:off x="1159503" y="4234980"/>
            <a:ext cx="10270497" cy="2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21229" y="1077686"/>
            <a:ext cx="8338458" cy="5780314"/>
            <a:chOff x="23926800" y="12649434"/>
            <a:chExt cx="9739527" cy="6171966"/>
          </a:xfrm>
        </p:grpSpPr>
        <p:pic>
          <p:nvPicPr>
            <p:cNvPr id="5" name="Picture 16" descr="D:\CBL\Posters\Sfn2017\Empdata_PerNP_Coheren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" t="2416" r="9375"/>
            <a:stretch/>
          </p:blipFill>
          <p:spPr bwMode="auto">
            <a:xfrm>
              <a:off x="23926800" y="12649434"/>
              <a:ext cx="9739527" cy="6171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7491270" y="17678400"/>
              <a:ext cx="1159930" cy="304800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91270" y="15773400"/>
              <a:ext cx="1159930" cy="304800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491270" y="13868400"/>
              <a:ext cx="1159930" cy="304800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73128" y="17907000"/>
              <a:ext cx="1178672" cy="152400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232600" y="16017240"/>
              <a:ext cx="1159930" cy="152400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243185" y="14173200"/>
              <a:ext cx="1159930" cy="152400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68877" y="292675"/>
            <a:ext cx="7594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15 </a:t>
            </a:r>
            <a:r>
              <a:rPr lang="en-US" sz="2400" dirty="0" smtClean="0"/>
              <a:t>frequent perceivers                                  </a:t>
            </a:r>
            <a:r>
              <a:rPr lang="en-US" sz="2400" dirty="0"/>
              <a:t>10 rare perceivers</a:t>
            </a:r>
            <a:endParaRPr lang="en-I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459687" y="2862943"/>
            <a:ext cx="252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Alpha coherence peak 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absent in rare perceivers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1325563"/>
          </a:xfrm>
        </p:spPr>
        <p:txBody>
          <a:bodyPr/>
          <a:lstStyle/>
          <a:p>
            <a:r>
              <a:rPr lang="en-IN" dirty="0" smtClean="0"/>
              <a:t>Within frequent perceivers </a:t>
            </a:r>
            <a:br>
              <a:rPr lang="en-IN" dirty="0" smtClean="0"/>
            </a:br>
            <a:r>
              <a:rPr lang="en-IN" dirty="0" smtClean="0"/>
              <a:t>(Inter-trial variability)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183086" cy="4351338"/>
          </a:xfrm>
        </p:spPr>
        <p:txBody>
          <a:bodyPr/>
          <a:lstStyle/>
          <a:p>
            <a:r>
              <a:rPr lang="en-IN" dirty="0" smtClean="0"/>
              <a:t>0 lag has broadband gamma coherence getting increased along with a decrease in alpha coherence</a:t>
            </a:r>
          </a:p>
          <a:p>
            <a:endParaRPr lang="en-IN" dirty="0"/>
          </a:p>
          <a:p>
            <a:r>
              <a:rPr lang="en-IN" dirty="0" smtClean="0"/>
              <a:t>In 450 and -450 ms lag broadband increase in gamma coherence was absoer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499" y="163286"/>
            <a:ext cx="3112644" cy="65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latin typeface="+mn-lt"/>
                <a:ea typeface="+mn-ea"/>
                <a:cs typeface="+mn-cs"/>
              </a:rPr>
              <a:t>Source localization in frequent and rare perceivers</a:t>
            </a:r>
            <a:endParaRPr lang="en-IN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D:\CBL\Posters\Lab meeting\Vinodh_14_09_2017\Timeseries_Sources_Zta(1301timepoints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15998" r="3595" b="20981"/>
          <a:stretch/>
        </p:blipFill>
        <p:spPr bwMode="auto">
          <a:xfrm>
            <a:off x="1187950" y="1930174"/>
            <a:ext cx="9632449" cy="36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486" y="5889171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Cortical locations  where source power ta/pa  significantly higher. Surprisingly distribution were identical for frequent and rare perceivers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4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Interim 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Inter-trial and inter group variability may originate from two different cortical oscillations</a:t>
            </a:r>
          </a:p>
          <a:p>
            <a:endParaRPr lang="en-IN" dirty="0"/>
          </a:p>
          <a:p>
            <a:r>
              <a:rPr lang="en-IN" dirty="0" smtClean="0"/>
              <a:t>Several areas observed in fMRI could also be found out by source localization to create a etwork model.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7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23" y="0"/>
            <a:ext cx="10515600" cy="964911"/>
          </a:xfrm>
        </p:spPr>
        <p:txBody>
          <a:bodyPr/>
          <a:lstStyle/>
          <a:p>
            <a:pPr algn="ctr"/>
            <a:r>
              <a:rPr lang="en-IN" b="1" dirty="0" smtClean="0"/>
              <a:t>Cognitive Brain Dynamics Lab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7031" b="6545"/>
          <a:stretch/>
        </p:blipFill>
        <p:spPr>
          <a:xfrm>
            <a:off x="1564178" y="864524"/>
            <a:ext cx="9080269" cy="59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2657"/>
            <a:ext cx="3211286" cy="2237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III. </a:t>
            </a:r>
            <a:r>
              <a:rPr lang="en-IN" dirty="0"/>
              <a:t>D</a:t>
            </a:r>
            <a:r>
              <a:rPr lang="en-IN" dirty="0" smtClean="0"/>
              <a:t>etailed model of cross-modal perception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028" y="2203572"/>
            <a:ext cx="3722412" cy="27939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524500" y="3343275"/>
            <a:ext cx="11525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stomShape 12"/>
          <p:cNvSpPr/>
          <p:nvPr/>
        </p:nvSpPr>
        <p:spPr>
          <a:xfrm flipV="1">
            <a:off x="2677861" y="2525485"/>
            <a:ext cx="947081" cy="933467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IN" dirty="0"/>
          </a:p>
        </p:txBody>
      </p:sp>
      <p:sp>
        <p:nvSpPr>
          <p:cNvPr id="10" name="CustomShape 10"/>
          <p:cNvSpPr/>
          <p:nvPr/>
        </p:nvSpPr>
        <p:spPr>
          <a:xfrm>
            <a:off x="2428584" y="3480724"/>
            <a:ext cx="304800" cy="228600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2733384" y="3507346"/>
            <a:ext cx="304800" cy="228600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2"/>
          <p:cNvSpPr/>
          <p:nvPr/>
        </p:nvSpPr>
        <p:spPr>
          <a:xfrm flipV="1">
            <a:off x="2911264" y="2933114"/>
            <a:ext cx="1219225" cy="628666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656320" y="2237991"/>
            <a:ext cx="16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Auditory cortex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4118947" y="2807552"/>
            <a:ext cx="62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pSTS</a:t>
            </a:r>
            <a:endParaRPr lang="en-I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33313" r="78910" b="47004"/>
          <a:stretch/>
        </p:blipFill>
        <p:spPr>
          <a:xfrm>
            <a:off x="10221686" y="4446927"/>
            <a:ext cx="1480457" cy="1973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0231" y="6488668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Shrey Dutta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61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76" y="275478"/>
            <a:ext cx="11273118" cy="1325563"/>
          </a:xfrm>
        </p:spPr>
        <p:txBody>
          <a:bodyPr/>
          <a:lstStyle/>
          <a:p>
            <a:r>
              <a:rPr lang="en-IN" dirty="0" smtClean="0"/>
              <a:t>Large-scale model of multisensory of perception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74172" y="3583189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Kumar, Dutta  et al (in</a:t>
            </a:r>
          </a:p>
          <a:p>
            <a:r>
              <a:rPr lang="en-IN" dirty="0" smtClean="0"/>
              <a:t> progress)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1" y="1143762"/>
            <a:ext cx="9347527" cy="57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28" y="230654"/>
            <a:ext cx="11165541" cy="1325563"/>
          </a:xfrm>
        </p:spPr>
        <p:txBody>
          <a:bodyPr/>
          <a:lstStyle/>
          <a:p>
            <a:r>
              <a:rPr lang="en-IN" dirty="0" smtClean="0"/>
              <a:t>Predicting the neural dynamics of rare perceivers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191"/>
          <a:stretch/>
        </p:blipFill>
        <p:spPr>
          <a:xfrm>
            <a:off x="1625574" y="1121229"/>
            <a:ext cx="8705848" cy="54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84"/>
            <a:ext cx="10515600" cy="5373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Dynamic framework of multisensory experience that captures biophysically realistic functional connectivity and environmental constraints as key mediators of perceptual experience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Multimodal (EEG/MRI) and multi-level representation (segregation/ integration/ coherence of EEG signals) of perceptual experience in the brain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Whole-brain analysis techniques give insights to the representational space of multisensory perception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Interactions between fast and slow time-scale systems are crucial in multisensory integration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3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886" y="1857375"/>
            <a:ext cx="8847364" cy="48768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Cross-modal perception in speech</a:t>
            </a:r>
            <a:endParaRPr lang="en-US" dirty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Spatio-temporal localization of cross-modal perception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Computational model of underlying network dynamics </a:t>
            </a:r>
          </a:p>
        </p:txBody>
      </p:sp>
    </p:spTree>
    <p:extLst>
      <p:ext uri="{BB962C8B-B14F-4D97-AF65-F5344CB8AC3E}">
        <p14:creationId xmlns:p14="http://schemas.microsoft.com/office/powerpoint/2010/main" val="8325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Funding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Department of Biotechnology (</a:t>
            </a:r>
            <a:r>
              <a:rPr lang="en-IN" dirty="0" err="1" smtClean="0"/>
              <a:t>Ramalingaswami</a:t>
            </a:r>
            <a:r>
              <a:rPr lang="en-IN" dirty="0" smtClean="0"/>
              <a:t> &amp; IYBA)</a:t>
            </a:r>
          </a:p>
          <a:p>
            <a:endParaRPr lang="en-IN" dirty="0"/>
          </a:p>
          <a:p>
            <a:r>
              <a:rPr lang="en-IN" dirty="0" smtClean="0"/>
              <a:t>Department of Science and Technology (CSRI)</a:t>
            </a:r>
          </a:p>
          <a:p>
            <a:endParaRPr lang="en-IN" dirty="0"/>
          </a:p>
          <a:p>
            <a:r>
              <a:rPr lang="en-IN" dirty="0" smtClean="0"/>
              <a:t>Science Education and Research Board (SERB)</a:t>
            </a:r>
          </a:p>
          <a:p>
            <a:endParaRPr lang="en-IN" dirty="0"/>
          </a:p>
          <a:p>
            <a:r>
              <a:rPr lang="en-IN" dirty="0" smtClean="0"/>
              <a:t>NBRC Core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27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886" y="1857375"/>
            <a:ext cx="8847364" cy="48768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Cross-modal perception in speech</a:t>
            </a:r>
            <a:endParaRPr lang="en-US" dirty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Spatio-temporal localization of cross-modal perception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Computational model of underlying network </a:t>
            </a:r>
            <a:r>
              <a:rPr lang="en-US" dirty="0" smtClean="0"/>
              <a:t>dynamics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22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Speech perception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458200" cy="50291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Most fundamental mode of human communication (before Facebook!) which is affected in brain injuries (stroke), spectrum disorders</a:t>
            </a:r>
          </a:p>
          <a:p>
            <a:endParaRPr lang="en-US" dirty="0"/>
          </a:p>
          <a:p>
            <a:r>
              <a:rPr lang="en-US" dirty="0" smtClean="0"/>
              <a:t>Animal models are hard to construct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Key question: What is the representational space that processes the acts of listening and speaking?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Cross-modal perception in speech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401582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McGurk and McDonald, 1976</a:t>
            </a:r>
          </a:p>
        </p:txBody>
      </p:sp>
      <p:pic>
        <p:nvPicPr>
          <p:cNvPr id="3" name="The-McGurk-eff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0632" y="1524000"/>
            <a:ext cx="6285768" cy="47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Behavior</a:t>
            </a:r>
            <a:r>
              <a:rPr lang="en-IN" dirty="0" smtClean="0"/>
              <a:t> as a function of time lags</a:t>
            </a:r>
            <a:endParaRPr lang="en-I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97" y="1374864"/>
            <a:ext cx="968872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6895" y="2438499"/>
            <a:ext cx="251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Illusory perception is</a:t>
            </a:r>
          </a:p>
          <a:p>
            <a:pPr algn="just"/>
            <a:r>
              <a:rPr lang="en-US" dirty="0"/>
              <a:t>mostly reported 0 &amp;</a:t>
            </a:r>
          </a:p>
          <a:p>
            <a:pPr algn="just"/>
            <a:r>
              <a:rPr lang="en-US" dirty="0"/>
              <a:t>150ms lagged videos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56300"/>
            <a:ext cx="2528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Munhall, 1996</a:t>
            </a:r>
          </a:p>
          <a:p>
            <a:r>
              <a:rPr lang="en-IN" dirty="0" smtClean="0"/>
              <a:t>Thakur et al (2016)</a:t>
            </a:r>
            <a:endParaRPr lang="en-IN" dirty="0"/>
          </a:p>
          <a:p>
            <a:r>
              <a:rPr lang="en-IN" dirty="0" smtClean="0"/>
              <a:t>Mukherjee et al (in prep)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69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Points to conceptualize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Multiple senses interact to give rise to perception, sometimes illusory.</a:t>
            </a:r>
          </a:p>
          <a:p>
            <a:endParaRPr lang="en-IN" dirty="0" smtClean="0"/>
          </a:p>
          <a:p>
            <a:r>
              <a:rPr lang="en-IN" dirty="0" smtClean="0"/>
              <a:t>Ecological (environmental) contexts give rise to stability and instability of perception, e.g. variation with AV lags</a:t>
            </a:r>
          </a:p>
          <a:p>
            <a:endParaRPr lang="en-IN" dirty="0"/>
          </a:p>
          <a:p>
            <a:r>
              <a:rPr lang="en-IN" dirty="0" smtClean="0"/>
              <a:t>What are the minimum requirements of a multisensory experience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86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365125"/>
            <a:ext cx="1186542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II. Spatiotemporal localization of speech perception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53" y="4311044"/>
            <a:ext cx="1601367" cy="2017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1150" y="6338600"/>
            <a:ext cx="238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Abhishek Mukherjee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5" t="60616" r="16861" b="13764"/>
          <a:stretch/>
        </p:blipFill>
        <p:spPr>
          <a:xfrm>
            <a:off x="10232572" y="4311044"/>
            <a:ext cx="1544261" cy="2075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96710" y="6374371"/>
            <a:ext cx="177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G. Vinodh Kumar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11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Spatial boundaries of perceptual networks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258" y="1825625"/>
            <a:ext cx="5069541" cy="4351338"/>
          </a:xfrm>
        </p:spPr>
        <p:txBody>
          <a:bodyPr/>
          <a:lstStyle/>
          <a:p>
            <a:r>
              <a:rPr lang="en-IN" dirty="0" smtClean="0"/>
              <a:t>fMRI of 55 human subjects</a:t>
            </a:r>
          </a:p>
          <a:p>
            <a:endParaRPr lang="en-IN" dirty="0"/>
          </a:p>
          <a:p>
            <a:r>
              <a:rPr lang="en-IN" dirty="0" smtClean="0"/>
              <a:t>3T scanner at NBRC, Manesar</a:t>
            </a:r>
          </a:p>
          <a:p>
            <a:endParaRPr lang="en-IN" dirty="0"/>
          </a:p>
          <a:p>
            <a:r>
              <a:rPr lang="en-IN" dirty="0" smtClean="0"/>
              <a:t>Right handed healthy normals, bilingual population</a:t>
            </a:r>
            <a:endParaRPr lang="en-IN" dirty="0"/>
          </a:p>
        </p:txBody>
      </p:sp>
      <p:pic>
        <p:nvPicPr>
          <p:cNvPr id="4" name="Picture 3" descr="Achieva3Tnbrc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82"/>
          <a:stretch>
            <a:fillRect/>
          </a:stretch>
        </p:blipFill>
        <p:spPr bwMode="auto">
          <a:xfrm>
            <a:off x="1214519" y="1825625"/>
            <a:ext cx="4029834" cy="387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896" y="4692044"/>
            <a:ext cx="1601367" cy="2017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7293" y="6719600"/>
            <a:ext cx="238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Abhishek Mukherjee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86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5391</TotalTime>
  <Words>708</Words>
  <Application>Microsoft Office PowerPoint</Application>
  <PresentationFormat>Widescreen</PresentationFormat>
  <Paragraphs>121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Teasing out the multi-scale representational space of cross-modal speech perception:  mechanisms   </vt:lpstr>
      <vt:lpstr>Cognitive Brain Dynamics Lab</vt:lpstr>
      <vt:lpstr>Overview</vt:lpstr>
      <vt:lpstr>I. Speech perception</vt:lpstr>
      <vt:lpstr>Cross-modal perception in speech</vt:lpstr>
      <vt:lpstr>Behavior as a function of time lags</vt:lpstr>
      <vt:lpstr>Points to conceptualize</vt:lpstr>
      <vt:lpstr>II. Spatiotemporal localization of speech perception</vt:lpstr>
      <vt:lpstr>Spatial boundaries of perceptual networks</vt:lpstr>
      <vt:lpstr>Representation of cross-modal perception</vt:lpstr>
      <vt:lpstr>Representation of   cross-modal perception</vt:lpstr>
      <vt:lpstr>Key observations</vt:lpstr>
      <vt:lpstr>Large scale network dynamics of cross-modal perception: EEG</vt:lpstr>
      <vt:lpstr>Results: Behavior , 15 frequent and 10 rare perceivers</vt:lpstr>
      <vt:lpstr>Coherence: Spectral representation of neuronal coordination </vt:lpstr>
      <vt:lpstr>PowerPoint Presentation</vt:lpstr>
      <vt:lpstr>Within frequent perceivers  (Inter-trial variability)</vt:lpstr>
      <vt:lpstr>Source localization in frequent and rare perceivers</vt:lpstr>
      <vt:lpstr>Interim summary</vt:lpstr>
      <vt:lpstr>III. Detailed model of cross-modal perception</vt:lpstr>
      <vt:lpstr>Large-scale model of multisensory of perception</vt:lpstr>
      <vt:lpstr>Predicting the neural dynamics of rare perceivers</vt:lpstr>
      <vt:lpstr>Summary</vt:lpstr>
      <vt:lpstr>Summary</vt:lpstr>
      <vt:lpstr>Funding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Multi-scale correlates of multisensory perception</dc:title>
  <dc:creator>arpan</dc:creator>
  <cp:lastModifiedBy>Arpan Banerjee</cp:lastModifiedBy>
  <cp:revision>218</cp:revision>
  <dcterms:created xsi:type="dcterms:W3CDTF">2016-06-20T08:27:47Z</dcterms:created>
  <dcterms:modified xsi:type="dcterms:W3CDTF">2018-07-13T07:08:37Z</dcterms:modified>
</cp:coreProperties>
</file>