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61" r:id="rId2"/>
  </p:sldMasterIdLst>
  <p:notesMasterIdLst>
    <p:notesMasterId r:id="rId30"/>
  </p:notesMasterIdLst>
  <p:handoutMasterIdLst>
    <p:handoutMasterId r:id="rId31"/>
  </p:handoutMasterIdLst>
  <p:sldIdLst>
    <p:sldId id="923" r:id="rId3"/>
    <p:sldId id="1356" r:id="rId4"/>
    <p:sldId id="1363" r:id="rId5"/>
    <p:sldId id="1347" r:id="rId6"/>
    <p:sldId id="1360" r:id="rId7"/>
    <p:sldId id="1348" r:id="rId8"/>
    <p:sldId id="1366" r:id="rId9"/>
    <p:sldId id="1334" r:id="rId10"/>
    <p:sldId id="1349" r:id="rId11"/>
    <p:sldId id="1337" r:id="rId12"/>
    <p:sldId id="1371" r:id="rId13"/>
    <p:sldId id="1338" r:id="rId14"/>
    <p:sldId id="1341" r:id="rId15"/>
    <p:sldId id="1342" r:id="rId16"/>
    <p:sldId id="1378" r:id="rId17"/>
    <p:sldId id="1372" r:id="rId18"/>
    <p:sldId id="1343" r:id="rId19"/>
    <p:sldId id="1346" r:id="rId20"/>
    <p:sldId id="1373" r:id="rId21"/>
    <p:sldId id="1374" r:id="rId22"/>
    <p:sldId id="1352" r:id="rId23"/>
    <p:sldId id="1355" r:id="rId24"/>
    <p:sldId id="1376" r:id="rId25"/>
    <p:sldId id="1354" r:id="rId26"/>
    <p:sldId id="1361" r:id="rId27"/>
    <p:sldId id="1362" r:id="rId28"/>
    <p:sldId id="7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zberg" initials="p" lastIdx="1" clrIdx="0"/>
  <p:cmAuthor id="1" name="Quan, Guocong" initials="QG" lastIdx="1" clrIdx="1">
    <p:extLst>
      <p:ext uri="{19B8F6BF-5375-455C-9EA6-DF929625EA0E}">
        <p15:presenceInfo xmlns:p15="http://schemas.microsoft.com/office/powerpoint/2012/main" userId="S::quan.72@buckeyemail.osu.edu::4503b0a7-733e-44bc-aab4-35fa8a0e7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D6AEC4"/>
    <a:srgbClr val="D66B71"/>
    <a:srgbClr val="8FD6B6"/>
    <a:srgbClr val="BB0000"/>
    <a:srgbClr val="BFBFBF"/>
    <a:srgbClr val="666666"/>
    <a:srgbClr val="1F497D"/>
    <a:srgbClr val="37FF6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 autoAdjust="0"/>
    <p:restoredTop sz="71762" autoAdjust="0"/>
  </p:normalViewPr>
  <p:slideViewPr>
    <p:cSldViewPr>
      <p:cViewPr varScale="1">
        <p:scale>
          <a:sx n="65" d="100"/>
          <a:sy n="65" d="100"/>
        </p:scale>
        <p:origin x="2000" y="184"/>
      </p:cViewPr>
      <p:guideLst>
        <p:guide orient="horz" pos="384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604"/>
    </p:cViewPr>
  </p:sorterViewPr>
  <p:notesViewPr>
    <p:cSldViewPr>
      <p:cViewPr varScale="1">
        <p:scale>
          <a:sx n="75" d="100"/>
          <a:sy n="75" d="100"/>
        </p:scale>
        <p:origin x="350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6964"/>
          </a:xfrm>
          <a:prstGeom prst="rect">
            <a:avLst/>
          </a:prstGeom>
        </p:spPr>
        <p:txBody>
          <a:bodyPr vert="horz" lIns="91043" tIns="45521" rIns="91043" bIns="455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6964"/>
          </a:xfrm>
          <a:prstGeom prst="rect">
            <a:avLst/>
          </a:prstGeom>
        </p:spPr>
        <p:txBody>
          <a:bodyPr vert="horz" lIns="91043" tIns="45521" rIns="91043" bIns="45521" rtlCol="0"/>
          <a:lstStyle>
            <a:lvl1pPr algn="r">
              <a:defRPr sz="1200"/>
            </a:lvl1pPr>
          </a:lstStyle>
          <a:p>
            <a:fld id="{74CD354E-93DA-411A-A245-EB7E3455F87F}" type="datetimeFigureOut">
              <a:rPr lang="en-US" smtClean="0"/>
              <a:pPr/>
              <a:t>7/16/22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461"/>
            <a:ext cx="2971800" cy="456964"/>
          </a:xfrm>
          <a:prstGeom prst="rect">
            <a:avLst/>
          </a:prstGeom>
        </p:spPr>
        <p:txBody>
          <a:bodyPr vert="horz" lIns="91043" tIns="45521" rIns="91043" bIns="455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461"/>
            <a:ext cx="2971800" cy="456964"/>
          </a:xfrm>
          <a:prstGeom prst="rect">
            <a:avLst/>
          </a:prstGeom>
        </p:spPr>
        <p:txBody>
          <a:bodyPr vert="horz" lIns="91043" tIns="45521" rIns="91043" bIns="45521" rtlCol="0" anchor="b"/>
          <a:lstStyle>
            <a:lvl1pPr algn="r">
              <a:defRPr sz="1200"/>
            </a:lvl1pPr>
          </a:lstStyle>
          <a:p>
            <a:fld id="{9444DE79-A8E5-443D-9B28-50F370EC2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0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043" tIns="45521" rIns="91043" bIns="455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043" tIns="45521" rIns="91043" bIns="45521" rtlCol="0"/>
          <a:lstStyle>
            <a:lvl1pPr algn="r">
              <a:defRPr sz="1200"/>
            </a:lvl1pPr>
          </a:lstStyle>
          <a:p>
            <a:fld id="{64F47E2D-5257-4184-9EEE-AC43BAD2E45B}" type="datetimeFigureOut">
              <a:rPr lang="en-US" smtClean="0"/>
              <a:pPr/>
              <a:t>7/16/22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43" tIns="45521" rIns="91043" bIns="455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043" tIns="45521" rIns="91043" bIns="455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043" tIns="45521" rIns="91043" bIns="455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043" tIns="45521" rIns="91043" bIns="45521" rtlCol="0" anchor="b"/>
          <a:lstStyle>
            <a:lvl1pPr algn="r">
              <a:defRPr sz="1200"/>
            </a:lvl1pPr>
          </a:lstStyle>
          <a:p>
            <a:fld id="{BEFD28B8-678F-4F26-B6AC-5DCEFDBC11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3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71798-5C65-4D49-BA48-134988842E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00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 data items. An edge cache with capacity B.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Discreate time, with a time horizon 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At each time t, there is a request </a:t>
                </a:r>
                <a:r>
                  <a:rPr lang="en-US" b="0" i="0">
                    <a:latin typeface="Cambria Math" panose="02040503050406030204" pitchFamily="18" charset="0"/>
                  </a:rPr>
                  <a:t>𝑅_𝑡</a:t>
                </a:r>
                <a:r>
                  <a:rPr lang="en-US" dirty="0"/>
                  <a:t>. </a:t>
                </a:r>
                <a:r>
                  <a:rPr lang="en-US" b="0" i="0">
                    <a:latin typeface="Cambria Math" panose="02040503050406030204" pitchFamily="18" charset="0"/>
                  </a:rPr>
                  <a:t>𝑅_𝑡</a:t>
                </a:r>
                <a:r>
                  <a:rPr lang="en-US" dirty="0"/>
                  <a:t> is generated by the popularity distribution 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𝑝_𝑖</a:t>
                </a:r>
                <a:r>
                  <a:rPr lang="en-US" dirty="0"/>
                  <a:t>’s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Data items stored in the intermediate cache is unknown to the edge cache.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model it by Bernoulli random variables: </a:t>
                </a:r>
                <a:r>
                  <a:rPr lang="en-US" i="0">
                    <a:latin typeface="Cambria Math" panose="02040503050406030204" pitchFamily="18" charset="0"/>
                  </a:rPr>
                  <a:t>𝑑_𝑖</a:t>
                </a:r>
                <a:r>
                  <a:rPr lang="en-US" dirty="0"/>
                  <a:t> is stored in the intermediate cache with probability </a:t>
                </a:r>
                <a:r>
                  <a:rPr lang="en-US" b="0" i="0">
                    <a:latin typeface="Cambria Math" panose="02040503050406030204" pitchFamily="18" charset="0"/>
                  </a:rPr>
                  <a:t>𝑞_𝑖</a:t>
                </a:r>
                <a:r>
                  <a:rPr lang="en-US" dirty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𝑞_𝑖</a:t>
                </a:r>
                <a:r>
                  <a:rPr lang="en-US" dirty="0"/>
                  <a:t>  is unknown and we need to estimate it.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Assume without loss of generality that the items are sorted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𝑞_𝑖 𝑝_𝑖</a:t>
                </a:r>
                <a:r>
                  <a:rPr lang="en-US" dirty="0"/>
                  <a:t>  is decreasing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cost to serve </a:t>
                </a:r>
                <a:r>
                  <a:rPr lang="en-US" i="0">
                    <a:latin typeface="Cambria Math" panose="02040503050406030204" pitchFamily="18" charset="0"/>
                  </a:rPr>
                  <a:t>𝑑_𝑖</a:t>
                </a:r>
                <a:r>
                  <a:rPr lang="en-US" dirty="0"/>
                  <a:t> depends on where it is fetched.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cost is 0, if it is served from the edge cache.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cost is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c_I</a:t>
                </a:r>
                <a:r>
                  <a:rPr lang="en-US" dirty="0"/>
                  <a:t>, if it is served from the intermediate cache.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cost is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c_B</a:t>
                </a:r>
                <a:r>
                  <a:rPr lang="en-US" dirty="0"/>
                  <a:t>, if it is served from the backend cache.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c_I</a:t>
                </a:r>
                <a:r>
                  <a:rPr lang="en-US" dirty="0"/>
                  <a:t>, </a:t>
                </a:r>
                <a:r>
                  <a:rPr lang="en-US" dirty="0" err="1"/>
                  <a:t>c_B</a:t>
                </a:r>
                <a:r>
                  <a:rPr lang="en-US" dirty="0"/>
                  <a:t> are assumed to be known.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1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Our goal is to minimize the expected accumulated miss cost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Cost(\pi, n):  expected accumulated miss cost achieved by the edge caching policy \pi over time horizon 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The optimal policy with known </a:t>
                </a:r>
                <a:r>
                  <a:rPr lang="en-US" sz="1200" dirty="0" err="1"/>
                  <a:t>q_i’s</a:t>
                </a:r>
                <a:r>
                  <a:rPr lang="en-US" sz="1200" dirty="0"/>
                  <a:t> will be always caching the first K items, since (popularity)</a:t>
                </a:r>
                <a:r>
                  <a:rPr lang="en-US" b="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="0" i="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sz="1200" dirty="0"/>
                  <a:t> (expected miss cost) of the data item </a:t>
                </a:r>
                <a:r>
                  <a:rPr lang="en-US" sz="1200" dirty="0" err="1"/>
                  <a:t>d_i</a:t>
                </a:r>
                <a:r>
                  <a:rPr lang="en-US" sz="1200" dirty="0"/>
                  <a:t> is decreasing </a:t>
                </a:r>
                <a:r>
                  <a:rPr lang="en-US" sz="1200" dirty="0" err="1"/>
                  <a:t>w.r.t.</a:t>
                </a:r>
                <a:r>
                  <a:rPr lang="en-US" sz="1200" dirty="0"/>
                  <a:t> </a:t>
                </a:r>
                <a:r>
                  <a:rPr lang="en-US" sz="1200" dirty="0" err="1"/>
                  <a:t>i</a:t>
                </a:r>
                <a:r>
                  <a:rPr lang="en-US" sz="1200" dirty="0"/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When </a:t>
                </a:r>
                <a:r>
                  <a:rPr lang="en-US" sz="1200" dirty="0" err="1"/>
                  <a:t>q_i’s</a:t>
                </a:r>
                <a:r>
                  <a:rPr lang="en-US" sz="1200" dirty="0"/>
                  <a:t> are unknown, we need to adaptively estimate </a:t>
                </a:r>
                <a:r>
                  <a:rPr lang="en-US" sz="1200" dirty="0" err="1"/>
                  <a:t>q_i</a:t>
                </a:r>
                <a:r>
                  <a:rPr lang="en-US" sz="1200" dirty="0"/>
                  <a:t> through online learning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After serving the request </a:t>
                </a:r>
                <a:r>
                  <a:rPr lang="en-US" sz="1200" dirty="0" err="1"/>
                  <a:t>R_t</a:t>
                </a:r>
                <a:r>
                  <a:rPr lang="en-US" sz="1200" dirty="0"/>
                  <a:t>, we can decide, whether to load </a:t>
                </a:r>
                <a:r>
                  <a:rPr lang="en-US" sz="1200" dirty="0" err="1"/>
                  <a:t>R_t</a:t>
                </a:r>
                <a:r>
                  <a:rPr lang="en-US" sz="1200" dirty="0"/>
                  <a:t> into the edge cache if it is not cached, and which item to evict if the cache is full.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Here, we consider the setting where an item can only be loaded into the edge cache if it is requested.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In a generalized model, we are allowed to collect more cost samples by intentionally fetching data items when they are not requested.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However, we prove that such additional opportunities will not improve the asymptotic system performance when the time horizon n is large.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7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edge caching problem shares a lot of similarities with stochastic CMAB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 key difference is that for edge caching, the acceptable caching decisions at t depends on the request R_t and the caching decisions at t-1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CMAB, the action set can be arbitrarily selected.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 a result, we cannot directly apply existing analysis on CMAB to the edge caching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26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217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58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404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96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812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1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067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Recall that the data items are sorted such that </a:t>
                </a:r>
                <a:r>
                  <a:rPr lang="en-US" sz="1200" i="0">
                    <a:latin typeface="Cambria Math" panose="02040503050406030204" pitchFamily="18" charset="0"/>
                  </a:rPr>
                  <a:t>𝑝_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𝑖 </a:t>
                </a:r>
                <a:r>
                  <a:rPr lang="en-US" sz="1200" i="0">
                    <a:latin typeface="Cambria Math" panose="02040503050406030204" pitchFamily="18" charset="0"/>
                  </a:rPr>
                  <a:t>𝑞_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𝑖</a:t>
                </a:r>
                <a:r>
                  <a:rPr lang="en-US" sz="1200" dirty="0"/>
                  <a:t> is decreasing. We plot them in this figure</a:t>
                </a:r>
                <a:r>
                  <a:rPr lang="en-US" sz="1200" baseline="0" dirty="0"/>
                  <a:t> to illustrate the proof. 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In step 2, we will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/>
                  <a:t>1).</a:t>
                </a:r>
                <a:r>
                  <a:rPr lang="en-US" baseline="0" dirty="0"/>
                  <a:t> </a:t>
                </a:r>
                <a:r>
                  <a:rPr lang="en-US" dirty="0"/>
                  <a:t>we show that KL-LCB will underestimate</a:t>
                </a:r>
                <a:r>
                  <a:rPr lang="en-US" baseline="0" dirty="0"/>
                  <a:t> 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〖𝑝_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𝑖 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𝑞 ̃〗_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𝑖 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(𝑡)</a:t>
                </a:r>
                <a:r>
                  <a:rPr lang="en-US" sz="1200" dirty="0">
                    <a:solidFill>
                      <a:schemeClr val="tx1"/>
                    </a:solidFill>
                  </a:rPr>
                  <a:t>, </a:t>
                </a:r>
                <a:r>
                  <a:rPr lang="en-US" sz="1200" b="0" i="0">
                    <a:latin typeface="Cambria Math" panose="02040503050406030204" pitchFamily="18" charset="0"/>
                  </a:rPr>
                  <a:t>1≤𝑖≤𝐵</a:t>
                </a:r>
                <a:r>
                  <a:rPr lang="en-US" sz="1200" dirty="0"/>
                  <a:t>,</a:t>
                </a:r>
                <a:r>
                  <a:rPr lang="en-US" sz="1200" dirty="0">
                    <a:solidFill>
                      <a:schemeClr val="tx1"/>
                    </a:solidFill>
                  </a:rPr>
                  <a:t> such</a:t>
                </a:r>
                <a:r>
                  <a:rPr lang="en-US" sz="1200" baseline="0" dirty="0">
                    <a:solidFill>
                      <a:schemeClr val="tx1"/>
                    </a:solidFill>
                  </a:rPr>
                  <a:t> that they will </a:t>
                </a:r>
                <a:r>
                  <a:rPr lang="en-US" sz="1200" dirty="0">
                    <a:solidFill>
                      <a:schemeClr val="tx1"/>
                    </a:solidFill>
                  </a:rPr>
                  <a:t>concentrate around</a:t>
                </a:r>
                <a:r>
                  <a:rPr lang="en-US" sz="1200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</a:rPr>
                  <a:t>𝑝_(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𝐵+1) </a:t>
                </a:r>
                <a:r>
                  <a:rPr lang="en-US" sz="1200" i="0">
                    <a:latin typeface="Cambria Math" panose="02040503050406030204" pitchFamily="18" charset="0"/>
                  </a:rPr>
                  <a:t>𝑞_(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𝐵+1)</a:t>
                </a:r>
                <a:r>
                  <a:rPr lang="en-US" dirty="0"/>
                  <a:t> when t is large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sz="1200" dirty="0"/>
                  <a:t>2). for </a:t>
                </a:r>
                <a:r>
                  <a:rPr lang="en-US" sz="1200" i="0">
                    <a:latin typeface="Cambria Math" panose="02040503050406030204" pitchFamily="18" charset="0"/>
                  </a:rPr>
                  <a:t>𝑖</a:t>
                </a:r>
                <a:r>
                  <a:rPr lang="en-US" sz="1200" b="0" i="0">
                    <a:latin typeface="Cambria Math" panose="02040503050406030204" pitchFamily="18" charset="0"/>
                  </a:rPr>
                  <a:t>≥</a:t>
                </a:r>
                <a:r>
                  <a:rPr lang="en-US" sz="1200" i="0">
                    <a:latin typeface="Cambria Math" panose="02040503050406030204" pitchFamily="18" charset="0"/>
                  </a:rPr>
                  <a:t>𝐵</a:t>
                </a:r>
                <a:r>
                  <a:rPr lang="en-US" sz="1200" b="0" i="0">
                    <a:latin typeface="Cambria Math" panose="02040503050406030204" pitchFamily="18" charset="0"/>
                  </a:rPr>
                  <a:t>+1</a:t>
                </a:r>
                <a:r>
                  <a:rPr lang="en-US" sz="1200" dirty="0"/>
                  <a:t>, 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〖𝑝_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𝑖 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𝑞 ̃〗_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𝑖 (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𝑡)</a:t>
                </a:r>
                <a:r>
                  <a:rPr lang="en-US" dirty="0"/>
                  <a:t> will concentrate around</a:t>
                </a:r>
                <a:r>
                  <a:rPr lang="en-US" baseline="0" dirty="0"/>
                  <a:t> their true value </a:t>
                </a:r>
                <a:r>
                  <a:rPr lang="en-US" sz="1200" i="0">
                    <a:latin typeface="Cambria Math" panose="02040503050406030204" pitchFamily="18" charset="0"/>
                  </a:rPr>
                  <a:t>𝑝_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𝑖 </a:t>
                </a:r>
                <a:r>
                  <a:rPr lang="en-US" sz="1200" i="0">
                    <a:latin typeface="Cambria Math" panose="02040503050406030204" pitchFamily="18" charset="0"/>
                  </a:rPr>
                  <a:t>𝑞_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𝑖</a:t>
                </a:r>
                <a:endParaRPr lang="en-US" dirty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/>
                  <a:t>3). we prove that most of time, the first B data items will have </a:t>
                </a:r>
                <a:r>
                  <a:rPr lang="en-US" sz="1200" i="0">
                    <a:latin typeface="Cambria Math" panose="02040503050406030204" pitchFamily="18" charset="0"/>
                  </a:rPr>
                  <a:t>〖𝑝_𝑖 𝑞 ̃〗_𝑖 (𝑡)</a:t>
                </a:r>
                <a:r>
                  <a:rPr lang="en-US" sz="1200" b="0" i="0">
                    <a:latin typeface="Cambria Math" panose="02040503050406030204" pitchFamily="18" charset="0"/>
                  </a:rPr>
                  <a:t>&gt;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〖𝑝_(𝐵+2) 𝑞 ̃〗_(𝐵+2) (𝑡)</a:t>
                </a:r>
                <a:endParaRPr lang="en-US" dirty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/>
                  <a:t>4). Based on the KL-LCB policy, we know that most of time, </a:t>
                </a:r>
                <a:r>
                  <a:rPr lang="en-US" sz="1200" dirty="0"/>
                  <a:t>there will be </a:t>
                </a:r>
                <a:r>
                  <a:rPr lang="en-US" sz="1200" dirty="0">
                    <a:solidFill>
                      <a:srgbClr val="FF0000"/>
                    </a:solidFill>
                  </a:rPr>
                  <a:t>at most one </a:t>
                </a:r>
                <a:r>
                  <a:rPr lang="en-US" sz="1200" dirty="0"/>
                  <a:t>data item from </a:t>
                </a:r>
                <a:r>
                  <a:rPr lang="en-US" sz="1200" i="0">
                    <a:latin typeface="Cambria Math" panose="02040503050406030204" pitchFamily="18" charset="0"/>
                  </a:rPr>
                  <a:t>{𝑑_𝑖,1≤𝑖≤𝐵}</a:t>
                </a:r>
                <a:r>
                  <a:rPr lang="en-US" sz="1200" dirty="0"/>
                  <a:t> that is not cached. If,</a:t>
                </a:r>
                <a:r>
                  <a:rPr lang="en-US" sz="1200" baseline="0" dirty="0"/>
                  <a:t> otherwise, we have two items from the set that are not cached, then we must have </a:t>
                </a:r>
                <a:r>
                  <a:rPr lang="en-US" sz="1200" i="0">
                    <a:latin typeface="Cambria Math" panose="02040503050406030204" pitchFamily="18" charset="0"/>
                  </a:rPr>
                  <a:t>〖𝑝_𝑖 𝑞 ̃〗_𝑖 (𝑡)</a:t>
                </a:r>
                <a:r>
                  <a:rPr lang="en-US" sz="1200" b="0" i="0">
                    <a:latin typeface="Cambria Math" panose="02040503050406030204" pitchFamily="18" charset="0"/>
                  </a:rPr>
                  <a:t>≤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〖𝑝_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𝑘 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𝑞 ̃〗_</a:t>
                </a:r>
                <a:r>
                  <a:rPr lang="en-US" sz="1200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𝑘 </a:t>
                </a:r>
                <a:r>
                  <a:rPr lang="en-US" sz="120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(𝑡)</a:t>
                </a:r>
                <a:r>
                  <a:rPr lang="en-US" dirty="0"/>
                  <a:t> for some</a:t>
                </a:r>
                <a:r>
                  <a:rPr lang="en-US" sz="1200" i="0" baseline="0">
                    <a:latin typeface="Cambria Math" panose="02040503050406030204" pitchFamily="18" charset="0"/>
                  </a:rPr>
                  <a:t> </a:t>
                </a:r>
                <a:r>
                  <a:rPr lang="en-US" sz="1200" i="0">
                    <a:latin typeface="Cambria Math" panose="02040503050406030204" pitchFamily="18" charset="0"/>
                  </a:rPr>
                  <a:t>1≤𝑖≤𝐵</a:t>
                </a:r>
                <a:r>
                  <a:rPr lang="en-US" dirty="0"/>
                  <a:t> and </a:t>
                </a:r>
                <a:r>
                  <a:rPr lang="en-US" sz="1200" b="0" i="0">
                    <a:latin typeface="Cambria Math" panose="02040503050406030204" pitchFamily="18" charset="0"/>
                  </a:rPr>
                  <a:t>k≥𝐵+2</a:t>
                </a:r>
                <a:r>
                  <a:rPr lang="en-US" dirty="0"/>
                  <a:t>, which</a:t>
                </a:r>
                <a:r>
                  <a:rPr lang="en-US" baseline="0" dirty="0"/>
                  <a:t> happens with a low probability because of 1), 2) and 3).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baseline="0" dirty="0"/>
                  <a:t>5). Based on 4), we then finish the proof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80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Let the data popularities to be identical (</a:t>
                </a:r>
                <a:r>
                  <a:rPr lang="en-US" b="0" i="0">
                    <a:latin typeface="Cambria Math" panose="02040503050406030204" pitchFamily="18" charset="0"/>
                  </a:rPr>
                  <a:t>𝑝_𝑖=0.01</a:t>
                </a:r>
                <a:r>
                  <a:rPr lang="en-US" dirty="0"/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Let </a:t>
                </a:r>
                <a:r>
                  <a:rPr lang="en-US" b="0" i="0">
                    <a:latin typeface="Cambria Math" panose="02040503050406030204" pitchFamily="18" charset="0"/>
                  </a:rPr>
                  <a:t>𝑞_𝑖=0.4</a:t>
                </a:r>
                <a:r>
                  <a:rPr lang="en-US" dirty="0"/>
                  <a:t> for the first 20 items, and 0.2 for the rest.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Let the cost of serving from the intermediate cache to be 0.1, and the cost of serving from the backend storage to be 1.1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heuristic solution achieves a linear regret, while KL-LCB achieves a much better performance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933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Consider </a:t>
                </a:r>
                <a:r>
                  <a:rPr lang="en-US" dirty="0" err="1"/>
                  <a:t>Zipf’s</a:t>
                </a:r>
                <a:r>
                  <a:rPr lang="en-US" dirty="0"/>
                  <a:t> popularities and let </a:t>
                </a:r>
                <a:r>
                  <a:rPr lang="en-US" b="0" i="0">
                    <a:latin typeface="Cambria Math" panose="02040503050406030204" pitchFamily="18" charset="0"/>
                  </a:rPr>
                  <a:t>𝑞_𝑖=0.8</a:t>
                </a:r>
                <a:r>
                  <a:rPr lang="en-US" dirty="0"/>
                  <a:t> for all items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plot theoretical regret bound shown in the previous theorems as the blue curve.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Recall it is asymptotically optimal.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plot the empirical regret achieved by KL-LCB based policy.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It can be observed that the KL-LCB based policy achieves asymptotically optimal regrets when the time horizon is large, which validates our theoretical results.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21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Consider </a:t>
                </a:r>
                <a:r>
                  <a:rPr lang="en-US" dirty="0" err="1"/>
                  <a:t>Zipf’s</a:t>
                </a:r>
                <a:r>
                  <a:rPr lang="en-US" dirty="0"/>
                  <a:t> popularities and let </a:t>
                </a:r>
                <a:r>
                  <a:rPr lang="en-US" b="0" i="0">
                    <a:latin typeface="Cambria Math" panose="02040503050406030204" pitchFamily="18" charset="0"/>
                  </a:rPr>
                  <a:t>𝑞_𝑖=0.8</a:t>
                </a:r>
                <a:r>
                  <a:rPr lang="en-US" dirty="0"/>
                  <a:t> for all items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plot theoretical regret bound shown in the previous theorems as the blue curve.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Recall it is asymptotically optimal.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plot the empirical regret achieved by KL-LCB based policy.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It can be observed that the KL-LCB based policy achieves asymptotically optimal regrets when the time horizon is large, which validates our theoretical results.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97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Consider </a:t>
                </a:r>
                <a:r>
                  <a:rPr lang="en-US" dirty="0" err="1"/>
                  <a:t>Zipf’s</a:t>
                </a:r>
                <a:r>
                  <a:rPr lang="en-US" dirty="0"/>
                  <a:t> popularities and let </a:t>
                </a:r>
                <a:r>
                  <a:rPr lang="en-US" b="0" i="0">
                    <a:latin typeface="Cambria Math" panose="02040503050406030204" pitchFamily="18" charset="0"/>
                  </a:rPr>
                  <a:t>𝑞_𝑖=0.8</a:t>
                </a:r>
                <a:r>
                  <a:rPr lang="en-US" dirty="0"/>
                  <a:t> for all items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plot theoretical regret bound shown in the previous theorems as the blue curve.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Recall it is asymptotically optimal.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plot the empirical regret achieved by KL-LCB based policy.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It can be observed that the KL-LCB based policy achieves asymptotically optimal regrets when the time horizon is large, which validates our theoretical results.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84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Key takeaway: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dirty="0"/>
                  <a:t>We underestimate </a:t>
                </a:r>
                <a:r>
                  <a:rPr lang="en-US" b="0" i="0">
                    <a:latin typeface="Cambria Math" panose="02040503050406030204" pitchFamily="18" charset="0"/>
                  </a:rPr>
                  <a:t>𝑞_𝑖</a:t>
                </a:r>
                <a:r>
                  <a:rPr lang="en-US" dirty="0"/>
                  <a:t> to encourage exploration</a:t>
                </a:r>
                <a:r>
                  <a:rPr lang="en-US" baseline="0" dirty="0"/>
                  <a:t> and avoid the issue of the heuristic solution.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baseline="0" dirty="0"/>
                  <a:t>Using KL-LCB based lower confidence bounds, we could optimize the rate of exploration, which balances the tradeoff between exploration and exploitation and achieves asymptotically optimal regrets.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512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Key takeaway: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dirty="0"/>
                  <a:t>We underestimate </a:t>
                </a:r>
                <a:r>
                  <a:rPr lang="en-US" b="0" i="0">
                    <a:latin typeface="Cambria Math" panose="02040503050406030204" pitchFamily="18" charset="0"/>
                  </a:rPr>
                  <a:t>𝑞_𝑖</a:t>
                </a:r>
                <a:r>
                  <a:rPr lang="en-US" dirty="0"/>
                  <a:t> to encourage exploration</a:t>
                </a:r>
                <a:r>
                  <a:rPr lang="en-US" baseline="0" dirty="0"/>
                  <a:t> and avoid the issue of the heuristic solution.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US" baseline="0" dirty="0"/>
                  <a:t>Using KL-LCB based lower confidence bounds, we could optimize the rate of exploration, which balances the tradeoff between exploration and exploitation and achieves asymptotically optimal regrets.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04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FA408-185F-4357-9A9C-554422F28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89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5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35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33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43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3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D28B8-678F-4F26-B6AC-5DCEFDBC1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27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55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12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08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777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24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16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039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656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122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4595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93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203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933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057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998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23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762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168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12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8CE25A-2CD5-475F-9C7E-988DA54A5730}"/>
              </a:ext>
            </a:extLst>
          </p:cNvPr>
          <p:cNvSpPr/>
          <p:nvPr userDrawn="1"/>
        </p:nvSpPr>
        <p:spPr>
          <a:xfrm>
            <a:off x="0" y="6519445"/>
            <a:ext cx="12192000" cy="338554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438"/>
            <a:ext cx="10972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EFCEE9-7ED8-B447-BB07-88483E64C6B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396" y="152400"/>
            <a:ext cx="1745288" cy="45039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217ABF-65E3-B54F-952F-2DC93873BBA7}"/>
              </a:ext>
            </a:extLst>
          </p:cNvPr>
          <p:cNvSpPr txBox="1">
            <a:spLocks/>
          </p:cNvSpPr>
          <p:nvPr userDrawn="1"/>
        </p:nvSpPr>
        <p:spPr>
          <a:xfrm>
            <a:off x="10820400" y="6519445"/>
            <a:ext cx="1117600" cy="338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657F45-76E2-9145-A9D6-E6E7DE738629}" type="slidenum">
              <a:rPr lang="en-US" b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BC4A56-3B53-2D44-AF67-06817B300C70}"/>
              </a:ext>
            </a:extLst>
          </p:cNvPr>
          <p:cNvSpPr/>
          <p:nvPr userDrawn="1"/>
        </p:nvSpPr>
        <p:spPr>
          <a:xfrm>
            <a:off x="4076700" y="6519444"/>
            <a:ext cx="4114800" cy="338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E3F31-8E2B-0646-90D9-A1087F9241D9}"/>
              </a:ext>
            </a:extLst>
          </p:cNvPr>
          <p:cNvSpPr/>
          <p:nvPr userDrawn="1"/>
        </p:nvSpPr>
        <p:spPr>
          <a:xfrm>
            <a:off x="110490" y="6534834"/>
            <a:ext cx="3013710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 Shroff   (OSU ECE &amp; CSE)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A98FEC-C6EF-454D-9CAA-44286B7D1301}"/>
              </a:ext>
            </a:extLst>
          </p:cNvPr>
          <p:cNvSpPr/>
          <p:nvPr userDrawn="1"/>
        </p:nvSpPr>
        <p:spPr>
          <a:xfrm>
            <a:off x="4572000" y="6519446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SPCOM 2022</a:t>
            </a:r>
            <a:endPara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54" r:id="rId13"/>
    <p:sldLayoutId id="2147483820" r:id="rId14"/>
    <p:sldLayoutId id="2147483833" r:id="rId15"/>
    <p:sldLayoutId id="2147483859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8CE25A-2CD5-475F-9C7E-988DA54A5730}"/>
              </a:ext>
            </a:extLst>
          </p:cNvPr>
          <p:cNvSpPr/>
          <p:nvPr userDrawn="1"/>
        </p:nvSpPr>
        <p:spPr>
          <a:xfrm>
            <a:off x="0" y="6519445"/>
            <a:ext cx="12192000" cy="338554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438"/>
            <a:ext cx="109728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EFCEE9-7ED8-B447-BB07-88483E64C6B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396" y="152400"/>
            <a:ext cx="1745288" cy="45039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217ABF-65E3-B54F-952F-2DC93873BBA7}"/>
              </a:ext>
            </a:extLst>
          </p:cNvPr>
          <p:cNvSpPr txBox="1">
            <a:spLocks/>
          </p:cNvSpPr>
          <p:nvPr userDrawn="1"/>
        </p:nvSpPr>
        <p:spPr>
          <a:xfrm>
            <a:off x="10820400" y="6519445"/>
            <a:ext cx="1117600" cy="3385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9657F45-76E2-9145-A9D6-E6E7DE738629}" type="slidenum">
              <a:rPr lang="en-US" b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BC4A56-3B53-2D44-AF67-06817B300C70}"/>
              </a:ext>
            </a:extLst>
          </p:cNvPr>
          <p:cNvSpPr/>
          <p:nvPr userDrawn="1"/>
        </p:nvSpPr>
        <p:spPr>
          <a:xfrm>
            <a:off x="4038600" y="6519444"/>
            <a:ext cx="4114800" cy="338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DE3F31-8E2B-0646-90D9-A1087F9241D9}"/>
              </a:ext>
            </a:extLst>
          </p:cNvPr>
          <p:cNvSpPr/>
          <p:nvPr userDrawn="1"/>
        </p:nvSpPr>
        <p:spPr>
          <a:xfrm>
            <a:off x="110490" y="6534834"/>
            <a:ext cx="3013710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 Shroff   (OSU ECE &amp; CSE)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A98FEC-C6EF-454D-9CAA-44286B7D1301}"/>
              </a:ext>
            </a:extLst>
          </p:cNvPr>
          <p:cNvSpPr/>
          <p:nvPr userDrawn="1"/>
        </p:nvSpPr>
        <p:spPr>
          <a:xfrm>
            <a:off x="4572000" y="6519446"/>
            <a:ext cx="312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ACM </a:t>
            </a:r>
            <a:r>
              <a:rPr lang="en-US" sz="1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Mobicom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Keynote</a:t>
            </a:r>
          </a:p>
        </p:txBody>
      </p:sp>
    </p:spTree>
    <p:extLst>
      <p:ext uri="{BB962C8B-B14F-4D97-AF65-F5344CB8AC3E}">
        <p14:creationId xmlns:p14="http://schemas.microsoft.com/office/powerpoint/2010/main" val="244893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5" r:id="rId13"/>
    <p:sldLayoutId id="2147483876" r:id="rId14"/>
    <p:sldLayoutId id="2147483877" r:id="rId15"/>
    <p:sldLayoutId id="2147483878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0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0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3.png"/><Relationship Id="rId3" Type="http://schemas.openxmlformats.org/officeDocument/2006/relationships/image" Target="../media/image123.png"/><Relationship Id="rId7" Type="http://schemas.openxmlformats.org/officeDocument/2006/relationships/image" Target="../media/image138.png"/><Relationship Id="rId12" Type="http://schemas.openxmlformats.org/officeDocument/2006/relationships/image" Target="../media/image14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04950" y="5516383"/>
            <a:ext cx="8229600" cy="1311634"/>
          </a:xfrm>
          <a:scene3d>
            <a:camera prst="orthographicFront"/>
            <a:lightRig rig="threePt" dir="t"/>
          </a:scene3d>
          <a:sp3d extrusionH="38100">
            <a:bevelT/>
            <a:bevelB w="63500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dirty="0">
                <a:latin typeface="Arial"/>
                <a:cs typeface="Arial"/>
              </a:rPr>
              <a:t>Ness Shroff</a:t>
            </a:r>
            <a:endParaRPr lang="en-US" sz="800" dirty="0">
              <a:latin typeface="Arial"/>
              <a:cs typeface="Arial"/>
            </a:endParaRPr>
          </a:p>
          <a:p>
            <a:pPr algn="ctr">
              <a:buNone/>
            </a:pPr>
            <a:r>
              <a:rPr lang="en-US" sz="1600" dirty="0"/>
              <a:t>Institute Director, AI-EDGE</a:t>
            </a:r>
          </a:p>
          <a:p>
            <a:pPr algn="ctr">
              <a:buNone/>
            </a:pPr>
            <a:r>
              <a:rPr lang="en-US" sz="1600" dirty="0"/>
              <a:t>Ohio Eminent Scholar and Chaired Professor of ECE and CSE</a:t>
            </a:r>
          </a:p>
          <a:p>
            <a:pPr algn="ctr">
              <a:buNone/>
            </a:pPr>
            <a:r>
              <a:rPr lang="en-US" sz="1600" dirty="0"/>
              <a:t>The Ohio State University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60285" y="2044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C4E39AE-BEFE-5642-A9F5-40EEC7DF9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79438"/>
            <a:ext cx="7981950" cy="449957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95D5C-3C1E-E841-8CD4-9AEF8F60D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200"/>
            <a:ext cx="12192000" cy="1055638"/>
          </a:xfrm>
          <a:prstGeom prst="rect">
            <a:avLst/>
          </a:prstGeom>
        </p:spPr>
      </p:pic>
      <p:pic>
        <p:nvPicPr>
          <p:cNvPr id="10" name="Picture 9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4475CA90-C750-804B-A9A6-D3E897FD4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6172200"/>
            <a:ext cx="1745288" cy="4503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1A180B-102D-6D01-CFD7-8847A1F890BA}"/>
              </a:ext>
            </a:extLst>
          </p:cNvPr>
          <p:cNvSpPr/>
          <p:nvPr/>
        </p:nvSpPr>
        <p:spPr>
          <a:xfrm>
            <a:off x="4095750" y="76200"/>
            <a:ext cx="802005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pperplate" panose="02000504000000020004" pitchFamily="2" charset="77"/>
                <a:cs typeface="Times New Roman" panose="02020603050405020304" pitchFamily="18" charset="0"/>
              </a:rPr>
              <a:t>Online Learning Techniques For Designing Efficient Edge Caching Policies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0021-4334-413D-833F-1A400FF6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82" y="1219200"/>
            <a:ext cx="11834218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Exploration and exploitation tradeoff</a:t>
            </a:r>
          </a:p>
          <a:p>
            <a:pPr lvl="1"/>
            <a:r>
              <a:rPr lang="en-US" dirty="0">
                <a:latin typeface="+mn-lt"/>
              </a:rPr>
              <a:t>Exploration: Intentionally introduces cache misses to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observe more miss cost samples to get more accurate estimates</a:t>
            </a:r>
          </a:p>
          <a:p>
            <a:pPr lvl="1"/>
            <a:r>
              <a:rPr lang="en-US" dirty="0">
                <a:latin typeface="+mn-lt"/>
              </a:rPr>
              <a:t>Exploitation: Updates cache content based on estimated miss costs to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achieve better system performance</a:t>
            </a:r>
          </a:p>
          <a:p>
            <a:pPr lvl="2"/>
            <a:r>
              <a:rPr lang="en-US" dirty="0">
                <a:solidFill>
                  <a:schemeClr val="accent2"/>
                </a:solidFill>
                <a:latin typeface="+mn-lt"/>
              </a:rPr>
              <a:t>Note: </a:t>
            </a:r>
            <a:r>
              <a:rPr lang="en-US" dirty="0">
                <a:latin typeface="+mn-lt"/>
              </a:rPr>
              <a:t>Heuristic solution only exploits but does not explore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Our solution: caching guided by online learning principles </a:t>
            </a:r>
          </a:p>
          <a:p>
            <a:pPr lvl="1"/>
            <a:r>
              <a:rPr lang="en-US" dirty="0">
                <a:latin typeface="+mn-lt"/>
              </a:rPr>
              <a:t>Balance the tradeoff by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adaptively learning </a:t>
            </a:r>
            <a:r>
              <a:rPr lang="en-US" dirty="0">
                <a:latin typeface="+mn-lt"/>
              </a:rPr>
              <a:t>the miss cost of each data item </a:t>
            </a:r>
          </a:p>
          <a:p>
            <a:pPr lvl="1"/>
            <a:r>
              <a:rPr lang="en-US" dirty="0"/>
              <a:t>Closely related to </a:t>
            </a:r>
            <a:r>
              <a:rPr lang="en-US" dirty="0">
                <a:solidFill>
                  <a:schemeClr val="accent2"/>
                </a:solidFill>
              </a:rPr>
              <a:t>combinatorial multi-armed bandit </a:t>
            </a:r>
            <a:r>
              <a:rPr lang="en-US" dirty="0"/>
              <a:t>(CMAB) problems</a:t>
            </a:r>
          </a:p>
          <a:p>
            <a:pPr lvl="1"/>
            <a:r>
              <a:rPr lang="en-US" dirty="0"/>
              <a:t>New challenges beyond conventional CMAB</a:t>
            </a:r>
          </a:p>
          <a:p>
            <a:pPr lvl="2"/>
            <a:r>
              <a:rPr lang="en-US" sz="2400" dirty="0"/>
              <a:t>Action sets of CMAB do </a:t>
            </a:r>
            <a:r>
              <a:rPr lang="en-US" sz="2400" b="1" dirty="0"/>
              <a:t>NOT</a:t>
            </a:r>
            <a:r>
              <a:rPr lang="en-US" sz="2400" dirty="0"/>
              <a:t> depend on </a:t>
            </a:r>
            <a:r>
              <a:rPr lang="en-US" sz="2400" dirty="0">
                <a:solidFill>
                  <a:schemeClr val="accent2"/>
                </a:solidFill>
              </a:rPr>
              <a:t>previous decisions </a:t>
            </a:r>
            <a:r>
              <a:rPr lang="en-US" sz="2400" dirty="0"/>
              <a:t>or other </a:t>
            </a:r>
            <a:r>
              <a:rPr lang="en-US" sz="2400" dirty="0">
                <a:solidFill>
                  <a:schemeClr val="accent2"/>
                </a:solidFill>
              </a:rPr>
              <a:t>external dynamics </a:t>
            </a:r>
            <a:r>
              <a:rPr lang="en-US" sz="2400" dirty="0"/>
              <a:t>(e.g., data requests) as in our model, but can be arbitrarily chosen</a:t>
            </a:r>
            <a:endParaRPr lang="en-US" sz="24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68B322-0976-994D-80EF-662AA8F0F18D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Edge Caching Guided by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15464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00021-4334-413D-833F-1A400FF6D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782" y="1143000"/>
                <a:ext cx="11834218" cy="5334000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457200"/>
                <a:r>
                  <a:rPr lang="en-US" dirty="0">
                    <a:latin typeface="+mn-lt"/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+mn-lt"/>
                  </a:rPr>
                  <a:t> data items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with unit data sizes*</a:t>
                </a:r>
              </a:p>
              <a:p>
                <a:pPr marL="514350" indent="-457200"/>
                <a:r>
                  <a:rPr lang="en-US" dirty="0">
                    <a:latin typeface="+mn-lt"/>
                  </a:rPr>
                  <a:t>Edge Cache size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/>
                  <a:t>Discrete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514350" indent="-457200"/>
                <a:r>
                  <a:rPr lang="en-US" dirty="0"/>
                  <a:t>At each time slot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there is a data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1" indent="-457200"/>
                <a:r>
                  <a:rPr lang="en-US" dirty="0">
                    <a:ea typeface="Cambria Math" panose="02040503050406030204" pitchFamily="18" charset="0"/>
                  </a:rPr>
                  <a:t>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are generated </a:t>
                </a:r>
                <a:r>
                  <a:rPr lang="en-US" dirty="0" err="1">
                    <a:ea typeface="Cambria Math" panose="02040503050406030204" pitchFamily="18" charset="0"/>
                  </a:rPr>
                  <a:t>i.i.d</a:t>
                </a:r>
                <a:r>
                  <a:rPr lang="en-US" dirty="0">
                    <a:ea typeface="Cambria Math" panose="02040503050406030204" pitchFamily="18" charset="0"/>
                  </a:rPr>
                  <a:t>.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known*)</a:t>
                </a:r>
              </a:p>
              <a:p>
                <a:pPr marL="514350" indent="-457200"/>
                <a:r>
                  <a:rPr lang="en-US" dirty="0"/>
                  <a:t>Cost to 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depends on where the item is fetched from </a:t>
                </a:r>
              </a:p>
              <a:p>
                <a:pPr marL="914400" lvl="1" indent="-457200"/>
                <a:r>
                  <a:rPr lang="en-US" b="0" dirty="0"/>
                  <a:t>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served from the edge cache</a:t>
                </a:r>
              </a:p>
              <a:p>
                <a:pPr marL="914400" lvl="1" indent="-457200"/>
                <a:r>
                  <a:rPr lang="en-US" b="0" dirty="0"/>
                  <a:t>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served from the intermediate cache,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914400" lvl="1" indent="-457200"/>
                <a:r>
                  <a:rPr lang="en-US" dirty="0"/>
                  <a:t>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served from the backend storage,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514350" indent="-457200"/>
                <a:r>
                  <a:rPr lang="en-US" dirty="0"/>
                  <a:t>Caching decision (data items) of intermediate cache is not known at the edge cache</a:t>
                </a:r>
              </a:p>
              <a:p>
                <a:pPr marL="914400" lvl="1" indent="-457200"/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rgbClr val="C00000"/>
                    </a:solidFill>
                  </a:rPr>
                  <a:t>the probability </a:t>
                </a:r>
                <a:r>
                  <a:rPr lang="en-US" dirty="0"/>
                  <a:t>that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is not stored in the intermediate cache (</a:t>
                </a:r>
                <a:r>
                  <a:rPr lang="en-US" dirty="0" err="1">
                    <a:solidFill>
                      <a:srgbClr val="C00000"/>
                    </a:solidFill>
                  </a:rPr>
                  <a:t>iid</a:t>
                </a:r>
                <a:r>
                  <a:rPr lang="en-US" dirty="0">
                    <a:solidFill>
                      <a:srgbClr val="C00000"/>
                    </a:solidFill>
                  </a:rPr>
                  <a:t> in </a:t>
                </a:r>
                <a:r>
                  <a:rPr lang="en-US" i="1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  <a:endParaRPr lang="en-US" dirty="0"/>
              </a:p>
              <a:p>
                <a:pPr marL="91440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unknown to the edge cache. </a:t>
                </a:r>
              </a:p>
              <a:p>
                <a:pPr marL="91440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≜</m:t>
                    </m:r>
                  </m:oMath>
                </a14:m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b="0" i="0" dirty="0">
                    <a:solidFill>
                      <a:schemeClr val="tx1"/>
                    </a:solidFill>
                    <a:latin typeface="+mn-lt"/>
                  </a:rPr>
                  <a:t>expected miss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lvl="1" indent="-457200"/>
                <a:r>
                  <a:rPr lang="en-US" dirty="0"/>
                  <a:t>Assume </a:t>
                </a:r>
                <a:r>
                  <a:rPr lang="en-US" dirty="0" err="1"/>
                  <a:t>w.l.o.g</a:t>
                </a:r>
                <a:r>
                  <a:rPr lang="en-US" dirty="0"/>
                  <a:t>. that,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is decreasing </a:t>
                </a:r>
                <a:r>
                  <a:rPr lang="en-US" dirty="0" err="1">
                    <a:solidFill>
                      <a:srgbClr val="C00000"/>
                    </a:solidFill>
                  </a:rPr>
                  <a:t>w.r.t.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lvl="1" indent="-457200"/>
                <a:r>
                  <a:rPr lang="en-US" i="1" dirty="0">
                    <a:solidFill>
                      <a:srgbClr val="C00000"/>
                    </a:solidFill>
                  </a:rPr>
                  <a:t>Note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/>
                <a:r>
                  <a:rPr lang="en-US" i="1" dirty="0">
                    <a:solidFill>
                      <a:srgbClr val="C00000"/>
                    </a:solidFill>
                  </a:rPr>
                  <a:t>Note</a:t>
                </a:r>
                <a:r>
                  <a:rPr lang="en-US" dirty="0"/>
                  <a:t>: all items are always available in the backend cache </a:t>
                </a:r>
              </a:p>
              <a:p>
                <a:pPr marL="57150" indent="0">
                  <a:buNone/>
                </a:pPr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00021-4334-413D-833F-1A400FF6D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782" y="1143000"/>
                <a:ext cx="11834218" cy="5334000"/>
              </a:xfrm>
              <a:blipFill>
                <a:blip r:embed="rId3"/>
                <a:stretch>
                  <a:fillRect l="-32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210C8941-60DF-3B4C-87BA-9B521378D309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9319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00021-4334-413D-833F-1A400FF6D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782" y="1143000"/>
                <a:ext cx="11834218" cy="930944"/>
              </a:xfrm>
            </p:spPr>
            <p:txBody>
              <a:bodyPr>
                <a:noAutofit/>
              </a:bodyPr>
              <a:lstStyle/>
              <a:p>
                <a:pPr marL="514350" indent="-457200"/>
                <a:r>
                  <a:rPr lang="en-US" sz="2400" dirty="0">
                    <a:latin typeface="+mn-lt"/>
                  </a:rPr>
                  <a:t>System goal: minimize expected accumulated miss cost for edge caching</a:t>
                </a:r>
              </a:p>
              <a:p>
                <a:pPr marL="914400" lvl="1" indent="-457200"/>
                <a:r>
                  <a:rPr lang="en-US" dirty="0"/>
                  <a:t>Expected accumulated miss cost achieved by a caching policy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over time horizon </a:t>
                </a:r>
                <a:r>
                  <a:rPr lang="en-US" i="1" dirty="0">
                    <a:latin typeface="+mn-lt"/>
                  </a:rPr>
                  <a:t>n</a:t>
                </a:r>
              </a:p>
              <a:p>
                <a:pPr marL="57150" indent="0">
                  <a:buNone/>
                </a:pPr>
                <a:endParaRPr lang="en-US" dirty="0">
                  <a:latin typeface="+mn-lt"/>
                </a:endParaRPr>
              </a:p>
              <a:p>
                <a:pPr marL="57150" indent="0">
                  <a:buNone/>
                </a:pPr>
                <a:endParaRPr lang="en-US" dirty="0">
                  <a:latin typeface="+mn-lt"/>
                </a:endParaRPr>
              </a:p>
              <a:p>
                <a:pPr marL="57150" indent="0">
                  <a:buNone/>
                </a:pPr>
                <a:endParaRPr lang="en-US" dirty="0">
                  <a:latin typeface="+mn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n-lt"/>
                </a:endParaRPr>
              </a:p>
              <a:p>
                <a:pPr marL="514350" indent="-457200"/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00021-4334-413D-833F-1A400FF6D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782" y="1143000"/>
                <a:ext cx="11834218" cy="930944"/>
              </a:xfrm>
              <a:blipFill>
                <a:blip r:embed="rId3"/>
                <a:stretch>
                  <a:fillRect l="-322" t="-6757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359FF341-C36B-0148-A75C-5DD7265CB1E6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Cost Minimization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641B8-6A04-484F-BCBC-EBC38D9E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986715"/>
            <a:ext cx="7071852" cy="1442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24211AE-50B6-E14C-9976-F9D93D03C3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782" y="3505200"/>
                <a:ext cx="11834218" cy="2971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457200"/>
                <a:r>
                  <a:rPr lang="en-US" sz="2400" dirty="0"/>
                  <a:t>Optimal caching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known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’s</a:t>
                </a:r>
              </a:p>
              <a:p>
                <a:pPr marL="9144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static: Always cache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items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is decreasing</a:t>
                </a:r>
                <a:endParaRPr lang="en-US" dirty="0"/>
              </a:p>
              <a:p>
                <a:pPr marL="514350" indent="-457200"/>
                <a:r>
                  <a:rPr lang="en-US" sz="2400" dirty="0"/>
                  <a:t>Caching policy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unknown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’s</a:t>
                </a:r>
              </a:p>
              <a:p>
                <a:pPr marL="914400" lvl="1" indent="-457200"/>
                <a:r>
                  <a:rPr lang="en-US" dirty="0"/>
                  <a:t>Adaptively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and update cache content </a:t>
                </a:r>
              </a:p>
              <a:p>
                <a:pPr marL="914400" lvl="1" indent="-457200"/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after serving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we can decide </a:t>
                </a:r>
              </a:p>
              <a:p>
                <a:pPr marL="1314450" lvl="2" indent="-457200"/>
                <a:r>
                  <a:rPr lang="en-US" sz="2000" dirty="0"/>
                  <a:t>Whether to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onto the edge cache, if it is not already cached</a:t>
                </a:r>
              </a:p>
              <a:p>
                <a:pPr marL="1314450" lvl="2" indent="-457200"/>
                <a:r>
                  <a:rPr lang="en-US" sz="2000" dirty="0"/>
                  <a:t>Which data item to evict if the edge cache is full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24211AE-50B6-E14C-9976-F9D93D03C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82" y="3505200"/>
                <a:ext cx="11834218" cy="2971800"/>
              </a:xfrm>
              <a:prstGeom prst="rect">
                <a:avLst/>
              </a:prstGeom>
              <a:blipFill>
                <a:blip r:embed="rId5"/>
                <a:stretch>
                  <a:fillRect l="-322" t="-127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1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ECEA29D-6586-9041-AA3C-6D78CFAEAD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625" y="1295400"/>
                <a:ext cx="5522417" cy="2819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b="0" dirty="0">
                    <a:solidFill>
                      <a:schemeClr val="bg1"/>
                    </a:solidFill>
                  </a:rPr>
                  <a:t>Edge caching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b="0" dirty="0">
                    <a:solidFill>
                      <a:schemeClr val="bg1"/>
                    </a:solidFill>
                  </a:rPr>
                  <a:t> data items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bg1"/>
                    </a:solidFill>
                  </a:rPr>
                  <a:t>At each time,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b="0" dirty="0">
                    <a:solidFill>
                      <a:schemeClr val="bg1"/>
                    </a:solidFill>
                  </a:rPr>
                  <a:t> items are cached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bg1"/>
                    </a:solidFill>
                  </a:rPr>
                  <a:t>A random miss cost is incurred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bg1"/>
                    </a:solidFill>
                  </a:rPr>
                  <a:t>Goal: minimize accumulated miss costs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ECEA29D-6586-9041-AA3C-6D78CFAEA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295400"/>
                <a:ext cx="5522417" cy="2819400"/>
              </a:xfrm>
              <a:prstGeom prst="rect">
                <a:avLst/>
              </a:prstGeom>
              <a:blipFill>
                <a:blip r:embed="rId3"/>
                <a:stretch>
                  <a:fillRect l="-1835" t="-1802" r="-1835" b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E17BB71-FA78-AE4A-9F9C-F02D32CA28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959" y="1276349"/>
                <a:ext cx="5505449" cy="285750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b="0" dirty="0">
                    <a:solidFill>
                      <a:schemeClr val="bg1"/>
                    </a:solidFill>
                  </a:rPr>
                  <a:t>Stochastic CMAB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b="0" dirty="0">
                    <a:solidFill>
                      <a:schemeClr val="bg1"/>
                    </a:solidFill>
                  </a:rPr>
                  <a:t> arms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bg1"/>
                    </a:solidFill>
                  </a:rPr>
                  <a:t>At each time,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600" b="0" dirty="0">
                    <a:solidFill>
                      <a:schemeClr val="bg1"/>
                    </a:solidFill>
                  </a:rPr>
                  <a:t> arms are played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bg1"/>
                    </a:solidFill>
                  </a:rPr>
                  <a:t>A random reward is received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b="0" dirty="0">
                    <a:solidFill>
                      <a:schemeClr val="bg1"/>
                    </a:solidFill>
                  </a:rPr>
                  <a:t>Goal: maximize accumulated reward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E17BB71-FA78-AE4A-9F9C-F02D32CA2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959" y="1276349"/>
                <a:ext cx="5505449" cy="2857502"/>
              </a:xfrm>
              <a:prstGeom prst="rect">
                <a:avLst/>
              </a:prstGeom>
              <a:blipFill>
                <a:blip r:embed="rId4"/>
                <a:stretch>
                  <a:fillRect l="-2074" t="-885" b="-3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5C7ECCD-5E70-394F-9077-C639FCF39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4308040"/>
                <a:ext cx="11441608" cy="2092760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dirty="0"/>
                  <a:t>Key difference: </a:t>
                </a:r>
                <a:r>
                  <a:rPr lang="en-US" dirty="0">
                    <a:solidFill>
                      <a:schemeClr val="accent2"/>
                    </a:solidFill>
                  </a:rPr>
                  <a:t>Additional constraints </a:t>
                </a:r>
                <a:r>
                  <a:rPr lang="en-US" dirty="0"/>
                  <a:t>on action sets for edge caching</a:t>
                </a:r>
              </a:p>
              <a:p>
                <a:pPr lvl="1"/>
                <a:r>
                  <a:rPr lang="en-US" sz="2600" dirty="0"/>
                  <a:t>Caching decisions at time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/>
                  <a:t> and caching decisions at time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600" b="0" dirty="0"/>
              </a:p>
              <a:p>
                <a:pPr lvl="1"/>
                <a:r>
                  <a:rPr lang="en-US" sz="2600" dirty="0"/>
                  <a:t>Action set of stochastic CMAB at time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can be arbitrarily selected</a:t>
                </a:r>
              </a:p>
              <a:p>
                <a:r>
                  <a:rPr lang="en-US" dirty="0"/>
                  <a:t>Cannot directly apply existing CMAB analysis to edge caching </a:t>
                </a:r>
              </a:p>
              <a:p>
                <a:pPr marL="1314450" lvl="2" indent="-457200"/>
                <a:endParaRPr lang="en-US" dirty="0"/>
              </a:p>
              <a:p>
                <a:pPr marL="57150" indent="0">
                  <a:buNone/>
                </a:pPr>
                <a:endParaRPr lang="en-US" dirty="0">
                  <a:latin typeface="+mn-lt"/>
                </a:endParaRPr>
              </a:p>
              <a:p>
                <a:pPr marL="914400" lvl="1" indent="-457200"/>
                <a:endParaRPr lang="en-US" dirty="0">
                  <a:latin typeface="+mn-lt"/>
                </a:endParaRPr>
              </a:p>
              <a:p>
                <a:pPr marL="514350" indent="-457200"/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5C7ECCD-5E70-394F-9077-C639FCF39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308040"/>
                <a:ext cx="11441608" cy="2092760"/>
              </a:xfrm>
              <a:blipFill>
                <a:blip r:embed="rId5"/>
                <a:stretch>
                  <a:fillRect l="-888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FA2843FD-EBEE-DC4C-85AF-06736192435A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Connection with CMAB</a:t>
            </a:r>
          </a:p>
        </p:txBody>
      </p:sp>
    </p:spTree>
    <p:extLst>
      <p:ext uri="{BB962C8B-B14F-4D97-AF65-F5344CB8AC3E}">
        <p14:creationId xmlns:p14="http://schemas.microsoft.com/office/powerpoint/2010/main" val="6262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5C7ECCD-5E70-394F-9077-C639FCF39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037" y="914400"/>
                <a:ext cx="11834218" cy="5562600"/>
              </a:xfrm>
            </p:spPr>
            <p:txBody>
              <a:bodyPr>
                <a:normAutofit/>
              </a:bodyPr>
              <a:lstStyle/>
              <a:p>
                <a:pPr marL="514350" indent="-457200"/>
                <a:r>
                  <a:rPr lang="en-US" sz="2400" dirty="0">
                    <a:latin typeface="+mn-lt"/>
                  </a:rPr>
                  <a:t>Want to 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(</a:t>
                </a:r>
                <a:r>
                  <a:rPr lang="en-US" sz="2400" dirty="0" err="1">
                    <a:latin typeface="+mn-lt"/>
                  </a:rPr>
                  <a:t>est</a:t>
                </a:r>
                <a:r>
                  <a:rPr lang="en-US" sz="2400" dirty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latin typeface="+mn-lt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+mn-lt"/>
                  </a:rPr>
                  <a:t>Initialization:</a:t>
                </a:r>
                <a:r>
                  <a:rPr lang="en-US" sz="2400" dirty="0">
                    <a:latin typeface="+mn-lt"/>
                  </a:rPr>
                  <a:t>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514350" indent="-457200"/>
                <a:r>
                  <a:rPr lang="en-US" sz="2400" dirty="0">
                    <a:latin typeface="+mn-lt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+mn-lt"/>
                  </a:rPr>
                  <a:t>:</a:t>
                </a:r>
              </a:p>
              <a:p>
                <a:pPr marL="914400" lvl="1" indent="-457200"/>
                <a:r>
                  <a:rPr lang="en-US" dirty="0">
                    <a:latin typeface="+mn-lt"/>
                  </a:rPr>
                  <a:t>Calculate:  </a:t>
                </a:r>
              </a:p>
              <a:p>
                <a:pPr marL="457200" lvl="1" indent="0">
                  <a:buNone/>
                </a:pPr>
                <a:endParaRPr lang="en-US" dirty="0">
                  <a:latin typeface="+mn-lt"/>
                </a:endParaRPr>
              </a:p>
              <a:p>
                <a:pPr marL="914400" lvl="1" indent="-457200"/>
                <a:r>
                  <a:rPr lang="en-US" dirty="0">
                    <a:latin typeface="+mn-lt"/>
                  </a:rPr>
                  <a:t> </a:t>
                </a:r>
              </a:p>
              <a:p>
                <a:pPr marL="1314450" lvl="2" indent="-457200"/>
                <a:endParaRPr lang="en-US" i="1" dirty="0">
                  <a:latin typeface="Cambria Math" panose="02040503050406030204" pitchFamily="18" charset="0"/>
                </a:endParaRPr>
              </a:p>
              <a:p>
                <a:pPr marL="1314450" lvl="2" indent="-457200"/>
                <a:endParaRPr lang="en-US" i="1" dirty="0">
                  <a:latin typeface="Cambria Math" panose="02040503050406030204" pitchFamily="18" charset="0"/>
                </a:endParaRPr>
              </a:p>
              <a:p>
                <a:pPr marL="1314450" lvl="2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is the </a:t>
                </a:r>
                <a:r>
                  <a:rPr lang="en-US" dirty="0" err="1">
                    <a:latin typeface="+mn-lt"/>
                  </a:rPr>
                  <a:t>Kullback</a:t>
                </a:r>
                <a:r>
                  <a:rPr lang="en-US" dirty="0">
                    <a:latin typeface="+mn-lt"/>
                  </a:rPr>
                  <a:t>- </a:t>
                </a:r>
                <a:r>
                  <a:rPr lang="en-US" dirty="0" err="1">
                    <a:latin typeface="+mn-lt"/>
                  </a:rPr>
                  <a:t>Leibler</a:t>
                </a:r>
                <a:r>
                  <a:rPr lang="en-US" dirty="0">
                    <a:latin typeface="+mn-lt"/>
                  </a:rPr>
                  <a:t> (KL) divergence for Bernoulli distributions</a:t>
                </a:r>
              </a:p>
              <a:p>
                <a:pPr marL="131445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5C7ECCD-5E70-394F-9077-C639FCF39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037" y="914400"/>
                <a:ext cx="11834218" cy="5562600"/>
              </a:xfrm>
              <a:blipFill>
                <a:blip r:embed="rId3"/>
                <a:stretch>
                  <a:fillRect l="-214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6717C6A-78DB-9545-8DD3-9E4AF080F257}"/>
              </a:ext>
            </a:extLst>
          </p:cNvPr>
          <p:cNvSpPr/>
          <p:nvPr/>
        </p:nvSpPr>
        <p:spPr>
          <a:xfrm>
            <a:off x="2053234" y="2667000"/>
            <a:ext cx="9529166" cy="1333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75B46D-D3ED-3A41-83F1-280D561E4710}"/>
                  </a:ext>
                </a:extLst>
              </p:cNvPr>
              <p:cNvSpPr txBox="1"/>
              <p:nvPr/>
            </p:nvSpPr>
            <p:spPr>
              <a:xfrm>
                <a:off x="6132016" y="2644914"/>
                <a:ext cx="51455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Underestimate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by a lower confidence bound to encourage exploration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increases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75B46D-D3ED-3A41-83F1-280D561E4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6" y="2644914"/>
                <a:ext cx="5145583" cy="707886"/>
              </a:xfrm>
              <a:prstGeom prst="rect">
                <a:avLst/>
              </a:prstGeom>
              <a:blipFill>
                <a:blip r:embed="rId4"/>
                <a:stretch>
                  <a:fillRect l="-1229" t="-5357" r="-246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AE0265E9-3239-DA4D-B8B7-4D417D1717EF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KL-LCB Based Edge Caching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482AE-88C7-C748-8196-EB54683AF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648826"/>
            <a:ext cx="7848600" cy="789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47EFA-28CD-8042-AF4B-E98A175CB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062" y="2743200"/>
            <a:ext cx="10176609" cy="12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5C7ECCD-5E70-394F-9077-C639FCF39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037" y="914400"/>
                <a:ext cx="11834218" cy="5562600"/>
              </a:xfrm>
            </p:spPr>
            <p:txBody>
              <a:bodyPr>
                <a:normAutofit/>
              </a:bodyPr>
              <a:lstStyle/>
              <a:p>
                <a:pPr marL="514350" indent="-457200"/>
                <a:r>
                  <a:rPr lang="en-US" sz="2400" dirty="0">
                    <a:latin typeface="+mn-lt"/>
                  </a:rPr>
                  <a:t>Want to 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(</a:t>
                </a:r>
                <a:r>
                  <a:rPr lang="en-US" sz="2400" dirty="0" err="1">
                    <a:latin typeface="+mn-lt"/>
                  </a:rPr>
                  <a:t>est</a:t>
                </a:r>
                <a:r>
                  <a:rPr lang="en-US" sz="2400" dirty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sz="2400" dirty="0">
                    <a:latin typeface="+mn-lt"/>
                  </a:rPr>
                  <a:t>	</a:t>
                </a:r>
                <a:r>
                  <a:rPr lang="en-US" sz="2400" dirty="0">
                    <a:solidFill>
                      <a:srgbClr val="C00000"/>
                    </a:solidFill>
                    <a:latin typeface="+mn-lt"/>
                  </a:rPr>
                  <a:t>Initialization:</a:t>
                </a:r>
                <a:r>
                  <a:rPr lang="en-US" sz="2400" dirty="0">
                    <a:latin typeface="+mn-lt"/>
                  </a:rPr>
                  <a:t>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514350" indent="-457200"/>
                <a:r>
                  <a:rPr lang="en-US" sz="2400" dirty="0">
                    <a:latin typeface="+mn-lt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+mn-lt"/>
                  </a:rPr>
                  <a:t>:</a:t>
                </a:r>
              </a:p>
              <a:p>
                <a:pPr marL="914400" lvl="1" indent="-457200"/>
                <a:r>
                  <a:rPr lang="en-US" dirty="0">
                    <a:latin typeface="+mn-lt"/>
                  </a:rPr>
                  <a:t>Calculate:  </a:t>
                </a:r>
              </a:p>
              <a:p>
                <a:pPr marL="457200" lvl="1" indent="0">
                  <a:buNone/>
                </a:pPr>
                <a:endParaRPr lang="en-US" dirty="0">
                  <a:latin typeface="+mn-lt"/>
                </a:endParaRPr>
              </a:p>
              <a:p>
                <a:pPr marL="914400" lvl="1" indent="-457200"/>
                <a:r>
                  <a:rPr lang="en-US" dirty="0">
                    <a:latin typeface="+mn-lt"/>
                  </a:rPr>
                  <a:t> </a:t>
                </a:r>
              </a:p>
              <a:p>
                <a:pPr marL="1314450" lvl="2" indent="-457200"/>
                <a:endParaRPr lang="en-US" i="1" dirty="0">
                  <a:latin typeface="Cambria Math" panose="02040503050406030204" pitchFamily="18" charset="0"/>
                </a:endParaRPr>
              </a:p>
              <a:p>
                <a:pPr marL="1314450" lvl="2" indent="-457200"/>
                <a:endParaRPr lang="en-US" i="1" dirty="0">
                  <a:latin typeface="Cambria Math" panose="02040503050406030204" pitchFamily="18" charset="0"/>
                </a:endParaRPr>
              </a:p>
              <a:p>
                <a:pPr marL="1314450" lvl="2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is the </a:t>
                </a:r>
                <a:r>
                  <a:rPr lang="en-US" dirty="0" err="1">
                    <a:latin typeface="+mn-lt"/>
                  </a:rPr>
                  <a:t>Kullback</a:t>
                </a:r>
                <a:r>
                  <a:rPr lang="en-US" dirty="0">
                    <a:latin typeface="+mn-lt"/>
                  </a:rPr>
                  <a:t>- </a:t>
                </a:r>
                <a:r>
                  <a:rPr lang="en-US" dirty="0" err="1">
                    <a:latin typeface="+mn-lt"/>
                  </a:rPr>
                  <a:t>Leibler</a:t>
                </a:r>
                <a:r>
                  <a:rPr lang="en-US" dirty="0">
                    <a:latin typeface="+mn-lt"/>
                  </a:rPr>
                  <a:t> (KL) divergence for Bernoulli distributions</a:t>
                </a:r>
              </a:p>
              <a:p>
                <a:pPr marL="131445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914400" lvl="1" indent="-457200"/>
                <a:r>
                  <a:rPr lang="en-US" sz="2200" dirty="0">
                    <a:solidFill>
                      <a:srgbClr val="C00000"/>
                    </a:solidFill>
                    <a:latin typeface="+mn-lt"/>
                  </a:rPr>
                  <a:t>Update cache content: </a:t>
                </a:r>
                <a:r>
                  <a:rPr lang="en-US" sz="2200" dirty="0">
                    <a:solidFill>
                      <a:srgbClr val="3333FF"/>
                    </a:solidFill>
                    <a:latin typeface="+mn-lt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≜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2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solidFill>
                                      <a:srgbClr val="3333FF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2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0" i="0" dirty="0" smtClean="0"/>
                      <m:t>So</m:t>
                    </m:r>
                    <m:r>
                      <m:rPr>
                        <m:nor/>
                      </m:rPr>
                      <a:rPr lang="en-US" sz="2200" b="0" i="0" dirty="0" smtClean="0"/>
                      <m:t>, </m:t>
                    </m:r>
                    <m:r>
                      <m:rPr>
                        <m:nor/>
                      </m:rPr>
                      <a:rPr lang="en-US" sz="2200" b="0" i="0" dirty="0" smtClean="0"/>
                      <m:t>if</m:t>
                    </m:r>
                    <m:r>
                      <m:rPr>
                        <m:nor/>
                      </m:rPr>
                      <a:rPr lang="en-US" sz="2200" b="0" i="0" dirty="0" smtClean="0"/>
                      <m:t>  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200" dirty="0">
                  <a:solidFill>
                    <a:srgbClr val="3333FF"/>
                  </a:solidFill>
                  <a:latin typeface="+mn-lt"/>
                </a:endParaRPr>
              </a:p>
              <a:p>
                <a:pPr marL="1314450" lvl="2" indent="-457200"/>
                <a:r>
                  <a:rPr lang="en-US" dirty="0">
                    <a:latin typeface="+mn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is stored in the edge cache, no update is needed</a:t>
                </a:r>
              </a:p>
              <a:p>
                <a:pPr marL="1314450" lvl="2" indent="-457200"/>
                <a:r>
                  <a:rPr lang="en-US" dirty="0">
                    <a:latin typeface="+mn-lt"/>
                  </a:rPr>
                  <a:t>Else: </a:t>
                </a:r>
                <a:r>
                  <a:rPr lang="en-US" dirty="0"/>
                  <a:t>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into the edge cache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the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currently in cache with the smallest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evict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if cache is full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5C7ECCD-5E70-394F-9077-C639FCF39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037" y="914400"/>
                <a:ext cx="11834218" cy="5562600"/>
              </a:xfrm>
              <a:blipFill>
                <a:blip r:embed="rId3"/>
                <a:stretch>
                  <a:fillRect l="-214" t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6717C6A-78DB-9545-8DD3-9E4AF080F257}"/>
              </a:ext>
            </a:extLst>
          </p:cNvPr>
          <p:cNvSpPr/>
          <p:nvPr/>
        </p:nvSpPr>
        <p:spPr>
          <a:xfrm>
            <a:off x="2053234" y="2667000"/>
            <a:ext cx="9529166" cy="1333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75B46D-D3ED-3A41-83F1-280D561E4710}"/>
                  </a:ext>
                </a:extLst>
              </p:cNvPr>
              <p:cNvSpPr txBox="1"/>
              <p:nvPr/>
            </p:nvSpPr>
            <p:spPr>
              <a:xfrm>
                <a:off x="6304508" y="2667000"/>
                <a:ext cx="51455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Make caching decisions based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75B46D-D3ED-3A41-83F1-280D561E4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08" y="2667000"/>
                <a:ext cx="5145583" cy="400110"/>
              </a:xfrm>
              <a:prstGeom prst="rect">
                <a:avLst/>
              </a:prstGeom>
              <a:blipFill>
                <a:blip r:embed="rId4"/>
                <a:stretch>
                  <a:fillRect l="-1232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AE0265E9-3239-DA4D-B8B7-4D417D1717EF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KL-LCB Based Edge Caching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482AE-88C7-C748-8196-EB54683AF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648826"/>
            <a:ext cx="7848600" cy="789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47EFA-28CD-8042-AF4B-E98A175CB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391" y="2749287"/>
            <a:ext cx="10176609" cy="12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6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00021-4334-413D-833F-1A400FF6D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224" y="1143000"/>
                <a:ext cx="11834218" cy="5105400"/>
              </a:xfrm>
            </p:spPr>
            <p:txBody>
              <a:bodyPr>
                <a:normAutofit/>
              </a:bodyPr>
              <a:lstStyle/>
              <a:p>
                <a:pPr marL="514350" indent="-457200"/>
                <a:r>
                  <a:rPr lang="en-US" dirty="0"/>
                  <a:t>Regret of a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over a time horizon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𝑅𝑒𝑔𝑟𝑒𝑡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1824"/>
                  </a:spcBef>
                  <a:buNone/>
                </a:pPr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spcBef>
                    <a:spcPts val="1824"/>
                  </a:spcBef>
                  <a:buNone/>
                </a:pPr>
                <a:r>
                  <a:rPr lang="en-US" sz="2600" dirty="0"/>
                  <a:t>where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457200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stored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edge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cache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at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</a:rPr>
                  <a:t> </a:t>
                </a:r>
              </a:p>
              <a:p>
                <a:pPr marL="57150" indent="0">
                  <a:buNone/>
                </a:pPr>
                <a:r>
                  <a:rPr lang="en-US" dirty="0">
                    <a:latin typeface="+mn-lt"/>
                  </a:rPr>
                  <a:t> 	= </a:t>
                </a:r>
              </a:p>
              <a:p>
                <a:pPr marL="514350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is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NOT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stored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edge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cache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at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latin typeface="+mn-lt"/>
                </a:endParaRPr>
              </a:p>
              <a:p>
                <a:pPr marL="57150" indent="0">
                  <a:buNone/>
                </a:pPr>
                <a:r>
                  <a:rPr lang="en-US" dirty="0"/>
                  <a:t>	=</a:t>
                </a:r>
                <a:endParaRPr lang="en-US" dirty="0">
                  <a:latin typeface="+mn-lt"/>
                </a:endParaRPr>
              </a:p>
              <a:p>
                <a:pPr marL="57150" indent="0">
                  <a:buNone/>
                </a:pPr>
                <a:endParaRPr lang="en-US" dirty="0">
                  <a:latin typeface="+mn-lt"/>
                </a:endParaRPr>
              </a:p>
              <a:p>
                <a:pPr marL="514350" indent="-457200"/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00021-4334-413D-833F-1A400FF6D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224" y="1143000"/>
                <a:ext cx="11834218" cy="5105400"/>
              </a:xfrm>
              <a:blipFill>
                <a:blip r:embed="rId3"/>
                <a:stretch>
                  <a:fillRect l="-322" t="-1241" b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A75628EC-CE65-D648-909A-3E52F360F25A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Performance Metric: Regret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00E07-F307-D149-9520-3795A06D4520}"/>
              </a:ext>
            </a:extLst>
          </p:cNvPr>
          <p:cNvSpPr/>
          <p:nvPr/>
        </p:nvSpPr>
        <p:spPr>
          <a:xfrm>
            <a:off x="5105400" y="1655006"/>
            <a:ext cx="381000" cy="3261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670B20-DFDC-5F49-AC2F-B21E3CADCE62}"/>
                  </a:ext>
                </a:extLst>
              </p:cNvPr>
              <p:cNvSpPr txBox="1"/>
              <p:nvPr/>
            </p:nvSpPr>
            <p:spPr>
              <a:xfrm>
                <a:off x="7484468" y="685800"/>
                <a:ext cx="486542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Optimal policy with 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’s: (always cache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data items based on exp. missed cost weighted by the popularity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670B20-DFDC-5F49-AC2F-B21E3CADC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468" y="685800"/>
                <a:ext cx="4865426" cy="1569660"/>
              </a:xfrm>
              <a:prstGeom prst="rect">
                <a:avLst/>
              </a:prstGeom>
              <a:blipFill>
                <a:blip r:embed="rId4"/>
                <a:stretch>
                  <a:fillRect l="-2083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A681AD-1531-1C44-AC63-E5B352DB2D01}"/>
              </a:ext>
            </a:extLst>
          </p:cNvPr>
          <p:cNvCxnSpPr>
            <a:cxnSpLocks/>
          </p:cNvCxnSpPr>
          <p:nvPr/>
        </p:nvCxnSpPr>
        <p:spPr>
          <a:xfrm flipV="1">
            <a:off x="5449509" y="1390312"/>
            <a:ext cx="1924468" cy="28517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C3BB5B9-A631-324A-9001-992C5D77E575}"/>
                  </a:ext>
                </a:extLst>
              </p:cNvPr>
              <p:cNvSpPr/>
              <p:nvPr/>
            </p:nvSpPr>
            <p:spPr>
              <a:xfrm>
                <a:off x="1789063" y="4346481"/>
                <a:ext cx="56954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duration of time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is stored in the edge cache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C3BB5B9-A631-324A-9001-992C5D77E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63" y="4346481"/>
                <a:ext cx="5695405" cy="400110"/>
              </a:xfrm>
              <a:prstGeom prst="rect">
                <a:avLst/>
              </a:prstGeom>
              <a:blipFill>
                <a:blip r:embed="rId5"/>
                <a:stretch>
                  <a:fillRect l="-1111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C7DBDE-6B96-514F-B876-6403B5EA2525}"/>
                  </a:ext>
                </a:extLst>
              </p:cNvPr>
              <p:cNvSpPr/>
              <p:nvPr/>
            </p:nvSpPr>
            <p:spPr>
              <a:xfrm>
                <a:off x="1789063" y="5391090"/>
                <a:ext cx="62063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duration of time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is NOT stored in the edge cache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C7DBDE-6B96-514F-B876-6403B5EA2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63" y="5391090"/>
                <a:ext cx="6206314" cy="400110"/>
              </a:xfrm>
              <a:prstGeom prst="rect">
                <a:avLst/>
              </a:prstGeom>
              <a:blipFill>
                <a:blip r:embed="rId6"/>
                <a:stretch>
                  <a:fillRect l="-1020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8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0021-4334-413D-833F-1A400FF6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5486400"/>
            <a:ext cx="9346109" cy="914400"/>
          </a:xfrm>
        </p:spPr>
        <p:txBody>
          <a:bodyPr>
            <a:normAutofit lnSpcReduction="10000"/>
          </a:bodyPr>
          <a:lstStyle/>
          <a:p>
            <a:pPr marL="514350" indent="-457200"/>
            <a:r>
              <a:rPr lang="en-US" dirty="0">
                <a:latin typeface="+mn-lt"/>
              </a:rPr>
              <a:t>KL-LCB based edge caching policy is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asymptotically optimal</a:t>
            </a:r>
          </a:p>
          <a:p>
            <a:pPr marL="514350" indent="-457200"/>
            <a:r>
              <a:rPr lang="en-US" dirty="0">
                <a:latin typeface="+mn-lt"/>
              </a:rPr>
              <a:t>Much better than the heuristic solution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(which has linear regret)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4800DA-8D6E-CA4F-97E3-F8003FC68237}"/>
                  </a:ext>
                </a:extLst>
              </p:cNvPr>
              <p:cNvSpPr/>
              <p:nvPr/>
            </p:nvSpPr>
            <p:spPr>
              <a:xfrm>
                <a:off x="369390" y="990600"/>
                <a:ext cx="11365409" cy="2282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</a:rPr>
                  <a:t>Theorem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sym typeface="Wingdings" pitchFamily="2" charset="2"/>
                  </a:rPr>
                  <a:t>(Regret upper bound)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For the proposed KL-LCB based caching policy, we have,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:1≤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limsup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𝑅𝑒𝑔𝑟𝑒𝑡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𝐾𝐿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4800DA-8D6E-CA4F-97E3-F8003FC68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90" y="990600"/>
                <a:ext cx="11365409" cy="2282548"/>
              </a:xfrm>
              <a:prstGeom prst="rect">
                <a:avLst/>
              </a:prstGeom>
              <a:blipFill>
                <a:blip r:embed="rId3"/>
                <a:stretch>
                  <a:fillRect l="-893" t="-10556" b="-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C28BAF-B103-174B-A4FF-605D453B6DBA}"/>
              </a:ext>
            </a:extLst>
          </p:cNvPr>
          <p:cNvSpPr/>
          <p:nvPr/>
        </p:nvSpPr>
        <p:spPr>
          <a:xfrm>
            <a:off x="228600" y="990600"/>
            <a:ext cx="11753850" cy="2280496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AE4B09-11B4-A742-8DC4-C2F0BC48C3E4}"/>
                  </a:ext>
                </a:extLst>
              </p:cNvPr>
              <p:cNvSpPr/>
              <p:nvPr/>
            </p:nvSpPr>
            <p:spPr>
              <a:xfrm>
                <a:off x="228600" y="3443135"/>
                <a:ext cx="11887200" cy="1911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</a:rPr>
                  <a:t>Theorem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sym typeface="Wingdings" pitchFamily="2" charset="2"/>
                  </a:rPr>
                  <a:t>(Regret lower bound)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For any caching policy</a:t>
                </a:r>
                <a:r>
                  <a:rPr lang="en-US" sz="2400" dirty="0"/>
                  <a:t>, we </a:t>
                </a:r>
                <a:r>
                  <a:rPr lang="en-US" sz="2400" dirty="0">
                    <a:solidFill>
                      <a:schemeClr val="tx1"/>
                    </a:solidFill>
                  </a:rPr>
                  <a:t>have,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:1≤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200" dirty="0"/>
                  <a:t> 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liminf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𝑅𝑒𝑔𝑟𝑒𝑡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𝐾𝐿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𝐾</m:t>
                                                  </m:r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AE4B09-11B4-A742-8DC4-C2F0BC48C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43135"/>
                <a:ext cx="11887200" cy="1911164"/>
              </a:xfrm>
              <a:prstGeom prst="rect">
                <a:avLst/>
              </a:prstGeom>
              <a:blipFill>
                <a:blip r:embed="rId4"/>
                <a:stretch>
                  <a:fillRect l="-854" t="-29801" b="-84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0388CD5-3D95-304E-95A1-D9588F1B578F}"/>
              </a:ext>
            </a:extLst>
          </p:cNvPr>
          <p:cNvSpPr/>
          <p:nvPr/>
        </p:nvSpPr>
        <p:spPr>
          <a:xfrm>
            <a:off x="209550" y="3429001"/>
            <a:ext cx="11753850" cy="19812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572F0A-7E77-2A4D-90CE-4E58943DD8E8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Regret Analysis</a:t>
            </a:r>
          </a:p>
        </p:txBody>
      </p:sp>
    </p:spTree>
    <p:extLst>
      <p:ext uri="{BB962C8B-B14F-4D97-AF65-F5344CB8AC3E}">
        <p14:creationId xmlns:p14="http://schemas.microsoft.com/office/powerpoint/2010/main" val="24913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358" y="1081087"/>
                <a:ext cx="10701042" cy="52435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457200"/>
                <a:r>
                  <a:rPr lang="en-US" sz="2400" dirty="0">
                    <a:latin typeface="+mn-lt"/>
                  </a:rPr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sz="2400" dirty="0">
                  <a:latin typeface="+mn-lt"/>
                </a:endParaRPr>
              </a:p>
              <a:p>
                <a:pPr marL="514350" indent="-457200"/>
                <a:r>
                  <a:rPr lang="en-US" sz="2400" dirty="0">
                    <a:latin typeface="+mn-lt"/>
                  </a:rPr>
                  <a:t>Regret upper bound: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𝑅𝑒𝑔𝑟𝑒𝑡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i="1" dirty="0">
                  <a:latin typeface="+mn-lt"/>
                </a:endParaRPr>
              </a:p>
              <a:p>
                <a:pPr marL="514350" indent="-457200"/>
                <a:r>
                  <a:rPr lang="en-US" sz="2400" dirty="0"/>
                  <a:t>Regret lower bound: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𝑅𝑒𝑔𝑟𝑒𝑡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/>
              </a:p>
              <a:p>
                <a:pPr marL="457200" lvl="1" indent="0">
                  <a:buNone/>
                </a:pPr>
                <a:endParaRPr lang="en-US" i="1" dirty="0"/>
              </a:p>
              <a:p>
                <a:r>
                  <a:rPr lang="en-US" sz="2400" dirty="0"/>
                  <a:t>Key step 1: Derive bounds for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i="1" dirty="0"/>
              </a:p>
              <a:p>
                <a:r>
                  <a:rPr lang="en-US" sz="2400" dirty="0"/>
                  <a:t>Key step 2: Prove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457200" lvl="1" indent="0">
                  <a:buFont typeface="Arial" pitchFamily="34" charset="0"/>
                  <a:buNone/>
                </a:pPr>
                <a:endParaRPr lang="en-US" i="1" dirty="0">
                  <a:latin typeface="+mn-lt"/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58" y="1081087"/>
                <a:ext cx="10701042" cy="5243513"/>
              </a:xfrm>
              <a:prstGeom prst="rect">
                <a:avLst/>
              </a:prstGeom>
              <a:blipFill>
                <a:blip r:embed="rId3"/>
                <a:stretch>
                  <a:fillRect l="-829" t="-482" b="-1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90E6202-EA6B-C74A-BC35-ADCF1784D43A}"/>
              </a:ext>
            </a:extLst>
          </p:cNvPr>
          <p:cNvSpPr/>
          <p:nvPr/>
        </p:nvSpPr>
        <p:spPr>
          <a:xfrm>
            <a:off x="3200400" y="2438400"/>
            <a:ext cx="1447800" cy="53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59AF-9DBD-1D47-BBA3-86343214E699}"/>
              </a:ext>
            </a:extLst>
          </p:cNvPr>
          <p:cNvSpPr/>
          <p:nvPr/>
        </p:nvSpPr>
        <p:spPr>
          <a:xfrm>
            <a:off x="3200400" y="4343400"/>
            <a:ext cx="1447800" cy="53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F3155-DEFE-354C-8AFF-E74D9B8F9789}"/>
              </a:ext>
            </a:extLst>
          </p:cNvPr>
          <p:cNvSpPr/>
          <p:nvPr/>
        </p:nvSpPr>
        <p:spPr>
          <a:xfrm>
            <a:off x="5562600" y="2438400"/>
            <a:ext cx="14478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152032-197F-7B44-8B2C-ADC0D49F1946}"/>
              </a:ext>
            </a:extLst>
          </p:cNvPr>
          <p:cNvSpPr/>
          <p:nvPr/>
        </p:nvSpPr>
        <p:spPr>
          <a:xfrm>
            <a:off x="5410200" y="4343400"/>
            <a:ext cx="2138658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4BE176-BD7E-AD42-96DD-58B2AF1E89CE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Sketch of Proof</a:t>
            </a:r>
          </a:p>
        </p:txBody>
      </p:sp>
    </p:spTree>
    <p:extLst>
      <p:ext uri="{BB962C8B-B14F-4D97-AF65-F5344CB8AC3E}">
        <p14:creationId xmlns:p14="http://schemas.microsoft.com/office/powerpoint/2010/main" val="1441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891" y="1462087"/>
                <a:ext cx="11834218" cy="40243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457200"/>
                <a:r>
                  <a:rPr lang="en-US" dirty="0"/>
                  <a:t>Using relatively standard analysis we can derive asymptotically tight upper and lower bounds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514350" indent="-457200"/>
                <a:endParaRPr lang="en-US" dirty="0"/>
              </a:p>
              <a:p>
                <a:pPr lvl="1"/>
                <a:r>
                  <a:rPr lang="en-US" sz="2800" dirty="0">
                    <a:latin typeface="+mn-lt"/>
                  </a:rPr>
                  <a:t>For KL-LCB based edge caching policy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+mn-lt"/>
                  </a:rPr>
                  <a:t>, </a:t>
                </a:r>
              </a:p>
              <a:p>
                <a:pPr lvl="1"/>
                <a:endParaRPr lang="en-US" sz="2800" dirty="0">
                  <a:latin typeface="+mn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n-lt"/>
                </a:endParaRPr>
              </a:p>
              <a:p>
                <a:pPr marL="457200" lvl="1" indent="0">
                  <a:buNone/>
                </a:pPr>
                <a:endParaRPr lang="en-US" dirty="0">
                  <a:latin typeface="+mn-lt"/>
                </a:endParaRPr>
              </a:p>
              <a:p>
                <a:pPr lvl="1"/>
                <a:r>
                  <a:rPr lang="en-US" sz="2800" dirty="0"/>
                  <a:t>For any caching policy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lvl="1" indent="0">
                  <a:buFont typeface="Arial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91" y="1462087"/>
                <a:ext cx="11834218" cy="4024313"/>
              </a:xfrm>
              <a:prstGeom prst="rect">
                <a:avLst/>
              </a:prstGeom>
              <a:blipFill>
                <a:blip r:embed="rId3"/>
                <a:stretch>
                  <a:fillRect l="-214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3710E30E-6336-2644-90BC-DBC060437525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Sketch of Proof: Key Step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160BC-4285-E14F-A941-AABE54091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429000"/>
            <a:ext cx="9702800" cy="87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E1FF9-DDBF-FB49-9818-95C9A119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328541"/>
            <a:ext cx="9626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01CE-DA6F-5842-B18C-E21E81B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1009"/>
            <a:ext cx="10972800" cy="847561"/>
          </a:xfrm>
        </p:spPr>
        <p:txBody>
          <a:bodyPr/>
          <a:lstStyle/>
          <a:p>
            <a:r>
              <a:rPr lang="en-US" dirty="0"/>
              <a:t>Edge Caching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32EAF67-32BA-5B41-84B7-FFA66F8610B3}"/>
              </a:ext>
            </a:extLst>
          </p:cNvPr>
          <p:cNvSpPr txBox="1">
            <a:spLocks/>
          </p:cNvSpPr>
          <p:nvPr/>
        </p:nvSpPr>
        <p:spPr>
          <a:xfrm>
            <a:off x="152400" y="3802120"/>
            <a:ext cx="11734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Edge caching </a:t>
            </a:r>
            <a:r>
              <a:rPr lang="en-US" sz="2400" dirty="0"/>
              <a:t>is critical for various edge applications and use cases</a:t>
            </a:r>
          </a:p>
          <a:p>
            <a:pPr lvl="1"/>
            <a:r>
              <a:rPr lang="en-US" b="1" dirty="0"/>
              <a:t>Autonomous transportation: </a:t>
            </a:r>
            <a:r>
              <a:rPr lang="en-US" dirty="0"/>
              <a:t>Store (pre-scanned) geographic/congestion/environmental information at edges for fast decision making</a:t>
            </a:r>
          </a:p>
          <a:p>
            <a:pPr lvl="1"/>
            <a:r>
              <a:rPr lang="en-US" b="1" dirty="0"/>
              <a:t>Intelligent/adaptive/personalized  education: </a:t>
            </a:r>
            <a:r>
              <a:rPr lang="en-US" dirty="0"/>
              <a:t>Store education materials based on users’ interests and abilities at edges for fast data retrieval</a:t>
            </a:r>
          </a:p>
          <a:p>
            <a:pPr lvl="1"/>
            <a:r>
              <a:rPr lang="en-US" b="1" dirty="0"/>
              <a:t>Edge computing: </a:t>
            </a:r>
            <a:r>
              <a:rPr lang="en-US" dirty="0"/>
              <a:t>Store pre-computed data at edges (e.g., product embeddings for recommendation services) for accelerating computation…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FE8BA-B550-A7B4-92D9-2E9D8B5C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92859"/>
            <a:ext cx="2518681" cy="2716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C70347-5D4C-8826-6271-0F29AC4D6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165" y="992858"/>
            <a:ext cx="2542635" cy="2716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633430-4BC3-2327-94FE-0DF249CC3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684" y="977096"/>
            <a:ext cx="2470516" cy="27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700164B-5F61-D04F-8EE2-780C10D711CC}"/>
              </a:ext>
            </a:extLst>
          </p:cNvPr>
          <p:cNvSpPr/>
          <p:nvPr/>
        </p:nvSpPr>
        <p:spPr>
          <a:xfrm>
            <a:off x="2044342" y="2983467"/>
            <a:ext cx="660758" cy="452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C58B05B-BD07-F445-A222-85393BC7A6F8}"/>
              </a:ext>
            </a:extLst>
          </p:cNvPr>
          <p:cNvSpPr/>
          <p:nvPr/>
        </p:nvSpPr>
        <p:spPr>
          <a:xfrm>
            <a:off x="4396369" y="2983467"/>
            <a:ext cx="660758" cy="452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891" y="3909740"/>
                <a:ext cx="11834218" cy="30319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concentrated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with high prob.</a:t>
                </a:r>
              </a:p>
              <a:p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concentrated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with high prob.</a:t>
                </a:r>
              </a:p>
              <a:p>
                <a:r>
                  <a:rPr lang="en-US" sz="2400" dirty="0"/>
                  <a:t>Most of time, any data items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,1≤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/>
                  <a:t>Most of time, there will be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at most one </a:t>
                </a:r>
                <a:r>
                  <a:rPr lang="en-US" sz="2400" dirty="0"/>
                  <a:t>data item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,1≤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that is not cached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]∼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   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w.h.p</a:t>
                </a:r>
                <a:r>
                  <a:rPr lang="en-US" sz="2400" dirty="0">
                    <a:solidFill>
                      <a:srgbClr val="C00000"/>
                    </a:solidFill>
                  </a:rPr>
                  <a:t>. only the “best sub-optimal item” is cached 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lvl="1" indent="0">
                  <a:buFont typeface="Arial" pitchFamily="34" charset="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91" y="3909740"/>
                <a:ext cx="11834218" cy="3031969"/>
              </a:xfrm>
              <a:prstGeom prst="rect">
                <a:avLst/>
              </a:prstGeom>
              <a:blipFill>
                <a:blip r:embed="rId3"/>
                <a:stretch>
                  <a:fillRect l="-642" t="-125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CBACC4-3518-494F-AAF4-83E121628100}"/>
              </a:ext>
            </a:extLst>
          </p:cNvPr>
          <p:cNvCxnSpPr>
            <a:cxnSpLocks/>
          </p:cNvCxnSpPr>
          <p:nvPr/>
        </p:nvCxnSpPr>
        <p:spPr>
          <a:xfrm>
            <a:off x="914400" y="3244333"/>
            <a:ext cx="95250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811086D-DCEF-BB44-9D0B-74B12049C33E}"/>
              </a:ext>
            </a:extLst>
          </p:cNvPr>
          <p:cNvSpPr/>
          <p:nvPr/>
        </p:nvSpPr>
        <p:spPr>
          <a:xfrm>
            <a:off x="9372600" y="3209697"/>
            <a:ext cx="76200" cy="692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451D89-A90E-A34B-A54A-3169FDB7C0C5}"/>
              </a:ext>
            </a:extLst>
          </p:cNvPr>
          <p:cNvSpPr/>
          <p:nvPr/>
        </p:nvSpPr>
        <p:spPr>
          <a:xfrm>
            <a:off x="6845479" y="3202770"/>
            <a:ext cx="76200" cy="692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8CD5D4-EE6F-0145-B960-0B7A2C0BFF0E}"/>
              </a:ext>
            </a:extLst>
          </p:cNvPr>
          <p:cNvSpPr/>
          <p:nvPr/>
        </p:nvSpPr>
        <p:spPr>
          <a:xfrm>
            <a:off x="4688648" y="3209697"/>
            <a:ext cx="76200" cy="692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452481-64E2-E944-AF56-FBCDE040953B}"/>
              </a:ext>
            </a:extLst>
          </p:cNvPr>
          <p:cNvSpPr/>
          <p:nvPr/>
        </p:nvSpPr>
        <p:spPr>
          <a:xfrm>
            <a:off x="2362200" y="3202770"/>
            <a:ext cx="76200" cy="692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2382DD-4738-C246-841B-88B857254FCD}"/>
                  </a:ext>
                </a:extLst>
              </p:cNvPr>
              <p:cNvSpPr txBox="1"/>
              <p:nvPr/>
            </p:nvSpPr>
            <p:spPr>
              <a:xfrm>
                <a:off x="1395679" y="1354650"/>
                <a:ext cx="1717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2382DD-4738-C246-841B-88B857254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79" y="1354650"/>
                <a:ext cx="1717843" cy="369332"/>
              </a:xfrm>
              <a:prstGeom prst="rect">
                <a:avLst/>
              </a:prstGeom>
              <a:blipFill>
                <a:blip r:embed="rId4"/>
                <a:stretch>
                  <a:fillRect l="-2920" r="-51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168BCE-D766-F74E-AF0A-E9647DBC9666}"/>
                  </a:ext>
                </a:extLst>
              </p:cNvPr>
              <p:cNvSpPr txBox="1"/>
              <p:nvPr/>
            </p:nvSpPr>
            <p:spPr>
              <a:xfrm>
                <a:off x="9118421" y="3330016"/>
                <a:ext cx="6533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168BCE-D766-F74E-AF0A-E9647DBC9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421" y="3330016"/>
                <a:ext cx="653384" cy="369332"/>
              </a:xfrm>
              <a:prstGeom prst="rect">
                <a:avLst/>
              </a:prstGeom>
              <a:blipFill>
                <a:blip r:embed="rId5"/>
                <a:stretch>
                  <a:fillRect l="-11538" r="-384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75CAE7-3207-5F4C-BEAE-C2A0BA167B90}"/>
                  </a:ext>
                </a:extLst>
              </p:cNvPr>
              <p:cNvSpPr txBox="1"/>
              <p:nvPr/>
            </p:nvSpPr>
            <p:spPr>
              <a:xfrm>
                <a:off x="6591300" y="3330016"/>
                <a:ext cx="7453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75CAE7-3207-5F4C-BEAE-C2A0BA167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3330016"/>
                <a:ext cx="745332" cy="369332"/>
              </a:xfrm>
              <a:prstGeom prst="rect">
                <a:avLst/>
              </a:prstGeom>
              <a:blipFill>
                <a:blip r:embed="rId6"/>
                <a:stretch>
                  <a:fillRect l="-8333" r="-1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69BA0D-5634-2347-8B92-A9B60929BDCD}"/>
                  </a:ext>
                </a:extLst>
              </p:cNvPr>
              <p:cNvSpPr txBox="1"/>
              <p:nvPr/>
            </p:nvSpPr>
            <p:spPr>
              <a:xfrm>
                <a:off x="4434469" y="3330016"/>
                <a:ext cx="13320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69BA0D-5634-2347-8B92-A9B60929B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69" y="3330016"/>
                <a:ext cx="1332031" cy="369332"/>
              </a:xfrm>
              <a:prstGeom prst="rect">
                <a:avLst/>
              </a:prstGeom>
              <a:blipFill>
                <a:blip r:embed="rId7"/>
                <a:stretch>
                  <a:fillRect l="-3738" r="-93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7AC35C-7C11-894D-A4A8-FD964874F849}"/>
                  </a:ext>
                </a:extLst>
              </p:cNvPr>
              <p:cNvSpPr txBox="1"/>
              <p:nvPr/>
            </p:nvSpPr>
            <p:spPr>
              <a:xfrm>
                <a:off x="2069921" y="3330016"/>
                <a:ext cx="13320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7AC35C-7C11-894D-A4A8-FD964874F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921" y="3330016"/>
                <a:ext cx="1332031" cy="369332"/>
              </a:xfrm>
              <a:prstGeom prst="rect">
                <a:avLst/>
              </a:prstGeom>
              <a:blipFill>
                <a:blip r:embed="rId8"/>
                <a:stretch>
                  <a:fillRect l="-5714" r="-190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E10659-06D9-7345-BBC0-A748336FA122}"/>
              </a:ext>
            </a:extLst>
          </p:cNvPr>
          <p:cNvCxnSpPr>
            <a:cxnSpLocks/>
          </p:cNvCxnSpPr>
          <p:nvPr/>
        </p:nvCxnSpPr>
        <p:spPr>
          <a:xfrm>
            <a:off x="2247899" y="1866558"/>
            <a:ext cx="1" cy="1370848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B2614F-CB61-194A-A31E-E392EC6E478F}"/>
                  </a:ext>
                </a:extLst>
              </p:cNvPr>
              <p:cNvSpPr txBox="1"/>
              <p:nvPr/>
            </p:nvSpPr>
            <p:spPr>
              <a:xfrm>
                <a:off x="3836427" y="1295400"/>
                <a:ext cx="17178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B2614F-CB61-194A-A31E-E392EC6E4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427" y="1295400"/>
                <a:ext cx="1717843" cy="369332"/>
              </a:xfrm>
              <a:prstGeom prst="rect">
                <a:avLst/>
              </a:prstGeom>
              <a:blipFill>
                <a:blip r:embed="rId9"/>
                <a:stretch>
                  <a:fillRect l="-2920" t="-3333" r="-583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4E235-8FF3-EA4E-BFB1-C49EF5CC8393}"/>
              </a:ext>
            </a:extLst>
          </p:cNvPr>
          <p:cNvCxnSpPr>
            <a:cxnSpLocks/>
          </p:cNvCxnSpPr>
          <p:nvPr/>
        </p:nvCxnSpPr>
        <p:spPr>
          <a:xfrm>
            <a:off x="4648200" y="1723982"/>
            <a:ext cx="0" cy="1509526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FF0749-633B-7244-9E03-9690833FC16B}"/>
              </a:ext>
            </a:extLst>
          </p:cNvPr>
          <p:cNvCxnSpPr>
            <a:cxnSpLocks/>
          </p:cNvCxnSpPr>
          <p:nvPr/>
        </p:nvCxnSpPr>
        <p:spPr>
          <a:xfrm flipH="1" flipV="1">
            <a:off x="4495800" y="2048945"/>
            <a:ext cx="1866900" cy="108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74A873-9237-F44C-A3EB-9E48F8D95887}"/>
              </a:ext>
            </a:extLst>
          </p:cNvPr>
          <p:cNvCxnSpPr>
            <a:cxnSpLocks/>
          </p:cNvCxnSpPr>
          <p:nvPr/>
        </p:nvCxnSpPr>
        <p:spPr>
          <a:xfrm>
            <a:off x="4495800" y="2048945"/>
            <a:ext cx="0" cy="1184563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270C51-0122-5047-9C2C-3393DA525A2E}"/>
                  </a:ext>
                </a:extLst>
              </p:cNvPr>
              <p:cNvSpPr txBox="1"/>
              <p:nvPr/>
            </p:nvSpPr>
            <p:spPr>
              <a:xfrm>
                <a:off x="6436552" y="1835726"/>
                <a:ext cx="11311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270C51-0122-5047-9C2C-3393DA525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552" y="1835726"/>
                <a:ext cx="1131143" cy="369332"/>
              </a:xfrm>
              <a:prstGeom prst="rect">
                <a:avLst/>
              </a:prstGeom>
              <a:blipFill>
                <a:blip r:embed="rId10"/>
                <a:stretch>
                  <a:fillRect l="-5556" r="-888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4F811F-B970-5B46-8496-A7335B4EC759}"/>
              </a:ext>
            </a:extLst>
          </p:cNvPr>
          <p:cNvCxnSpPr>
            <a:cxnSpLocks/>
          </p:cNvCxnSpPr>
          <p:nvPr/>
        </p:nvCxnSpPr>
        <p:spPr>
          <a:xfrm>
            <a:off x="4914900" y="2821770"/>
            <a:ext cx="0" cy="411738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CCEB73-4E39-C044-9D23-C55E1C0CBEB7}"/>
              </a:ext>
            </a:extLst>
          </p:cNvPr>
          <p:cNvCxnSpPr>
            <a:cxnSpLocks/>
          </p:cNvCxnSpPr>
          <p:nvPr/>
        </p:nvCxnSpPr>
        <p:spPr>
          <a:xfrm flipH="1">
            <a:off x="4914900" y="2821770"/>
            <a:ext cx="395998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18D799-EF7C-8F4B-9DA7-C7625D2BCE24}"/>
                  </a:ext>
                </a:extLst>
              </p:cNvPr>
              <p:cNvSpPr txBox="1"/>
              <p:nvPr/>
            </p:nvSpPr>
            <p:spPr>
              <a:xfrm>
                <a:off x="8956815" y="2533172"/>
                <a:ext cx="10391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718D799-EF7C-8F4B-9DA7-C7625D2BC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815" y="2533172"/>
                <a:ext cx="1039195" cy="369332"/>
              </a:xfrm>
              <a:prstGeom prst="rect">
                <a:avLst/>
              </a:prstGeom>
              <a:blipFill>
                <a:blip r:embed="rId11"/>
                <a:stretch>
                  <a:fillRect l="-7229" r="-963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EB962D-767D-C34A-ADDD-29908D036FB1}"/>
                  </a:ext>
                </a:extLst>
              </p:cNvPr>
              <p:cNvSpPr txBox="1"/>
              <p:nvPr/>
            </p:nvSpPr>
            <p:spPr>
              <a:xfrm rot="2612598">
                <a:off x="7528434" y="2113324"/>
                <a:ext cx="8167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EB962D-767D-C34A-ADDD-29908D03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12598">
                <a:off x="7528434" y="2113324"/>
                <a:ext cx="81675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52A9D2-E95E-514E-A8C9-71E5567F1E1E}"/>
                  </a:ext>
                </a:extLst>
              </p:cNvPr>
              <p:cNvSpPr txBox="1"/>
              <p:nvPr/>
            </p:nvSpPr>
            <p:spPr>
              <a:xfrm>
                <a:off x="7812448" y="3312822"/>
                <a:ext cx="8167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52A9D2-E95E-514E-A8C9-71E5567F1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448" y="3312822"/>
                <a:ext cx="81675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id="{2512454B-6309-DC4C-BB99-2AA662D19AA2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Sketch of Proof: Key Step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E0EFC0-4611-CB4C-8642-219F269605ED}"/>
                  </a:ext>
                </a:extLst>
              </p:cNvPr>
              <p:cNvSpPr txBox="1"/>
              <p:nvPr/>
            </p:nvSpPr>
            <p:spPr>
              <a:xfrm>
                <a:off x="7438663" y="1066285"/>
                <a:ext cx="429919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Recall: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E0EFC0-4611-CB4C-8642-219F26960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663" y="1066285"/>
                <a:ext cx="4299190" cy="769441"/>
              </a:xfrm>
              <a:prstGeom prst="rect">
                <a:avLst/>
              </a:prstGeom>
              <a:blipFill>
                <a:blip r:embed="rId14"/>
                <a:stretch>
                  <a:fillRect l="-1765" t="-655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7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786433-4CB2-D447-BD1E-6037E1619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779485"/>
            <a:ext cx="6273800" cy="3585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143000"/>
                <a:ext cx="11834218" cy="228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100 data items, cache size = 20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all items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11834218" cy="2286000"/>
              </a:xfrm>
              <a:prstGeom prst="rect">
                <a:avLst/>
              </a:prstGeom>
              <a:blipFill>
                <a:blip r:embed="rId4"/>
                <a:stretch>
                  <a:fillRect l="-858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A49E5323-B759-1D43-B2DB-5C4CA16E65C3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1592791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8E799F-056A-1F4A-B6CD-29729E4A5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449" y="2743200"/>
            <a:ext cx="6563102" cy="3750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941526"/>
                <a:ext cx="11834218" cy="228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1000 data items, cache size = 100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𝑍𝑖𝑝𝑓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(0.4)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≤1000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(cost of fetching from edge caches),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41526"/>
                <a:ext cx="11834218" cy="2286000"/>
              </a:xfrm>
              <a:prstGeom prst="rect">
                <a:avLst/>
              </a:prstGeom>
              <a:blipFill>
                <a:blip r:embed="rId4"/>
                <a:stretch>
                  <a:fillRect l="-858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AFC84FE-F4D6-EA44-8EE8-6B09BCCE6562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108479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902A1-498B-734C-BC54-7027356D9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865281"/>
            <a:ext cx="6309640" cy="3605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941526"/>
                <a:ext cx="11834218" cy="228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1000 data items, cache size = 100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𝑍𝑖𝑝𝑓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(0.4)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C00000"/>
                    </a:solidFill>
                  </a:rPr>
                  <a:t>unknown, estimated by sample mean in KL-LCB based policy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≤500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≤1000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(cost of fetching from edge caches),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41526"/>
                <a:ext cx="11834218" cy="2286000"/>
              </a:xfrm>
              <a:prstGeom prst="rect">
                <a:avLst/>
              </a:prstGeom>
              <a:blipFill>
                <a:blip r:embed="rId4"/>
                <a:stretch>
                  <a:fillRect l="-858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AFC84FE-F4D6-EA44-8EE8-6B09BCCE6562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Numerical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2E000-4BE4-BD16-595B-0CDD4BFA16BB}"/>
              </a:ext>
            </a:extLst>
          </p:cNvPr>
          <p:cNvSpPr txBox="1"/>
          <p:nvPr/>
        </p:nvSpPr>
        <p:spPr>
          <a:xfrm>
            <a:off x="314324" y="403122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LRU: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Least </a:t>
            </a:r>
            <a:r>
              <a:rPr lang="en-US" dirty="0">
                <a:solidFill>
                  <a:srgbClr val="C00000"/>
                </a:solidFill>
              </a:rPr>
              <a:t>Recently</a:t>
            </a:r>
            <a:r>
              <a:rPr lang="en-US" dirty="0"/>
              <a:t> Used</a:t>
            </a:r>
          </a:p>
          <a:p>
            <a:r>
              <a:rPr lang="en-US" b="1" dirty="0">
                <a:solidFill>
                  <a:schemeClr val="tx2"/>
                </a:solidFill>
              </a:rPr>
              <a:t>LFU: </a:t>
            </a:r>
            <a:r>
              <a:rPr lang="en-US" dirty="0"/>
              <a:t>Least </a:t>
            </a:r>
            <a:r>
              <a:rPr lang="en-US" dirty="0">
                <a:solidFill>
                  <a:srgbClr val="C00000"/>
                </a:solidFill>
              </a:rPr>
              <a:t>Frequently</a:t>
            </a:r>
            <a:r>
              <a:rPr lang="en-US" dirty="0"/>
              <a:t> Used </a:t>
            </a:r>
          </a:p>
        </p:txBody>
      </p:sp>
    </p:spTree>
    <p:extLst>
      <p:ext uri="{BB962C8B-B14F-4D97-AF65-F5344CB8AC3E}">
        <p14:creationId xmlns:p14="http://schemas.microsoft.com/office/powerpoint/2010/main" val="360697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513567-3516-444B-BFD8-4E72A3878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2761343"/>
            <a:ext cx="6337300" cy="3621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143000"/>
                <a:ext cx="11834218" cy="228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100 data items, cache size = 20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𝑍𝑖𝑝𝑓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(0.8)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dirty="0"/>
                  <a:t> for all items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11834218" cy="2286000"/>
              </a:xfrm>
              <a:prstGeom prst="rect">
                <a:avLst/>
              </a:prstGeom>
              <a:blipFill>
                <a:blip r:embed="rId4"/>
                <a:stretch>
                  <a:fillRect l="-858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AFC84FE-F4D6-EA44-8EE8-6B09BCCE6562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1260443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99" y="1219200"/>
                <a:ext cx="11727544" cy="457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Underestimate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/>
                  <a:t>Encourage exploration even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is large</a:t>
                </a:r>
              </a:p>
              <a:p>
                <a:pPr lvl="1"/>
                <a:r>
                  <a:rPr lang="en-US" sz="2000" dirty="0"/>
                  <a:t>Avoid the issue of the heuristic solution</a:t>
                </a:r>
              </a:p>
              <a:p>
                <a:r>
                  <a:rPr lang="en-US" sz="2400" dirty="0"/>
                  <a:t>Use KL-LCB based underestimation</a:t>
                </a:r>
              </a:p>
              <a:p>
                <a:pPr lvl="1"/>
                <a:r>
                  <a:rPr lang="en-US" sz="2000" dirty="0"/>
                  <a:t>Optimize the rate of exploration</a:t>
                </a:r>
              </a:p>
              <a:p>
                <a:pPr lvl="1"/>
                <a:r>
                  <a:rPr lang="en-US" sz="2000" dirty="0"/>
                  <a:t>Balance the tradeoff between exploration and exploitation</a:t>
                </a:r>
              </a:p>
              <a:p>
                <a:pPr lvl="1"/>
                <a:r>
                  <a:rPr lang="en-US" sz="2000" dirty="0"/>
                  <a:t>Achieve asymptotically optimal regret</a:t>
                </a:r>
              </a:p>
              <a:p>
                <a:r>
                  <a:rPr lang="en-US" sz="2400" dirty="0"/>
                  <a:t>Solution generalizable in different directions: </a:t>
                </a:r>
              </a:p>
              <a:p>
                <a:pPr lvl="1"/>
                <a:r>
                  <a:rPr lang="en-US" sz="2000" dirty="0"/>
                  <a:t>Unknown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</a:t>
                </a:r>
                <a:r>
                  <a:rPr lang="en-US" sz="2000" dirty="0"/>
                  <a:t>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by the sample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&amp; cache the data items with the largest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Non-identical item sizes </a:t>
                </a:r>
                <a:r>
                  <a:rPr lang="en-US" sz="2000" dirty="0">
                    <a:sym typeface="Wingdings" pitchFamily="2" charset="2"/>
                  </a:rPr>
                  <a:t> C</a:t>
                </a:r>
                <a:r>
                  <a:rPr lang="en-US" sz="2000" dirty="0"/>
                  <a:t>ache the data items with the largest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2000" dirty="0"/>
                  <a:t>/(item size) </a:t>
                </a:r>
              </a:p>
              <a:p>
                <a:r>
                  <a:rPr lang="en-US" sz="2400" dirty="0"/>
                  <a:t>ML techniques can be developed to substantially improve edge-caching performance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219200"/>
                <a:ext cx="11727544" cy="4572000"/>
              </a:xfrm>
              <a:prstGeom prst="rect">
                <a:avLst/>
              </a:prstGeom>
              <a:blipFill>
                <a:blip r:embed="rId3"/>
                <a:stretch>
                  <a:fillRect l="-758" t="-831" b="-5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B1D92E2-8658-8A41-8724-5D895FF8D819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3384988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99" y="1219200"/>
                <a:ext cx="11727544" cy="510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How to jointly optimize edge and intermediate caching with limited and delayed information exchanges?</a:t>
                </a:r>
              </a:p>
              <a:p>
                <a:r>
                  <a:rPr lang="en-US" sz="2400" dirty="0"/>
                  <a:t>How to generalize the proposed KL-LCB caching policy for highly dynamic data demands (time varying popularity distributions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 and time correlated items in intermediate caches (time correlated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)?</a:t>
                </a:r>
              </a:p>
              <a:p>
                <a:r>
                  <a:rPr lang="en-US" sz="2400" dirty="0"/>
                  <a:t>How to efficiently implement the KL-LCB policies in systems with small computational overhead (esp.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not Bernoulli)?</a:t>
                </a:r>
              </a:p>
              <a:p>
                <a:pPr lvl="1"/>
                <a:r>
                  <a:rPr lang="en-US" sz="2200" dirty="0"/>
                  <a:t>Possible approach is to use boosting (e.g., [Shroff et a. IJCAI 2018]). </a:t>
                </a:r>
              </a:p>
              <a:p>
                <a:r>
                  <a:rPr lang="en-US" sz="2400" dirty="0"/>
                  <a:t>How to strategically and adaptively allocate caching resources across edge caches or between edge and intermediate caches?</a:t>
                </a:r>
              </a:p>
              <a:p>
                <a:r>
                  <a:rPr lang="en-US" sz="2400" dirty="0"/>
                  <a:t>Validate approaches through systems implementation</a:t>
                </a:r>
              </a:p>
              <a:p>
                <a:pPr lvl="1"/>
                <a:r>
                  <a:rPr lang="en-US" sz="2200" dirty="0"/>
                  <a:t>A three-layer data system: in-memory key value store + database cache + database disk</a:t>
                </a:r>
                <a:br>
                  <a:rPr lang="en-US" sz="2200" dirty="0"/>
                </a:br>
                <a:endParaRPr lang="en-US" sz="2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61293A9-90AE-C346-95E7-8D23B3B36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219200"/>
                <a:ext cx="11727544" cy="5105400"/>
              </a:xfrm>
              <a:prstGeom prst="rect">
                <a:avLst/>
              </a:prstGeom>
              <a:blipFill>
                <a:blip r:embed="rId3"/>
                <a:stretch>
                  <a:fillRect l="-758" t="-993"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B1D92E2-8658-8A41-8724-5D895FF8D819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Future Research Directions</a:t>
            </a:r>
          </a:p>
        </p:txBody>
      </p:sp>
    </p:spTree>
    <p:extLst>
      <p:ext uri="{BB962C8B-B14F-4D97-AF65-F5344CB8AC3E}">
        <p14:creationId xmlns:p14="http://schemas.microsoft.com/office/powerpoint/2010/main" val="712331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CD162-9272-864E-9B56-0797BDFF2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8890000" cy="508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79934C-2818-974E-A022-4095CD02C056}"/>
              </a:ext>
            </a:extLst>
          </p:cNvPr>
          <p:cNvSpPr/>
          <p:nvPr/>
        </p:nvSpPr>
        <p:spPr>
          <a:xfrm>
            <a:off x="1831592" y="548245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sz="3200">
                <a:solidFill>
                  <a:srgbClr val="C00000"/>
                </a:solidFill>
                <a:latin typeface="Roboto"/>
              </a:rPr>
              <a:t>धन्यवाद</a:t>
            </a:r>
          </a:p>
          <a:p>
            <a:br>
              <a:rPr lang="hi-IN">
                <a:solidFill>
                  <a:srgbClr val="222222"/>
                </a:solidFill>
                <a:latin typeface="Roboto"/>
              </a:rPr>
            </a:br>
            <a:endParaRPr lang="hi-IN">
              <a:solidFill>
                <a:srgbClr val="22222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9261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56B9-1923-B241-937D-41A5731C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90" y="1073623"/>
            <a:ext cx="4983707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ML for Addressing Challenges at Edge</a:t>
            </a:r>
          </a:p>
          <a:p>
            <a:r>
              <a:rPr lang="en-US" sz="2400" dirty="0"/>
              <a:t>Efficient Edge caching solutions can be developed by using ML to </a:t>
            </a:r>
            <a:r>
              <a:rPr lang="en-US" sz="2400" dirty="0">
                <a:solidFill>
                  <a:srgbClr val="C00000"/>
                </a:solidFill>
              </a:rPr>
              <a:t>predict individualized demand dynamics </a:t>
            </a:r>
            <a:r>
              <a:rPr lang="en-US" sz="2400" dirty="0"/>
              <a:t>and adaptively updating the cache contents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Address the implicit impact of multiple storage layers through ML and update edge caching decisions accordingly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B01CE-DA6F-5842-B18C-E21E81B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1009"/>
            <a:ext cx="10972800" cy="847561"/>
          </a:xfrm>
        </p:spPr>
        <p:txBody>
          <a:bodyPr/>
          <a:lstStyle/>
          <a:p>
            <a:r>
              <a:rPr lang="en-US" dirty="0"/>
              <a:t>Edge Caching (2)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32EAF67-32BA-5B41-84B7-FFA66F8610B3}"/>
              </a:ext>
            </a:extLst>
          </p:cNvPr>
          <p:cNvSpPr txBox="1">
            <a:spLocks/>
          </p:cNvSpPr>
          <p:nvPr/>
        </p:nvSpPr>
        <p:spPr>
          <a:xfrm>
            <a:off x="76200" y="1073623"/>
            <a:ext cx="7147446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Different Challenges at Edge vs Core</a:t>
            </a:r>
          </a:p>
          <a:p>
            <a:r>
              <a:rPr lang="en-US" sz="2400" dirty="0"/>
              <a:t>More </a:t>
            </a:r>
            <a:r>
              <a:rPr lang="en-US" sz="2400" dirty="0">
                <a:solidFill>
                  <a:srgbClr val="C00000"/>
                </a:solidFill>
              </a:rPr>
              <a:t>individualized data demands </a:t>
            </a:r>
            <a:r>
              <a:rPr lang="en-US" sz="2400" dirty="0"/>
              <a:t>at the edges</a:t>
            </a:r>
          </a:p>
          <a:p>
            <a:pPr lvl="1"/>
            <a:r>
              <a:rPr lang="en-US" sz="2200" dirty="0"/>
              <a:t>Edge devices typically serve a small group of users with highly individualized and dynamic demands not seen at the core (e.g., the users are not likely to request a data item if they have requested it recently)</a:t>
            </a:r>
          </a:p>
          <a:p>
            <a:pPr lvl="1"/>
            <a:r>
              <a:rPr lang="en-US" sz="2200" dirty="0"/>
              <a:t>Conventional caching policies designed for the core (e.g., LRU) are not optimized for such dynamics and may introduce significant inefficiency</a:t>
            </a:r>
            <a:endParaRPr lang="en-US" sz="2400" dirty="0"/>
          </a:p>
          <a:p>
            <a:r>
              <a:rPr lang="en-US" sz="2400" dirty="0"/>
              <a:t>Edge caching performance is impacted by other system components</a:t>
            </a:r>
          </a:p>
          <a:p>
            <a:pPr lvl="1"/>
            <a:r>
              <a:rPr lang="en-US" sz="2200" dirty="0"/>
              <a:t>Ex. Edge caching performance is </a:t>
            </a:r>
            <a:r>
              <a:rPr lang="en-US" sz="2200" dirty="0">
                <a:solidFill>
                  <a:srgbClr val="C00000"/>
                </a:solidFill>
              </a:rPr>
              <a:t>impacted by other storage layers</a:t>
            </a:r>
            <a:r>
              <a:rPr lang="en-US" sz="2200" dirty="0"/>
              <a:t> from the edge to the core in a </a:t>
            </a:r>
            <a:r>
              <a:rPr lang="en-US" sz="2200" dirty="0">
                <a:solidFill>
                  <a:srgbClr val="C00000"/>
                </a:solidFill>
              </a:rPr>
              <a:t>complex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C00000"/>
                </a:solidFill>
              </a:rPr>
              <a:t>implicit</a:t>
            </a:r>
            <a:r>
              <a:rPr lang="en-US" sz="2200" dirty="0"/>
              <a:t> manner.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E4AB3F-5EC2-D44C-BDFC-F96F7013E67A}"/>
              </a:ext>
            </a:extLst>
          </p:cNvPr>
          <p:cNvSpPr/>
          <p:nvPr/>
        </p:nvSpPr>
        <p:spPr>
          <a:xfrm>
            <a:off x="381000" y="4419600"/>
            <a:ext cx="11613107" cy="1905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A6FD4-A80F-0741-BACF-A76869E9E426}"/>
              </a:ext>
            </a:extLst>
          </p:cNvPr>
          <p:cNvSpPr txBox="1"/>
          <p:nvPr/>
        </p:nvSpPr>
        <p:spPr>
          <a:xfrm>
            <a:off x="9669816" y="5943600"/>
            <a:ext cx="232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Focus of this talk</a:t>
            </a:r>
          </a:p>
        </p:txBody>
      </p:sp>
    </p:spTree>
    <p:extLst>
      <p:ext uri="{BB962C8B-B14F-4D97-AF65-F5344CB8AC3E}">
        <p14:creationId xmlns:p14="http://schemas.microsoft.com/office/powerpoint/2010/main" val="15762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3E17FCE-67F1-4C4B-A643-56410FF9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8" y="1143000"/>
            <a:ext cx="7428352" cy="33414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0021-4334-413D-833F-1A400FF6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43" y="4562475"/>
            <a:ext cx="6728818" cy="194773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CDN has multiple caching layers</a:t>
            </a:r>
          </a:p>
          <a:p>
            <a:pPr lvl="1"/>
            <a:r>
              <a:rPr lang="en-US" dirty="0">
                <a:latin typeface="+mn-lt"/>
              </a:rPr>
              <a:t>Edge caching: small capacity and small delay</a:t>
            </a:r>
          </a:p>
          <a:p>
            <a:pPr lvl="1"/>
            <a:r>
              <a:rPr lang="en-US" dirty="0">
                <a:latin typeface="+mn-lt"/>
              </a:rPr>
              <a:t>Intermediate caching: larger capacity and larger delay</a:t>
            </a:r>
          </a:p>
          <a:p>
            <a:pPr lvl="1"/>
            <a:r>
              <a:rPr lang="en-US" dirty="0">
                <a:latin typeface="+mn-lt"/>
              </a:rPr>
              <a:t>Backend storage: the entire dataset, the largest delay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FF0A7F-E8AA-A14C-9B83-AD40EAA097CD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Multiple Caching Layers in CDN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A30757B-FCF0-0546-B3EC-ED70DC81FD96}"/>
              </a:ext>
            </a:extLst>
          </p:cNvPr>
          <p:cNvSpPr txBox="1">
            <a:spLocks/>
          </p:cNvSpPr>
          <p:nvPr/>
        </p:nvSpPr>
        <p:spPr>
          <a:xfrm>
            <a:off x="6664180" y="4562475"/>
            <a:ext cx="5618955" cy="1947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2400" dirty="0"/>
              <a:t>Multiple (~100) edge caches are connected to an intermediate cache.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Multiple (~10) intermediate caches are connected to a backend data storage</a:t>
            </a:r>
            <a:r>
              <a:rPr lang="en-US" dirty="0"/>
              <a:t>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lvl="1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3E17FCE-67F1-4C4B-A643-56410FF9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8" y="1143000"/>
            <a:ext cx="7428352" cy="33414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0021-4334-413D-833F-1A400FF6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4673273"/>
            <a:ext cx="10591801" cy="16513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If stored in the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edge cache</a:t>
            </a:r>
            <a:r>
              <a:rPr lang="en-US" dirty="0">
                <a:latin typeface="+mn-lt"/>
              </a:rPr>
              <a:t>, serve directly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If not in the edge cache, try to serve from the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intermediate cache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If not in the intermediate cache, serve from the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backend storage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FF0A7F-E8AA-A14C-9B83-AD40EAA097CD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Serving Data Request in CDN</a:t>
            </a:r>
          </a:p>
        </p:txBody>
      </p:sp>
      <p:pic>
        <p:nvPicPr>
          <p:cNvPr id="13" name="Graphic 12" descr="Image with solid fill">
            <a:extLst>
              <a:ext uri="{FF2B5EF4-FFF2-40B4-BE49-F238E27FC236}">
                <a16:creationId xmlns:a16="http://schemas.microsoft.com/office/drawing/2014/main" id="{1C5FF052-AD1C-8F4C-87FE-39CF9CF1A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2983" y="3935105"/>
            <a:ext cx="408295" cy="40829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7114A6-9905-D24A-B88E-8E19E1C26533}"/>
              </a:ext>
            </a:extLst>
          </p:cNvPr>
          <p:cNvCxnSpPr>
            <a:cxnSpLocks/>
          </p:cNvCxnSpPr>
          <p:nvPr/>
        </p:nvCxnSpPr>
        <p:spPr>
          <a:xfrm>
            <a:off x="3124200" y="4115156"/>
            <a:ext cx="12954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3D0678-DAC9-BF46-9211-02AC7F6AFED6}"/>
              </a:ext>
            </a:extLst>
          </p:cNvPr>
          <p:cNvGrpSpPr/>
          <p:nvPr/>
        </p:nvGrpSpPr>
        <p:grpSpPr>
          <a:xfrm>
            <a:off x="3085123" y="3694707"/>
            <a:ext cx="890924" cy="408295"/>
            <a:chOff x="3085123" y="3694707"/>
            <a:chExt cx="890924" cy="408295"/>
          </a:xfrm>
        </p:grpSpPr>
        <p:pic>
          <p:nvPicPr>
            <p:cNvPr id="16" name="Graphic 15" descr="Image with solid fill">
              <a:extLst>
                <a:ext uri="{FF2B5EF4-FFF2-40B4-BE49-F238E27FC236}">
                  <a16:creationId xmlns:a16="http://schemas.microsoft.com/office/drawing/2014/main" id="{B3B34B63-1885-E640-A9D2-4E3C7D18F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67752" y="3694707"/>
              <a:ext cx="408295" cy="40829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7C1660-D6F9-DF42-9E01-F2529C0859D3}"/>
                </a:ext>
              </a:extLst>
            </p:cNvPr>
            <p:cNvSpPr txBox="1"/>
            <p:nvPr/>
          </p:nvSpPr>
          <p:spPr>
            <a:xfrm>
              <a:off x="3085123" y="3694707"/>
              <a:ext cx="54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Req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D40241-125A-3945-A6BD-35CB59EB5935}"/>
              </a:ext>
            </a:extLst>
          </p:cNvPr>
          <p:cNvCxnSpPr>
            <a:cxnSpLocks/>
          </p:cNvCxnSpPr>
          <p:nvPr/>
        </p:nvCxnSpPr>
        <p:spPr>
          <a:xfrm rot="-60000" flipV="1">
            <a:off x="5184648" y="3410712"/>
            <a:ext cx="1242292" cy="377795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D8D3B7-AA7D-E443-B0D4-EFA8534FA715}"/>
              </a:ext>
            </a:extLst>
          </p:cNvPr>
          <p:cNvCxnSpPr>
            <a:cxnSpLocks/>
          </p:cNvCxnSpPr>
          <p:nvPr/>
        </p:nvCxnSpPr>
        <p:spPr>
          <a:xfrm>
            <a:off x="7391400" y="3157035"/>
            <a:ext cx="14478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90593D-F96D-9943-ACDA-D09BC9E87BED}"/>
              </a:ext>
            </a:extLst>
          </p:cNvPr>
          <p:cNvCxnSpPr>
            <a:cxnSpLocks/>
          </p:cNvCxnSpPr>
          <p:nvPr/>
        </p:nvCxnSpPr>
        <p:spPr>
          <a:xfrm flipH="1">
            <a:off x="7391400" y="3276600"/>
            <a:ext cx="1295399" cy="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639B12-4EF0-DD40-A190-D03B2BA9891B}"/>
              </a:ext>
            </a:extLst>
          </p:cNvPr>
          <p:cNvCxnSpPr>
            <a:cxnSpLocks/>
          </p:cNvCxnSpPr>
          <p:nvPr/>
        </p:nvCxnSpPr>
        <p:spPr>
          <a:xfrm flipH="1">
            <a:off x="5181445" y="3557771"/>
            <a:ext cx="1248698" cy="400727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 descr="Image with solid fill">
            <a:extLst>
              <a:ext uri="{FF2B5EF4-FFF2-40B4-BE49-F238E27FC236}">
                <a16:creationId xmlns:a16="http://schemas.microsoft.com/office/drawing/2014/main" id="{55B4A3D2-3597-5A47-8EC3-31F8A6D3B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0" y="2273698"/>
            <a:ext cx="408295" cy="408295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1E67E2-4577-BE4D-978D-2C77C9D6E080}"/>
              </a:ext>
            </a:extLst>
          </p:cNvPr>
          <p:cNvCxnSpPr>
            <a:cxnSpLocks/>
          </p:cNvCxnSpPr>
          <p:nvPr/>
        </p:nvCxnSpPr>
        <p:spPr>
          <a:xfrm flipH="1">
            <a:off x="3048000" y="4267200"/>
            <a:ext cx="1269424" cy="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4F9151B-9D72-814A-A4CF-CD4BBE7D249D}"/>
              </a:ext>
            </a:extLst>
          </p:cNvPr>
          <p:cNvGrpSpPr/>
          <p:nvPr/>
        </p:nvGrpSpPr>
        <p:grpSpPr>
          <a:xfrm>
            <a:off x="5220494" y="4292936"/>
            <a:ext cx="1374094" cy="408295"/>
            <a:chOff x="5586974" y="4438150"/>
            <a:chExt cx="1374094" cy="408295"/>
          </a:xfrm>
        </p:grpSpPr>
        <p:pic>
          <p:nvPicPr>
            <p:cNvPr id="41" name="Graphic 40" descr="Image with solid fill">
              <a:extLst>
                <a:ext uri="{FF2B5EF4-FFF2-40B4-BE49-F238E27FC236}">
                  <a16:creationId xmlns:a16="http://schemas.microsoft.com/office/drawing/2014/main" id="{AF52D462-24C7-8C4B-92AE-C065A07C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8542" y="4438150"/>
              <a:ext cx="408295" cy="4082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BAD708-3D2D-8F4E-8907-78886B2987B0}"/>
                </a:ext>
              </a:extLst>
            </p:cNvPr>
            <p:cNvSpPr txBox="1"/>
            <p:nvPr/>
          </p:nvSpPr>
          <p:spPr>
            <a:xfrm>
              <a:off x="5586974" y="4458367"/>
              <a:ext cx="13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Cache  	   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AA12E2F-5C7C-5F46-AC26-0298C93D4EAD}"/>
              </a:ext>
            </a:extLst>
          </p:cNvPr>
          <p:cNvGrpSpPr/>
          <p:nvPr/>
        </p:nvGrpSpPr>
        <p:grpSpPr>
          <a:xfrm>
            <a:off x="7299085" y="2567916"/>
            <a:ext cx="1374094" cy="408295"/>
            <a:chOff x="5586974" y="4438150"/>
            <a:chExt cx="1374094" cy="408295"/>
          </a:xfrm>
        </p:grpSpPr>
        <p:pic>
          <p:nvPicPr>
            <p:cNvPr id="46" name="Graphic 45" descr="Image with solid fill">
              <a:extLst>
                <a:ext uri="{FF2B5EF4-FFF2-40B4-BE49-F238E27FC236}">
                  <a16:creationId xmlns:a16="http://schemas.microsoft.com/office/drawing/2014/main" id="{DD003EDF-EB03-9F44-9E1F-F00E125C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8542" y="4438150"/>
              <a:ext cx="408295" cy="40829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5EF364-46D5-FD44-A09B-47A7D43311A8}"/>
                </a:ext>
              </a:extLst>
            </p:cNvPr>
            <p:cNvSpPr txBox="1"/>
            <p:nvPr/>
          </p:nvSpPr>
          <p:spPr>
            <a:xfrm>
              <a:off x="5586974" y="4458367"/>
              <a:ext cx="13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Cache  	   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562A2B6-42A1-EF47-BB89-58B6853E71F9}"/>
              </a:ext>
            </a:extLst>
          </p:cNvPr>
          <p:cNvSpPr txBox="1"/>
          <p:nvPr/>
        </p:nvSpPr>
        <p:spPr>
          <a:xfrm>
            <a:off x="5653282" y="3957190"/>
            <a:ext cx="104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cached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8337DA-4681-5348-BE2E-5DAA896A8FF8}"/>
              </a:ext>
            </a:extLst>
          </p:cNvPr>
          <p:cNvSpPr txBox="1"/>
          <p:nvPr/>
        </p:nvSpPr>
        <p:spPr>
          <a:xfrm>
            <a:off x="5648070" y="3966508"/>
            <a:ext cx="150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NOT</a:t>
            </a:r>
            <a:r>
              <a:rPr lang="en-US" dirty="0"/>
              <a:t> cached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8CDDC7C-210D-334B-9D20-B3739B550E70}"/>
              </a:ext>
            </a:extLst>
          </p:cNvPr>
          <p:cNvSpPr txBox="1"/>
          <p:nvPr/>
        </p:nvSpPr>
        <p:spPr>
          <a:xfrm>
            <a:off x="7188539" y="2286000"/>
            <a:ext cx="104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cached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0B1089-9B31-1B4F-921B-DEA56D38A2E1}"/>
              </a:ext>
            </a:extLst>
          </p:cNvPr>
          <p:cNvSpPr txBox="1"/>
          <p:nvPr/>
        </p:nvSpPr>
        <p:spPr>
          <a:xfrm>
            <a:off x="7188539" y="2288486"/>
            <a:ext cx="15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NOT</a:t>
            </a:r>
            <a:r>
              <a:rPr lang="en-US" dirty="0"/>
              <a:t> cached</a:t>
            </a:r>
          </a:p>
        </p:txBody>
      </p:sp>
    </p:spTree>
    <p:extLst>
      <p:ext uri="{BB962C8B-B14F-4D97-AF65-F5344CB8AC3E}">
        <p14:creationId xmlns:p14="http://schemas.microsoft.com/office/powerpoint/2010/main" val="288542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50" grpId="0"/>
      <p:bldP spid="50" grpId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BE96-16DD-483F-BAF5-3EFC18DF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New Challenges for Edge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0021-4334-413D-833F-1A400FF6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3865200"/>
            <a:ext cx="11834218" cy="2764199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n-lt"/>
              </a:rPr>
              <a:t>Edge caching is challenging</a:t>
            </a:r>
          </a:p>
          <a:p>
            <a:pPr lvl="1"/>
            <a:r>
              <a:rPr lang="en-US" dirty="0"/>
              <a:t>Delay of fetching missed data (i.e., miss cost) depends on where the data is stored</a:t>
            </a:r>
          </a:p>
          <a:p>
            <a:pPr lvl="2"/>
            <a:r>
              <a:rPr lang="en-US" dirty="0"/>
              <a:t>Whether in the intermediate cache or backend cache </a:t>
            </a:r>
          </a:p>
          <a:p>
            <a:pPr lvl="1"/>
            <a:r>
              <a:rPr lang="en-US" dirty="0"/>
              <a:t>But whether a data item is stored in the intermediate cache is </a:t>
            </a:r>
            <a:r>
              <a:rPr lang="en-US" dirty="0">
                <a:solidFill>
                  <a:srgbClr val="C00000"/>
                </a:solidFill>
              </a:rPr>
              <a:t>not known to the edge cache</a:t>
            </a:r>
          </a:p>
          <a:p>
            <a:pPr lvl="2"/>
            <a:r>
              <a:rPr lang="en-US" dirty="0"/>
              <a:t>Because the cache content of intermediate caches are impacted by data requests from multiple (~100) edge caches</a:t>
            </a:r>
          </a:p>
          <a:p>
            <a:pPr lvl="2"/>
            <a:r>
              <a:rPr lang="en-US" dirty="0">
                <a:sym typeface="Wingdings" pitchFamily="2" charset="2"/>
              </a:rPr>
              <a:t> Miss </a:t>
            </a:r>
            <a:r>
              <a:rPr lang="en-US" dirty="0"/>
              <a:t>cost of a data item is </a:t>
            </a:r>
            <a:r>
              <a:rPr lang="en-US" dirty="0">
                <a:solidFill>
                  <a:srgbClr val="C00000"/>
                </a:solidFill>
              </a:rPr>
              <a:t>unknown to the edge cache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1558978-CAF8-D74A-9BE7-FF002F58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8" y="1143001"/>
            <a:ext cx="5980552" cy="26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BE96-16DD-483F-BAF5-3EFC18DF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New Challenge for Edge Caching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1558978-CAF8-D74A-9BE7-FF002F58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8" y="1143001"/>
            <a:ext cx="5980552" cy="269017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00D54B-7817-0D44-ABC4-0EBF5B4C32E6}"/>
              </a:ext>
            </a:extLst>
          </p:cNvPr>
          <p:cNvSpPr/>
          <p:nvPr/>
        </p:nvSpPr>
        <p:spPr>
          <a:xfrm>
            <a:off x="1524000" y="3962400"/>
            <a:ext cx="8915399" cy="1295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to strategically estimate the miss costs and use them to design efficient edge caching policies?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718AF4-416F-B783-F7C8-5E69214C25A8}"/>
              </a:ext>
            </a:extLst>
          </p:cNvPr>
          <p:cNvSpPr/>
          <p:nvPr/>
        </p:nvSpPr>
        <p:spPr>
          <a:xfrm>
            <a:off x="2630048" y="5486400"/>
            <a:ext cx="6858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</a:rPr>
              <a:t>Not considered at the core </a:t>
            </a:r>
          </a:p>
        </p:txBody>
      </p:sp>
    </p:spTree>
    <p:extLst>
      <p:ext uri="{BB962C8B-B14F-4D97-AF65-F5344CB8AC3E}">
        <p14:creationId xmlns:p14="http://schemas.microsoft.com/office/powerpoint/2010/main" val="283941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0021-4334-413D-833F-1A400FF6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82" y="1371600"/>
            <a:ext cx="11834218" cy="483263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n-lt"/>
              </a:rPr>
              <a:t>System goal: minimize overall miss costs</a:t>
            </a:r>
          </a:p>
          <a:p>
            <a:endParaRPr lang="en-US" dirty="0"/>
          </a:p>
          <a:p>
            <a:r>
              <a:rPr lang="en-US" dirty="0"/>
              <a:t>Optimal policy for </a:t>
            </a:r>
            <a:r>
              <a:rPr lang="en-US" dirty="0">
                <a:solidFill>
                  <a:srgbClr val="C00000"/>
                </a:solidFill>
              </a:rPr>
              <a:t>known</a:t>
            </a:r>
            <a:r>
              <a:rPr lang="en-US" dirty="0"/>
              <a:t> miss costs</a:t>
            </a:r>
            <a:r>
              <a:rPr lang="en-US" baseline="30000" dirty="0"/>
              <a:t>[1]</a:t>
            </a:r>
            <a:endParaRPr lang="en-US" dirty="0"/>
          </a:p>
          <a:p>
            <a:pPr lvl="1"/>
            <a:r>
              <a:rPr lang="en-US" dirty="0"/>
              <a:t>Cache the items with the largest </a:t>
            </a:r>
            <a:r>
              <a:rPr lang="en-US" i="1" dirty="0">
                <a:solidFill>
                  <a:srgbClr val="C00000"/>
                </a:solidFill>
              </a:rPr>
              <a:t>(popularity)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i="1" dirty="0">
                <a:solidFill>
                  <a:srgbClr val="C00000"/>
                </a:solidFill>
              </a:rPr>
              <a:t> (miss cost)</a:t>
            </a:r>
            <a:endParaRPr lang="en-US" dirty="0"/>
          </a:p>
          <a:p>
            <a:endParaRPr lang="en-US" dirty="0"/>
          </a:p>
          <a:p>
            <a:r>
              <a:rPr lang="en-US" dirty="0"/>
              <a:t>Heuristic solution</a:t>
            </a:r>
            <a:r>
              <a:rPr lang="en-US" baseline="30000" dirty="0"/>
              <a:t> </a:t>
            </a:r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unknown</a:t>
            </a:r>
            <a:r>
              <a:rPr lang="en-US" dirty="0"/>
              <a:t> miss costs </a:t>
            </a:r>
          </a:p>
          <a:p>
            <a:pPr lvl="1"/>
            <a:r>
              <a:rPr lang="en-US" dirty="0"/>
              <a:t>Estimated miss cost = average of previous observations </a:t>
            </a:r>
            <a:r>
              <a:rPr lang="en-US" dirty="0">
                <a:solidFill>
                  <a:srgbClr val="C00000"/>
                </a:solidFill>
              </a:rPr>
              <a:t>of missed items</a:t>
            </a:r>
          </a:p>
          <a:p>
            <a:pPr lvl="1"/>
            <a:r>
              <a:rPr lang="en-US" dirty="0"/>
              <a:t>Cache the items with the largest </a:t>
            </a:r>
            <a:r>
              <a:rPr lang="en-US" i="1" dirty="0">
                <a:solidFill>
                  <a:srgbClr val="C00000"/>
                </a:solidFill>
              </a:rPr>
              <a:t>(popularity)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i="1" dirty="0">
                <a:solidFill>
                  <a:srgbClr val="C00000"/>
                </a:solidFill>
              </a:rPr>
              <a:t> (estimated miss cost)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Issue with heuristic solution</a:t>
            </a:r>
          </a:p>
          <a:p>
            <a:pPr lvl="1"/>
            <a:r>
              <a:rPr lang="en-US" dirty="0"/>
              <a:t>Ignores the impact of caching decisions on estimating the average costs in the future </a:t>
            </a:r>
          </a:p>
          <a:p>
            <a:pPr lvl="2"/>
            <a:r>
              <a:rPr lang="en-US" dirty="0"/>
              <a:t>A sample of miss cost can be observed only when the requested data is a miss</a:t>
            </a:r>
          </a:p>
          <a:p>
            <a:pPr lvl="2"/>
            <a:r>
              <a:rPr lang="en-US" dirty="0"/>
              <a:t>Learning parlance: </a:t>
            </a:r>
            <a:r>
              <a:rPr lang="en-US" dirty="0">
                <a:solidFill>
                  <a:srgbClr val="C00000"/>
                </a:solidFill>
              </a:rPr>
              <a:t>You only exploit but not explore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69B738-AD11-CC48-A4F2-721C9407462C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Heuristic Edge Caching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1B3F0-B088-504A-B3AE-20341B29845B}"/>
              </a:ext>
            </a:extLst>
          </p:cNvPr>
          <p:cNvSpPr txBox="1"/>
          <p:nvPr/>
        </p:nvSpPr>
        <p:spPr>
          <a:xfrm>
            <a:off x="0" y="6204235"/>
            <a:ext cx="12264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</a:t>
            </a:r>
            <a:r>
              <a:rPr lang="en-US" sz="1400" dirty="0" err="1"/>
              <a:t>Blankstein</a:t>
            </a:r>
            <a:r>
              <a:rPr lang="en-US" sz="1400" dirty="0"/>
              <a:t>, Aaron, Siddhartha Sen, and Michael J. Freedman. "Hyperbolic caching: Flexible caching for web applications." </a:t>
            </a:r>
            <a:r>
              <a:rPr lang="en-US" sz="1400" i="1" dirty="0"/>
              <a:t>2017 USENIX Annual Technical Conference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1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00021-4334-413D-833F-1A400FF6D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7288754" cy="5638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Two data items: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equal popularity</a:t>
                </a:r>
              </a:p>
              <a:p>
                <a:r>
                  <a:rPr lang="en-US" dirty="0"/>
                  <a:t>Edge cache with capacity 1</a:t>
                </a:r>
              </a:p>
              <a:p>
                <a:r>
                  <a:rPr lang="en-US" dirty="0"/>
                  <a:t>Miss cost:</a:t>
                </a:r>
              </a:p>
              <a:p>
                <a:pPr lvl="1"/>
                <a:r>
                  <a:rPr lang="en-US" dirty="0"/>
                  <a:t>2, if the item is served from the intermediate cache</a:t>
                </a:r>
              </a:p>
              <a:p>
                <a:pPr lvl="1"/>
                <a:r>
                  <a:rPr lang="en-US" dirty="0"/>
                  <a:t>10, if the item is served from the backend storage</a:t>
                </a:r>
              </a:p>
              <a:p>
                <a:r>
                  <a:rPr lang="en-US" dirty="0"/>
                  <a:t>Since the cache content of intermediate cache changes over time, a sample path of miss cost: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:2, 2, 10, 10, 10, 10, 10, ⋯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⋯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Issue: </a:t>
                </a:r>
              </a:p>
              <a:p>
                <a:pPr lvl="1"/>
                <a:r>
                  <a:rPr lang="en-US" dirty="0"/>
                  <a:t>Based on first two observations, will cache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Because the est. miss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2,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10</a:t>
                </a:r>
              </a:p>
              <a:p>
                <a:pPr lvl="1"/>
                <a:r>
                  <a:rPr lang="en-US" dirty="0"/>
                  <a:t>Heuristic solution will </a:t>
                </a:r>
                <a:r>
                  <a:rPr lang="en-US" dirty="0">
                    <a:solidFill>
                      <a:srgbClr val="C00000"/>
                    </a:solidFill>
                  </a:rPr>
                  <a:t>never</a:t>
                </a:r>
                <a:r>
                  <a:rPr lang="en-US" dirty="0"/>
                  <a:t>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already cached and its future miss costs will not be observed (and the est. miss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10)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100021-4334-413D-833F-1A400FF6D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7288754" cy="5638800"/>
              </a:xfrm>
              <a:blipFill>
                <a:blip r:embed="rId3"/>
                <a:stretch>
                  <a:fillRect l="-1217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D720E3A-A16D-8340-B2C7-8F6CC0A91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54" y="1981200"/>
            <a:ext cx="4560346" cy="23073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076EC0-591F-4042-9BB3-DD67C78740A0}"/>
              </a:ext>
            </a:extLst>
          </p:cNvPr>
          <p:cNvSpPr txBox="1">
            <a:spLocks/>
          </p:cNvSpPr>
          <p:nvPr/>
        </p:nvSpPr>
        <p:spPr>
          <a:xfrm>
            <a:off x="304799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dirty="0"/>
              <a:t>Example: Issue of Heuristic Solution</a:t>
            </a:r>
          </a:p>
        </p:txBody>
      </p:sp>
    </p:spTree>
    <p:extLst>
      <p:ext uri="{BB962C8B-B14F-4D97-AF65-F5344CB8AC3E}">
        <p14:creationId xmlns:p14="http://schemas.microsoft.com/office/powerpoint/2010/main" val="247526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96334</TotalTime>
  <Words>2597</Words>
  <Application>Microsoft Macintosh PowerPoint</Application>
  <PresentationFormat>Widescreen</PresentationFormat>
  <Paragraphs>306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Copperplate</vt:lpstr>
      <vt:lpstr>Roboto</vt:lpstr>
      <vt:lpstr>Office Theme</vt:lpstr>
      <vt:lpstr>1_Office Theme</vt:lpstr>
      <vt:lpstr>PowerPoint Presentation</vt:lpstr>
      <vt:lpstr>Edge Caching</vt:lpstr>
      <vt:lpstr>Edge Caching (2)</vt:lpstr>
      <vt:lpstr>PowerPoint Presentation</vt:lpstr>
      <vt:lpstr>PowerPoint Presentation</vt:lpstr>
      <vt:lpstr>New Challenges for Edge Caching</vt:lpstr>
      <vt:lpstr>New Challenge for Edge Caching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National Science Foundation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CISE FY2012 Request to Congress</dc:title>
  <dc:subject/>
  <dc:creator>jdonlon@nsf.gov</dc:creator>
  <cp:keywords/>
  <dc:description/>
  <cp:lastModifiedBy>Shroff, Ness</cp:lastModifiedBy>
  <cp:revision>2696</cp:revision>
  <cp:lastPrinted>2021-05-07T01:40:58Z</cp:lastPrinted>
  <dcterms:created xsi:type="dcterms:W3CDTF">2011-11-16T22:19:21Z</dcterms:created>
  <dcterms:modified xsi:type="dcterms:W3CDTF">2022-07-16T23:07:26Z</dcterms:modified>
  <cp:category/>
</cp:coreProperties>
</file>